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54"/>
  </p:notesMasterIdLst>
  <p:handoutMasterIdLst>
    <p:handoutMasterId r:id="rId55"/>
  </p:handoutMasterIdLst>
  <p:sldIdLst>
    <p:sldId id="1031" r:id="rId2"/>
    <p:sldId id="1032" r:id="rId3"/>
    <p:sldId id="923" r:id="rId4"/>
    <p:sldId id="998" r:id="rId5"/>
    <p:sldId id="1035" r:id="rId6"/>
    <p:sldId id="924" r:id="rId7"/>
    <p:sldId id="925" r:id="rId8"/>
    <p:sldId id="1036" r:id="rId9"/>
    <p:sldId id="1034" r:id="rId10"/>
    <p:sldId id="927" r:id="rId11"/>
    <p:sldId id="1053" r:id="rId12"/>
    <p:sldId id="928" r:id="rId13"/>
    <p:sldId id="1039" r:id="rId14"/>
    <p:sldId id="953" r:id="rId15"/>
    <p:sldId id="954" r:id="rId16"/>
    <p:sldId id="1040" r:id="rId17"/>
    <p:sldId id="1041" r:id="rId18"/>
    <p:sldId id="1054" r:id="rId19"/>
    <p:sldId id="1005" r:id="rId20"/>
    <p:sldId id="1007" r:id="rId21"/>
    <p:sldId id="1006" r:id="rId22"/>
    <p:sldId id="1008" r:id="rId23"/>
    <p:sldId id="1010" r:id="rId24"/>
    <p:sldId id="930" r:id="rId25"/>
    <p:sldId id="931" r:id="rId26"/>
    <p:sldId id="932" r:id="rId27"/>
    <p:sldId id="1055" r:id="rId28"/>
    <p:sldId id="935" r:id="rId29"/>
    <p:sldId id="1042" r:id="rId30"/>
    <p:sldId id="938" r:id="rId31"/>
    <p:sldId id="979" r:id="rId32"/>
    <p:sldId id="1043" r:id="rId33"/>
    <p:sldId id="1056" r:id="rId34"/>
    <p:sldId id="1044" r:id="rId35"/>
    <p:sldId id="1045" r:id="rId36"/>
    <p:sldId id="961" r:id="rId37"/>
    <p:sldId id="962" r:id="rId38"/>
    <p:sldId id="940" r:id="rId39"/>
    <p:sldId id="960" r:id="rId40"/>
    <p:sldId id="1017" r:id="rId41"/>
    <p:sldId id="1023" r:id="rId42"/>
    <p:sldId id="1018" r:id="rId43"/>
    <p:sldId id="1057" r:id="rId44"/>
    <p:sldId id="1047" r:id="rId45"/>
    <p:sldId id="1048" r:id="rId46"/>
    <p:sldId id="1049" r:id="rId47"/>
    <p:sldId id="1051" r:id="rId48"/>
    <p:sldId id="1050" r:id="rId49"/>
    <p:sldId id="1058" r:id="rId50"/>
    <p:sldId id="1059" r:id="rId51"/>
    <p:sldId id="1248" r:id="rId52"/>
    <p:sldId id="1249" r:id="rId53"/>
  </p:sldIdLst>
  <p:sldSz cx="12192000" cy="6858000"/>
  <p:notesSz cx="10234613" cy="7099300"/>
  <p:defaultTextStyle>
    <a:defPPr>
      <a:defRPr lang="zh-CN"/>
    </a:defPPr>
    <a:lvl1pPr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umimoji="1"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0066"/>
    <a:srgbClr val="CCCC00"/>
    <a:srgbClr val="006600"/>
    <a:srgbClr val="FFFFFF"/>
    <a:srgbClr val="CC9900"/>
    <a:srgbClr val="009900"/>
    <a:srgbClr val="CC00FF"/>
    <a:srgbClr val="336600"/>
    <a:srgbClr val="0000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7" autoAdjust="0"/>
    <p:restoredTop sz="98934" autoAdjust="0"/>
  </p:normalViewPr>
  <p:slideViewPr>
    <p:cSldViewPr snapToGrid="0">
      <p:cViewPr varScale="1">
        <p:scale>
          <a:sx n="86" d="100"/>
          <a:sy n="86" d="100"/>
        </p:scale>
        <p:origin x="782" y="62"/>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29715"/>
    </p:cViewPr>
  </p:sorterViewPr>
  <p:notesViewPr>
    <p:cSldViewPr snapToGrid="0">
      <p:cViewPr varScale="1">
        <p:scale>
          <a:sx n="76" d="100"/>
          <a:sy n="76" d="100"/>
        </p:scale>
        <p:origin x="-1338" y="-102"/>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defTabSz="990600">
              <a:defRPr sz="1300" b="0">
                <a:ea typeface="隶书" panose="02010509060101010101" pitchFamily="49" charset="-122"/>
              </a:defRPr>
            </a:lvl1pPr>
          </a:lstStyle>
          <a:p>
            <a:endParaRPr lang="en-US" altLang="zh-CN"/>
          </a:p>
        </p:txBody>
      </p:sp>
      <p:sp>
        <p:nvSpPr>
          <p:cNvPr id="22531" name="Rectangle 3"/>
          <p:cNvSpPr>
            <a:spLocks noGrp="1" noChangeArrowheads="1"/>
          </p:cNvSpPr>
          <p:nvPr>
            <p:ph type="dt" sz="quarter" idx="1"/>
          </p:nvPr>
        </p:nvSpPr>
        <p:spPr bwMode="auto">
          <a:xfrm>
            <a:off x="5799138"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algn="r" defTabSz="990600">
              <a:defRPr sz="1300" b="0">
                <a:ea typeface="隶书" panose="02010509060101010101" pitchFamily="49" charset="-122"/>
              </a:defRPr>
            </a:lvl1pPr>
          </a:lstStyle>
          <a:p>
            <a:endParaRPr lang="en-US" altLang="zh-CN"/>
          </a:p>
        </p:txBody>
      </p:sp>
      <p:sp>
        <p:nvSpPr>
          <p:cNvPr id="22532" name="Rectangle 4"/>
          <p:cNvSpPr>
            <a:spLocks noGrp="1" noChangeArrowheads="1"/>
          </p:cNvSpPr>
          <p:nvPr>
            <p:ph type="ftr" sz="quarter" idx="2"/>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defTabSz="990600">
              <a:defRPr sz="1300" b="0">
                <a:ea typeface="隶书" panose="02010509060101010101" pitchFamily="49" charset="-122"/>
              </a:defRPr>
            </a:lvl1pPr>
          </a:lstStyle>
          <a:p>
            <a:endParaRPr lang="en-US" altLang="zh-CN"/>
          </a:p>
        </p:txBody>
      </p:sp>
      <p:sp>
        <p:nvSpPr>
          <p:cNvPr id="22533" name="Rectangle 5"/>
          <p:cNvSpPr>
            <a:spLocks noGrp="1" noChangeArrowheads="1"/>
          </p:cNvSpPr>
          <p:nvPr>
            <p:ph type="sldNum" sz="quarter" idx="3"/>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algn="r" defTabSz="990600">
              <a:defRPr sz="1300" b="0">
                <a:ea typeface="隶书" panose="02010509060101010101" pitchFamily="49" charset="-122"/>
              </a:defRPr>
            </a:lvl1pPr>
          </a:lstStyle>
          <a:p>
            <a:fld id="{3B0A0C0B-A1F3-4989-8CC2-24260A341C6A}"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defTabSz="990600">
              <a:defRPr sz="1300" b="0">
                <a:latin typeface="Times New Roman" panose="02020603050405020304" pitchFamily="18" charset="0"/>
              </a:defRPr>
            </a:lvl1pPr>
          </a:lstStyle>
          <a:p>
            <a:endParaRPr lang="en-US" altLang="zh-CN"/>
          </a:p>
        </p:txBody>
      </p:sp>
      <p:sp>
        <p:nvSpPr>
          <p:cNvPr id="43011" name="Rectangle 3"/>
          <p:cNvSpPr>
            <a:spLocks noGrp="1" noChangeArrowheads="1"/>
          </p:cNvSpPr>
          <p:nvPr>
            <p:ph type="dt" idx="1"/>
          </p:nvPr>
        </p:nvSpPr>
        <p:spPr bwMode="auto">
          <a:xfrm>
            <a:off x="579755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lvl1pPr algn="r" defTabSz="990600">
              <a:defRPr sz="1300" b="0">
                <a:latin typeface="Times New Roman" panose="02020603050405020304" pitchFamily="18" charset="0"/>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2751138" y="531813"/>
            <a:ext cx="4730750" cy="26622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1023938" y="3371850"/>
            <a:ext cx="8186737"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014" name="Rectangle 6"/>
          <p:cNvSpPr>
            <a:spLocks noGrp="1" noChangeArrowheads="1"/>
          </p:cNvSpPr>
          <p:nvPr>
            <p:ph type="ftr" sz="quarter" idx="4"/>
          </p:nvPr>
        </p:nvSpPr>
        <p:spPr bwMode="auto">
          <a:xfrm>
            <a:off x="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defTabSz="990600">
              <a:defRPr sz="1300" b="0">
                <a:latin typeface="Times New Roman" panose="02020603050405020304" pitchFamily="18" charset="0"/>
              </a:defRPr>
            </a:lvl1pPr>
          </a:lstStyle>
          <a:p>
            <a:endParaRPr lang="en-US" altLang="zh-CN"/>
          </a:p>
        </p:txBody>
      </p:sp>
      <p:sp>
        <p:nvSpPr>
          <p:cNvPr id="43015" name="Rectangle 7"/>
          <p:cNvSpPr>
            <a:spLocks noGrp="1" noChangeArrowheads="1"/>
          </p:cNvSpPr>
          <p:nvPr>
            <p:ph type="sldNum" sz="quarter" idx="5"/>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b" anchorCtr="0" compatLnSpc="1">
            <a:prstTxWarp prst="textNoShape">
              <a:avLst/>
            </a:prstTxWarp>
          </a:bodyPr>
          <a:lstStyle>
            <a:lvl1pPr algn="r" defTabSz="990600">
              <a:defRPr sz="1300" b="0">
                <a:latin typeface="Times New Roman" panose="02020603050405020304" pitchFamily="18" charset="0"/>
              </a:defRPr>
            </a:lvl1pPr>
          </a:lstStyle>
          <a:p>
            <a:fld id="{13AFE637-0999-4353-83D4-789126921A6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7"/>
          <p:cNvSpPr txBox="1">
            <a:spLocks noGrp="1" noChangeArrowheads="1"/>
          </p:cNvSpPr>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2400">
                <a:solidFill>
                  <a:schemeClr val="tx1"/>
                </a:solidFill>
                <a:latin typeface="Arial" panose="020B0604020202020204" pitchFamily="34" charset="0"/>
                <a:ea typeface="隶书" panose="02010509060101010101" pitchFamily="49" charset="-122"/>
              </a:defRPr>
            </a:lvl1pPr>
            <a:lvl2pPr marL="804863" indent="-309563" defTabSz="990600" eaLnBrk="0" hangingPunct="0">
              <a:defRPr kumimoji="1" sz="2400">
                <a:solidFill>
                  <a:schemeClr val="tx1"/>
                </a:solidFill>
                <a:latin typeface="Arial" panose="020B0604020202020204" pitchFamily="34" charset="0"/>
                <a:ea typeface="隶书" panose="02010509060101010101" pitchFamily="49" charset="-122"/>
              </a:defRPr>
            </a:lvl2pPr>
            <a:lvl3pPr marL="1238250" indent="-247650" defTabSz="990600" eaLnBrk="0" hangingPunct="0">
              <a:defRPr kumimoji="1" sz="2400">
                <a:solidFill>
                  <a:schemeClr val="tx1"/>
                </a:solidFill>
                <a:latin typeface="Arial" panose="020B0604020202020204" pitchFamily="34" charset="0"/>
                <a:ea typeface="隶书" panose="02010509060101010101" pitchFamily="49" charset="-122"/>
              </a:defRPr>
            </a:lvl3pPr>
            <a:lvl4pPr marL="1733550" indent="-247650" defTabSz="990600" eaLnBrk="0" hangingPunct="0">
              <a:defRPr kumimoji="1" sz="2400">
                <a:solidFill>
                  <a:schemeClr val="tx1"/>
                </a:solidFill>
                <a:latin typeface="Arial" panose="020B0604020202020204" pitchFamily="34" charset="0"/>
                <a:ea typeface="隶书" panose="02010509060101010101" pitchFamily="49" charset="-122"/>
              </a:defRPr>
            </a:lvl4pPr>
            <a:lvl5pPr marL="2228850" indent="-247650" defTabSz="990600" eaLnBrk="0" hangingPunct="0">
              <a:defRPr kumimoji="1" sz="2400">
                <a:solidFill>
                  <a:schemeClr val="tx1"/>
                </a:solidFill>
                <a:latin typeface="Arial" panose="020B0604020202020204" pitchFamily="34" charset="0"/>
                <a:ea typeface="隶书" panose="02010509060101010101" pitchFamily="49" charset="-122"/>
              </a:defRPr>
            </a:lvl5pPr>
            <a:lvl6pPr marL="26860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31432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6004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40576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r" eaLnBrk="1" hangingPunct="1"/>
            <a:fld id="{8A1A3D86-0F12-4ABC-B0F9-987DFE271100}" type="slidenum">
              <a:rPr lang="en-US" altLang="zh-CN" sz="1300" b="0">
                <a:latin typeface="Times New Roman" panose="02020603050405020304" pitchFamily="18" charset="0"/>
                <a:ea typeface="宋体" panose="02010600030101010101" pitchFamily="2" charset="-122"/>
              </a:rPr>
              <a:pPr algn="r" eaLnBrk="1" hangingPunct="1"/>
              <a:t>4</a:t>
            </a:fld>
            <a:endParaRPr lang="en-US" altLang="zh-CN" sz="1300" b="0">
              <a:latin typeface="Times New Roman" panose="02020603050405020304" pitchFamily="18" charset="0"/>
              <a:ea typeface="宋体" panose="02010600030101010101" pitchFamily="2" charset="-122"/>
            </a:endParaRPr>
          </a:p>
        </p:txBody>
      </p:sp>
      <p:sp>
        <p:nvSpPr>
          <p:cNvPr id="1815555" name="Rectangle 2"/>
          <p:cNvSpPr>
            <a:spLocks noGrp="1" noRot="1" noChangeAspect="1" noChangeArrowheads="1" noTextEdit="1"/>
          </p:cNvSpPr>
          <p:nvPr>
            <p:ph type="sldImg"/>
          </p:nvPr>
        </p:nvSpPr>
        <p:spPr>
          <a:xfrm>
            <a:off x="2751138" y="531813"/>
            <a:ext cx="4730750" cy="2662237"/>
          </a:xfrm>
          <a:ln/>
        </p:spPr>
      </p:sp>
      <p:sp>
        <p:nvSpPr>
          <p:cNvPr id="1815556"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Rectangle 7"/>
          <p:cNvSpPr txBox="1">
            <a:spLocks noGrp="1" noChangeArrowheads="1"/>
          </p:cNvSpPr>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2400">
                <a:solidFill>
                  <a:schemeClr val="tx1"/>
                </a:solidFill>
                <a:latin typeface="Arial" panose="020B0604020202020204" pitchFamily="34" charset="0"/>
                <a:ea typeface="隶书" panose="02010509060101010101" pitchFamily="49" charset="-122"/>
              </a:defRPr>
            </a:lvl1pPr>
            <a:lvl2pPr marL="804863" indent="-309563" defTabSz="990600" eaLnBrk="0" hangingPunct="0">
              <a:defRPr kumimoji="1" sz="2400">
                <a:solidFill>
                  <a:schemeClr val="tx1"/>
                </a:solidFill>
                <a:latin typeface="Arial" panose="020B0604020202020204" pitchFamily="34" charset="0"/>
                <a:ea typeface="隶书" panose="02010509060101010101" pitchFamily="49" charset="-122"/>
              </a:defRPr>
            </a:lvl2pPr>
            <a:lvl3pPr marL="1238250" indent="-247650" defTabSz="990600" eaLnBrk="0" hangingPunct="0">
              <a:defRPr kumimoji="1" sz="2400">
                <a:solidFill>
                  <a:schemeClr val="tx1"/>
                </a:solidFill>
                <a:latin typeface="Arial" panose="020B0604020202020204" pitchFamily="34" charset="0"/>
                <a:ea typeface="隶书" panose="02010509060101010101" pitchFamily="49" charset="-122"/>
              </a:defRPr>
            </a:lvl3pPr>
            <a:lvl4pPr marL="1733550" indent="-247650" defTabSz="990600" eaLnBrk="0" hangingPunct="0">
              <a:defRPr kumimoji="1" sz="2400">
                <a:solidFill>
                  <a:schemeClr val="tx1"/>
                </a:solidFill>
                <a:latin typeface="Arial" panose="020B0604020202020204" pitchFamily="34" charset="0"/>
                <a:ea typeface="隶书" panose="02010509060101010101" pitchFamily="49" charset="-122"/>
              </a:defRPr>
            </a:lvl4pPr>
            <a:lvl5pPr marL="2228850" indent="-247650" defTabSz="990600" eaLnBrk="0" hangingPunct="0">
              <a:defRPr kumimoji="1" sz="2400">
                <a:solidFill>
                  <a:schemeClr val="tx1"/>
                </a:solidFill>
                <a:latin typeface="Arial" panose="020B0604020202020204" pitchFamily="34" charset="0"/>
                <a:ea typeface="隶书" panose="02010509060101010101" pitchFamily="49" charset="-122"/>
              </a:defRPr>
            </a:lvl5pPr>
            <a:lvl6pPr marL="26860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31432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6004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40576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r" eaLnBrk="1" hangingPunct="1"/>
            <a:fld id="{8A1A3D86-0F12-4ABC-B0F9-987DFE271100}" type="slidenum">
              <a:rPr lang="en-US" altLang="zh-CN" sz="1300" b="0">
                <a:latin typeface="Times New Roman" panose="02020603050405020304" pitchFamily="18" charset="0"/>
                <a:ea typeface="宋体" panose="02010600030101010101" pitchFamily="2" charset="-122"/>
              </a:rPr>
              <a:pPr algn="r" eaLnBrk="1" hangingPunct="1"/>
              <a:t>9</a:t>
            </a:fld>
            <a:endParaRPr lang="en-US" altLang="zh-CN" sz="1300" b="0">
              <a:latin typeface="Times New Roman" panose="02020603050405020304" pitchFamily="18" charset="0"/>
              <a:ea typeface="宋体" panose="02010600030101010101" pitchFamily="2" charset="-122"/>
            </a:endParaRPr>
          </a:p>
        </p:txBody>
      </p:sp>
      <p:sp>
        <p:nvSpPr>
          <p:cNvPr id="1815555" name="Rectangle 2"/>
          <p:cNvSpPr>
            <a:spLocks noGrp="1" noRot="1" noChangeAspect="1" noChangeArrowheads="1" noTextEdit="1"/>
          </p:cNvSpPr>
          <p:nvPr>
            <p:ph type="sldImg"/>
          </p:nvPr>
        </p:nvSpPr>
        <p:spPr>
          <a:xfrm>
            <a:off x="2751138" y="531813"/>
            <a:ext cx="4730750" cy="2662237"/>
          </a:xfrm>
          <a:ln/>
        </p:spPr>
      </p:sp>
      <p:sp>
        <p:nvSpPr>
          <p:cNvPr id="181555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488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Rectangle 2"/>
          <p:cNvSpPr>
            <a:spLocks noGrp="1" noRot="1" noChangeAspect="1" noChangeArrowheads="1" noTextEdit="1"/>
          </p:cNvSpPr>
          <p:nvPr>
            <p:ph type="sldImg"/>
          </p:nvPr>
        </p:nvSpPr>
        <p:spPr>
          <a:xfrm>
            <a:off x="5118100" y="1863725"/>
            <a:ext cx="0" cy="0"/>
          </a:xfrm>
          <a:ln/>
        </p:spPr>
      </p:sp>
      <p:sp>
        <p:nvSpPr>
          <p:cNvPr id="1836035" name="Rectangle 3"/>
          <p:cNvSpPr>
            <a:spLocks noGrp="1" noChangeArrowheads="1"/>
          </p:cNvSpPr>
          <p:nvPr>
            <p:ph type="body" idx="1"/>
          </p:nvPr>
        </p:nvSpPr>
        <p:spPr>
          <a:xfrm>
            <a:off x="1365250" y="3368675"/>
            <a:ext cx="2093913" cy="212725"/>
          </a:xfr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Rectangle 7"/>
          <p:cNvSpPr txBox="1">
            <a:spLocks noGrp="1" noChangeArrowheads="1"/>
          </p:cNvSpPr>
          <p:nvPr/>
        </p:nvSpPr>
        <p:spPr bwMode="auto">
          <a:xfrm>
            <a:off x="5797550" y="6742113"/>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kumimoji="1" sz="2400">
                <a:solidFill>
                  <a:schemeClr val="tx1"/>
                </a:solidFill>
                <a:latin typeface="Arial" panose="020B0604020202020204" pitchFamily="34" charset="0"/>
                <a:ea typeface="隶书" panose="02010509060101010101" pitchFamily="49" charset="-122"/>
              </a:defRPr>
            </a:lvl1pPr>
            <a:lvl2pPr marL="804863" indent="-309563" defTabSz="990600" eaLnBrk="0" hangingPunct="0">
              <a:defRPr kumimoji="1" sz="2400">
                <a:solidFill>
                  <a:schemeClr val="tx1"/>
                </a:solidFill>
                <a:latin typeface="Arial" panose="020B0604020202020204" pitchFamily="34" charset="0"/>
                <a:ea typeface="隶书" panose="02010509060101010101" pitchFamily="49" charset="-122"/>
              </a:defRPr>
            </a:lvl2pPr>
            <a:lvl3pPr marL="1238250" indent="-247650" defTabSz="990600" eaLnBrk="0" hangingPunct="0">
              <a:defRPr kumimoji="1" sz="2400">
                <a:solidFill>
                  <a:schemeClr val="tx1"/>
                </a:solidFill>
                <a:latin typeface="Arial" panose="020B0604020202020204" pitchFamily="34" charset="0"/>
                <a:ea typeface="隶书" panose="02010509060101010101" pitchFamily="49" charset="-122"/>
              </a:defRPr>
            </a:lvl3pPr>
            <a:lvl4pPr marL="1733550" indent="-247650" defTabSz="990600" eaLnBrk="0" hangingPunct="0">
              <a:defRPr kumimoji="1" sz="2400">
                <a:solidFill>
                  <a:schemeClr val="tx1"/>
                </a:solidFill>
                <a:latin typeface="Arial" panose="020B0604020202020204" pitchFamily="34" charset="0"/>
                <a:ea typeface="隶书" panose="02010509060101010101" pitchFamily="49" charset="-122"/>
              </a:defRPr>
            </a:lvl4pPr>
            <a:lvl5pPr marL="2228850" indent="-247650" defTabSz="990600" eaLnBrk="0" hangingPunct="0">
              <a:defRPr kumimoji="1" sz="2400">
                <a:solidFill>
                  <a:schemeClr val="tx1"/>
                </a:solidFill>
                <a:latin typeface="Arial" panose="020B0604020202020204" pitchFamily="34" charset="0"/>
                <a:ea typeface="隶书" panose="02010509060101010101" pitchFamily="49" charset="-122"/>
              </a:defRPr>
            </a:lvl5pPr>
            <a:lvl6pPr marL="26860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31432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6004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4057650" indent="-247650" defTabSz="990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r" eaLnBrk="1" hangingPunct="1"/>
            <a:fld id="{86776983-9CFA-467F-BC39-FEBFA8C7BDF6}" type="slidenum">
              <a:rPr lang="en-US" altLang="zh-CN" sz="1300" b="0">
                <a:latin typeface="Times New Roman" panose="02020603050405020304" pitchFamily="18" charset="0"/>
                <a:ea typeface="宋体" panose="02010600030101010101" pitchFamily="2" charset="-122"/>
              </a:rPr>
              <a:pPr algn="r" eaLnBrk="1" hangingPunct="1"/>
              <a:t>42</a:t>
            </a:fld>
            <a:endParaRPr lang="en-US" altLang="zh-CN" sz="1300" b="0">
              <a:latin typeface="Times New Roman" panose="02020603050405020304" pitchFamily="18" charset="0"/>
              <a:ea typeface="宋体" panose="02010600030101010101" pitchFamily="2" charset="-122"/>
            </a:endParaRPr>
          </a:p>
        </p:txBody>
      </p:sp>
      <p:sp>
        <p:nvSpPr>
          <p:cNvPr id="1855491" name="Rectangle 2"/>
          <p:cNvSpPr>
            <a:spLocks noGrp="1" noRot="1" noChangeAspect="1" noChangeArrowheads="1" noTextEdit="1"/>
          </p:cNvSpPr>
          <p:nvPr>
            <p:ph type="sldImg"/>
          </p:nvPr>
        </p:nvSpPr>
        <p:spPr>
          <a:xfrm>
            <a:off x="2751138" y="531813"/>
            <a:ext cx="4730750" cy="2662237"/>
          </a:xfrm>
          <a:ln/>
        </p:spPr>
      </p:sp>
      <p:sp>
        <p:nvSpPr>
          <p:cNvPr id="1855492"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395836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432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56082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91696892"/>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72584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299912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85225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5556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69759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73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406641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777661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9"/>
          <p:cNvSpPr>
            <a:spLocks noChangeArrowheads="1"/>
          </p:cNvSpPr>
          <p:nvPr userDrawn="1"/>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6" name="Rectangle 10"/>
          <p:cNvSpPr>
            <a:spLocks noChangeArrowheads="1"/>
          </p:cNvSpPr>
          <p:nvPr userDrawn="1"/>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2400"/>
          </a:p>
        </p:txBody>
      </p:sp>
      <p:sp>
        <p:nvSpPr>
          <p:cNvPr id="7" name="Text Box 11"/>
          <p:cNvSpPr txBox="1">
            <a:spLocks noChangeArrowheads="1"/>
          </p:cNvSpPr>
          <p:nvPr userDrawn="1"/>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pPr algn="r" eaLnBrk="1" hangingPunct="1">
                <a:defRPr/>
              </a:pPr>
              <a:t>‹#›</a:t>
            </a:fld>
            <a:endParaRPr lang="en-US" altLang="zh-CN" sz="1000" b="1" dirty="0">
              <a:solidFill>
                <a:schemeClr val="bg1"/>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99"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emf"/><Relationship Id="rId4" Type="http://schemas.openxmlformats.org/officeDocument/2006/relationships/image" Target="../media/image32.emf"/></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0.emf"/><Relationship Id="rId4" Type="http://schemas.openxmlformats.org/officeDocument/2006/relationships/image" Target="../media/image32.emf"/></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0.emf"/><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e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0.emf"/><Relationship Id="rId4"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H="1">
            <a:off x="-2" y="0"/>
            <a:ext cx="12192001" cy="686139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074" name="Rectangle 2"/>
          <p:cNvSpPr>
            <a:spLocks noGrp="1" noChangeArrowheads="1"/>
          </p:cNvSpPr>
          <p:nvPr>
            <p:ph type="ctrTitle"/>
          </p:nvPr>
        </p:nvSpPr>
        <p:spPr>
          <a:xfrm>
            <a:off x="1530970" y="1252603"/>
            <a:ext cx="9275524" cy="839008"/>
          </a:xfrm>
        </p:spPr>
        <p:txBody>
          <a:bodyPr anchor="ctr">
            <a:normAutofit/>
          </a:bodyPr>
          <a:lstStyle/>
          <a:p>
            <a:pPr eaLnBrk="1" hangingPunct="1"/>
            <a:r>
              <a:rPr lang="zh-CN" altLang="en-US" sz="3200" b="1" dirty="0">
                <a:solidFill>
                  <a:schemeClr val="bg1">
                    <a:lumMod val="95000"/>
                  </a:schemeClr>
                </a:solidFill>
                <a:latin typeface="黑体" panose="02010609060101010101" pitchFamily="49" charset="-122"/>
                <a:ea typeface="黑体" panose="02010609060101010101" pitchFamily="49" charset="-122"/>
              </a:rPr>
              <a:t>第</a:t>
            </a:r>
            <a:r>
              <a:rPr lang="en-US" altLang="zh-CN" sz="3200" b="1" dirty="0">
                <a:solidFill>
                  <a:schemeClr val="bg1">
                    <a:lumMod val="95000"/>
                  </a:schemeClr>
                </a:solidFill>
                <a:latin typeface="黑体" panose="02010609060101010101" pitchFamily="49" charset="-122"/>
                <a:ea typeface="黑体" panose="02010609060101010101" pitchFamily="49" charset="-122"/>
              </a:rPr>
              <a:t>6</a:t>
            </a:r>
            <a:r>
              <a:rPr lang="zh-CN" altLang="en-US" sz="3200" b="1" dirty="0">
                <a:solidFill>
                  <a:schemeClr val="bg1">
                    <a:lumMod val="95000"/>
                  </a:schemeClr>
                </a:solidFill>
                <a:latin typeface="黑体" panose="02010609060101010101" pitchFamily="49" charset="-122"/>
                <a:ea typeface="黑体" panose="02010609060101010101" pitchFamily="49" charset="-122"/>
              </a:rPr>
              <a:t>讲 现代计算机</a:t>
            </a:r>
            <a:r>
              <a:rPr lang="en-US" altLang="zh-CN" sz="3200" b="1" dirty="0">
                <a:solidFill>
                  <a:schemeClr val="bg1">
                    <a:lumMod val="95000"/>
                  </a:schemeClr>
                </a:solidFill>
                <a:latin typeface="黑体" panose="02010609060101010101" pitchFamily="49" charset="-122"/>
                <a:ea typeface="黑体" panose="02010609060101010101" pitchFamily="49" charset="-122"/>
              </a:rPr>
              <a:t>-</a:t>
            </a:r>
            <a:r>
              <a:rPr lang="zh-CN" altLang="en-US" sz="3200" b="1" dirty="0">
                <a:solidFill>
                  <a:schemeClr val="bg1">
                    <a:lumMod val="95000"/>
                  </a:schemeClr>
                </a:solidFill>
                <a:latin typeface="黑体" panose="02010609060101010101" pitchFamily="49" charset="-122"/>
                <a:ea typeface="黑体" panose="02010609060101010101" pitchFamily="49" charset="-122"/>
              </a:rPr>
              <a:t>复杂环境下程序执行</a:t>
            </a:r>
          </a:p>
        </p:txBody>
      </p:sp>
      <p:sp>
        <p:nvSpPr>
          <p:cNvPr id="4100" name="Line 7"/>
          <p:cNvSpPr>
            <a:spLocks noChangeShapeType="1"/>
          </p:cNvSpPr>
          <p:nvPr/>
        </p:nvSpPr>
        <p:spPr bwMode="auto">
          <a:xfrm flipV="1">
            <a:off x="2070633" y="2085141"/>
            <a:ext cx="8196198" cy="1294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728F2334-B21E-4C39-9FCD-02DBD9C9A020}"/>
              </a:ext>
            </a:extLst>
          </p:cNvPr>
          <p:cNvSpPr/>
          <p:nvPr/>
        </p:nvSpPr>
        <p:spPr>
          <a:xfrm>
            <a:off x="3048000" y="3105835"/>
            <a:ext cx="6096000" cy="646331"/>
          </a:xfrm>
          <a:prstGeom prst="rect">
            <a:avLst/>
          </a:prstGeom>
        </p:spPr>
        <p:txBody>
          <a:bodyPr>
            <a:spAutoFit/>
          </a:bodyPr>
          <a:lstStyle>
            <a:defPPr>
              <a:defRPr lang="zh-CN"/>
            </a:defPPr>
            <a:lvl1pPr algn="l" rtl="0" eaLnBrk="0" fontAlgn="base" hangingPunct="0">
              <a:spcBef>
                <a:spcPct val="0"/>
              </a:spcBef>
              <a:spcAft>
                <a:spcPct val="0"/>
              </a:spcAft>
              <a:defRPr kumimoji="1" sz="2000" b="1" i="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000" b="1" i="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2000" b="1" i="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2000" b="1" i="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2000" b="1" i="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000" b="1" i="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000" b="1" i="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000" b="1" i="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000" b="1" i="1" kern="1200">
                <a:solidFill>
                  <a:schemeClr val="tx1"/>
                </a:solidFill>
                <a:latin typeface="Arial" panose="020B0604020202020204" pitchFamily="34" charset="0"/>
                <a:ea typeface="宋体" panose="02010600030101010101" pitchFamily="2" charset="-122"/>
                <a:cs typeface="+mn-cs"/>
              </a:defRPr>
            </a:lvl9pPr>
          </a:lstStyle>
          <a:p>
            <a:pPr lvl="0" algn="ctr">
              <a:defRPr/>
            </a:pPr>
            <a:r>
              <a:rPr lang="zh-CN" altLang="en-US" dirty="0">
                <a:solidFill>
                  <a:sysClr val="window" lastClr="FFFFFF">
                    <a:lumMod val="95000"/>
                  </a:sysClr>
                </a:solidFill>
                <a:latin typeface="黑体" panose="02010609060101010101" pitchFamily="49" charset="-122"/>
                <a:ea typeface="黑体" panose="02010609060101010101" pitchFamily="49" charset="-122"/>
              </a:rPr>
              <a:t>华中科技大学智能与分布计算实验室 辜希武</a:t>
            </a:r>
          </a:p>
          <a:p>
            <a:pPr lvl="0" algn="ctr">
              <a:defRPr/>
            </a:pPr>
            <a:r>
              <a:rPr lang="en-US" altLang="zh-CN" dirty="0">
                <a:solidFill>
                  <a:sysClr val="window" lastClr="FFFFFF">
                    <a:lumMod val="95000"/>
                  </a:sysClr>
                </a:solidFill>
                <a:ea typeface="黑体" panose="02010609060101010101" pitchFamily="49" charset="-122"/>
              </a:rPr>
              <a:t>guxiwu@hust.edu.cn</a:t>
            </a:r>
          </a:p>
        </p:txBody>
      </p:sp>
    </p:spTree>
    <p:extLst>
      <p:ext uri="{BB962C8B-B14F-4D97-AF65-F5344CB8AC3E}">
        <p14:creationId xmlns:p14="http://schemas.microsoft.com/office/powerpoint/2010/main" val="1664856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7796" name="Group 4"/>
          <p:cNvGrpSpPr>
            <a:grpSpLocks/>
          </p:cNvGrpSpPr>
          <p:nvPr/>
        </p:nvGrpSpPr>
        <p:grpSpPr bwMode="auto">
          <a:xfrm>
            <a:off x="7487340" y="4627444"/>
            <a:ext cx="2882487" cy="1906726"/>
            <a:chOff x="1824" y="1248"/>
            <a:chExt cx="2016" cy="1296"/>
          </a:xfrm>
        </p:grpSpPr>
        <p:sp>
          <p:nvSpPr>
            <p:cNvPr id="1697797" name="Oval 5"/>
            <p:cNvSpPr>
              <a:spLocks noChangeArrowheads="1"/>
            </p:cNvSpPr>
            <p:nvPr/>
          </p:nvSpPr>
          <p:spPr bwMode="auto">
            <a:xfrm>
              <a:off x="1824" y="1248"/>
              <a:ext cx="2016" cy="1296"/>
            </a:xfrm>
            <a:prstGeom prst="ellips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97798" name="Text Box 6"/>
            <p:cNvSpPr txBox="1">
              <a:spLocks noChangeArrowheads="1"/>
            </p:cNvSpPr>
            <p:nvPr/>
          </p:nvSpPr>
          <p:spPr bwMode="auto">
            <a:xfrm>
              <a:off x="2337" y="1278"/>
              <a:ext cx="99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操作系统</a:t>
              </a:r>
            </a:p>
          </p:txBody>
        </p:sp>
      </p:grpSp>
      <p:grpSp>
        <p:nvGrpSpPr>
          <p:cNvPr id="1697799" name="Group 7"/>
          <p:cNvGrpSpPr>
            <a:grpSpLocks/>
          </p:cNvGrpSpPr>
          <p:nvPr/>
        </p:nvGrpSpPr>
        <p:grpSpPr bwMode="auto">
          <a:xfrm>
            <a:off x="7941917" y="5106158"/>
            <a:ext cx="2033588" cy="1143000"/>
            <a:chOff x="2198" y="1596"/>
            <a:chExt cx="1281" cy="720"/>
          </a:xfrm>
        </p:grpSpPr>
        <p:sp>
          <p:nvSpPr>
            <p:cNvPr id="1697800" name="Oval 8"/>
            <p:cNvSpPr>
              <a:spLocks noChangeArrowheads="1"/>
            </p:cNvSpPr>
            <p:nvPr/>
          </p:nvSpPr>
          <p:spPr bwMode="auto">
            <a:xfrm>
              <a:off x="2200" y="1596"/>
              <a:ext cx="1279" cy="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97801" name="Text Box 9"/>
            <p:cNvSpPr txBox="1">
              <a:spLocks noChangeArrowheads="1"/>
            </p:cNvSpPr>
            <p:nvPr/>
          </p:nvSpPr>
          <p:spPr bwMode="auto">
            <a:xfrm>
              <a:off x="2198" y="1708"/>
              <a:ext cx="124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内存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外存</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及其他硬件</a:t>
              </a:r>
            </a:p>
          </p:txBody>
        </p:sp>
      </p:grpSp>
      <p:sp>
        <p:nvSpPr>
          <p:cNvPr id="1697802" name="Line 10"/>
          <p:cNvSpPr>
            <a:spLocks noChangeShapeType="1"/>
          </p:cNvSpPr>
          <p:nvPr/>
        </p:nvSpPr>
        <p:spPr bwMode="auto">
          <a:xfrm>
            <a:off x="10338627" y="5555945"/>
            <a:ext cx="722312" cy="0"/>
          </a:xfrm>
          <a:prstGeom prst="line">
            <a:avLst/>
          </a:prstGeom>
          <a:noFill/>
          <a:ln w="38100" cmpd="dbl">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97803" name="Text Box 11"/>
          <p:cNvSpPr txBox="1">
            <a:spLocks noChangeArrowheads="1"/>
          </p:cNvSpPr>
          <p:nvPr/>
        </p:nvSpPr>
        <p:spPr bwMode="auto">
          <a:xfrm>
            <a:off x="10954579" y="5339251"/>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微软雅黑" panose="020B0503020204020204" pitchFamily="34" charset="-122"/>
                <a:ea typeface="微软雅黑" panose="020B0503020204020204" pitchFamily="34" charset="-122"/>
              </a:rPr>
              <a:t>用户</a:t>
            </a:r>
          </a:p>
        </p:txBody>
      </p:sp>
      <p:sp>
        <p:nvSpPr>
          <p:cNvPr id="1697811" name="Text Box 19"/>
          <p:cNvSpPr txBox="1">
            <a:spLocks noChangeArrowheads="1"/>
          </p:cNvSpPr>
          <p:nvPr/>
        </p:nvSpPr>
        <p:spPr bwMode="auto">
          <a:xfrm>
            <a:off x="707569" y="2043870"/>
            <a:ext cx="10744201" cy="35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1087438" indent="-457200" eaLnBrk="0" hangingPunct="0">
              <a:defRPr kumimoji="1" sz="2400">
                <a:solidFill>
                  <a:schemeClr val="tx1"/>
                </a:solidFill>
                <a:latin typeface="Arial" panose="020B0604020202020204" pitchFamily="34" charset="0"/>
                <a:ea typeface="隶书" panose="02010509060101010101" pitchFamily="49" charset="-122"/>
              </a:defRPr>
            </a:lvl2pPr>
            <a:lvl3pPr marL="1724025" indent="-457200" eaLnBrk="0" hangingPunct="0">
              <a:defRPr kumimoji="1" sz="2400">
                <a:solidFill>
                  <a:schemeClr val="tx1"/>
                </a:solidFill>
                <a:latin typeface="Arial" panose="020B0604020202020204" pitchFamily="34" charset="0"/>
                <a:ea typeface="隶书" panose="02010509060101010101" pitchFamily="49" charset="-122"/>
              </a:defRPr>
            </a:lvl3pPr>
            <a:lvl4pPr marL="2360613" indent="-457200" eaLnBrk="0" hangingPunct="0">
              <a:defRPr kumimoji="1" sz="2400">
                <a:solidFill>
                  <a:schemeClr val="tx1"/>
                </a:solidFill>
                <a:latin typeface="Arial" panose="020B0604020202020204" pitchFamily="34" charset="0"/>
                <a:ea typeface="隶书" panose="02010509060101010101" pitchFamily="49" charset="-122"/>
              </a:defRPr>
            </a:lvl4pPr>
            <a:lvl5pPr marL="2997200" indent="-457200" eaLnBrk="0" hangingPunct="0">
              <a:defRPr kumimoji="1" sz="2400">
                <a:solidFill>
                  <a:schemeClr val="tx1"/>
                </a:solidFill>
                <a:latin typeface="Arial" panose="020B0604020202020204" pitchFamily="34" charset="0"/>
                <a:ea typeface="隶书" panose="02010509060101010101" pitchFamily="49" charset="-122"/>
              </a:defRPr>
            </a:lvl5pPr>
            <a:lvl6pPr marL="3454400"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3911600"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4368800"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4826000"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just" eaLnBrk="1" hangingPunct="1">
              <a:lnSpc>
                <a:spcPct val="115000"/>
              </a:lnSpc>
              <a:buFont typeface="Wingdings" panose="05000000000000000000" pitchFamily="2" charset="2"/>
              <a:buNone/>
            </a:pPr>
            <a:r>
              <a:rPr lang="zh-CN" altLang="en-US" sz="2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操作系统</a:t>
            </a:r>
            <a:r>
              <a:rPr lang="en-US" altLang="zh-CN" sz="2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(Operating </a:t>
            </a:r>
            <a:r>
              <a:rPr lang="en-US" altLang="zh-CN" sz="2800" dirty="0" err="1">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System:OS</a:t>
            </a:r>
            <a:r>
              <a:rPr lang="en-US" altLang="zh-CN" sz="28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是控制和管理计算机系统各种资源</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硬件资源、软件资源和信息资源</a:t>
            </a:r>
            <a:r>
              <a:rPr lang="en-US" altLang="zh-CN" sz="1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、合理组织计算机系统工作流程、提供用户与计算机之间接口以解释用户对机器的各种操作需求并完成这些操作的一组程序集合，是最基本、最重要的系统软件。</a:t>
            </a:r>
          </a:p>
          <a:p>
            <a:pPr algn="just" eaLnBrk="1" hangingPunct="1">
              <a:lnSpc>
                <a:spcPct val="115000"/>
              </a:lnSpc>
              <a:buFont typeface="Wingdings" panose="05000000000000000000" pitchFamily="2" charset="2"/>
              <a:buChar char="u"/>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操作系统的作用：</a:t>
            </a:r>
          </a:p>
          <a:p>
            <a:pPr marL="342900" indent="-342900" algn="just" eaLnBrk="1" hangingPunct="1">
              <a:lnSpc>
                <a:spcPct val="115000"/>
              </a:lnSpc>
              <a:buSzPct val="80000"/>
              <a:buFont typeface="Wingdings" panose="05000000000000000000" pitchFamily="2" charset="2"/>
              <a:buChar char="l"/>
            </a:pPr>
            <a:r>
              <a:rPr lang="zh-CN" altLang="en-US"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操作系统是计算机系统的资源管理者</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ea typeface="宋体" panose="02010600030101010101" pitchFamily="2" charset="-122"/>
            </a:endParaRPr>
          </a:p>
          <a:p>
            <a:pPr marL="342900" indent="-342900" algn="just" eaLnBrk="1" hangingPunct="1">
              <a:lnSpc>
                <a:spcPct val="115000"/>
              </a:lnSpc>
              <a:buSzPct val="80000"/>
              <a:buFont typeface="Wingdings" panose="05000000000000000000" pitchFamily="2" charset="2"/>
              <a:buChar char="l"/>
            </a:pPr>
            <a:r>
              <a:rPr lang="zh-CN" altLang="en-US"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操作系统为用户提供了虚拟机</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(Virtual Machine)</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marL="342900" indent="-342900" algn="just" eaLnBrk="1" hangingPunct="1">
              <a:lnSpc>
                <a:spcPct val="115000"/>
              </a:lnSpc>
              <a:buSzPct val="80000"/>
              <a:buFont typeface="Wingdings" panose="05000000000000000000" pitchFamily="2" charset="2"/>
              <a:buChar char="l"/>
            </a:pPr>
            <a:r>
              <a:rPr lang="zh-CN" altLang="en-US"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操作系统是用户与计算机硬件之间的接口</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 name="圆角矩形 11"/>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7</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）操作系统</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97799"/>
                                        </p:tgtEl>
                                        <p:attrNameLst>
                                          <p:attrName>style.visibility</p:attrName>
                                        </p:attrNameLst>
                                      </p:cBhvr>
                                      <p:to>
                                        <p:strVal val="visible"/>
                                      </p:to>
                                    </p:set>
                                    <p:anim calcmode="lin" valueType="num">
                                      <p:cBhvr additive="base">
                                        <p:cTn id="7" dur="500" fill="hold"/>
                                        <p:tgtEl>
                                          <p:spTgt spid="1697799"/>
                                        </p:tgtEl>
                                        <p:attrNameLst>
                                          <p:attrName>ppt_x</p:attrName>
                                        </p:attrNameLst>
                                      </p:cBhvr>
                                      <p:tavLst>
                                        <p:tav tm="0">
                                          <p:val>
                                            <p:strVal val="#ppt_x"/>
                                          </p:val>
                                        </p:tav>
                                        <p:tav tm="100000">
                                          <p:val>
                                            <p:strVal val="#ppt_x"/>
                                          </p:val>
                                        </p:tav>
                                      </p:tavLst>
                                    </p:anim>
                                    <p:anim calcmode="lin" valueType="num">
                                      <p:cBhvr additive="base">
                                        <p:cTn id="8" dur="500" fill="hold"/>
                                        <p:tgtEl>
                                          <p:spTgt spid="16977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97796"/>
                                        </p:tgtEl>
                                        <p:attrNameLst>
                                          <p:attrName>style.visibility</p:attrName>
                                        </p:attrNameLst>
                                      </p:cBhvr>
                                      <p:to>
                                        <p:strVal val="visible"/>
                                      </p:to>
                                    </p:set>
                                    <p:anim calcmode="lin" valueType="num">
                                      <p:cBhvr additive="base">
                                        <p:cTn id="13" dur="500" fill="hold"/>
                                        <p:tgtEl>
                                          <p:spTgt spid="1697796"/>
                                        </p:tgtEl>
                                        <p:attrNameLst>
                                          <p:attrName>ppt_x</p:attrName>
                                        </p:attrNameLst>
                                      </p:cBhvr>
                                      <p:tavLst>
                                        <p:tav tm="0">
                                          <p:val>
                                            <p:strVal val="#ppt_x"/>
                                          </p:val>
                                        </p:tav>
                                        <p:tav tm="100000">
                                          <p:val>
                                            <p:strVal val="#ppt_x"/>
                                          </p:val>
                                        </p:tav>
                                      </p:tavLst>
                                    </p:anim>
                                    <p:anim calcmode="lin" valueType="num">
                                      <p:cBhvr additive="base">
                                        <p:cTn id="14" dur="500" fill="hold"/>
                                        <p:tgtEl>
                                          <p:spTgt spid="16977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97802"/>
                                        </p:tgtEl>
                                        <p:attrNameLst>
                                          <p:attrName>style.visibility</p:attrName>
                                        </p:attrNameLst>
                                      </p:cBhvr>
                                      <p:to>
                                        <p:strVal val="visible"/>
                                      </p:to>
                                    </p:set>
                                    <p:anim calcmode="lin" valueType="num">
                                      <p:cBhvr additive="base">
                                        <p:cTn id="19" dur="500" fill="hold"/>
                                        <p:tgtEl>
                                          <p:spTgt spid="1697802"/>
                                        </p:tgtEl>
                                        <p:attrNameLst>
                                          <p:attrName>ppt_x</p:attrName>
                                        </p:attrNameLst>
                                      </p:cBhvr>
                                      <p:tavLst>
                                        <p:tav tm="0">
                                          <p:val>
                                            <p:strVal val="#ppt_x"/>
                                          </p:val>
                                        </p:tav>
                                        <p:tav tm="100000">
                                          <p:val>
                                            <p:strVal val="#ppt_x"/>
                                          </p:val>
                                        </p:tav>
                                      </p:tavLst>
                                    </p:anim>
                                    <p:anim calcmode="lin" valueType="num">
                                      <p:cBhvr additive="base">
                                        <p:cTn id="20" dur="500" fill="hold"/>
                                        <p:tgtEl>
                                          <p:spTgt spid="16978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97803"/>
                                        </p:tgtEl>
                                        <p:attrNameLst>
                                          <p:attrName>style.visibility</p:attrName>
                                        </p:attrNameLst>
                                      </p:cBhvr>
                                      <p:to>
                                        <p:strVal val="visible"/>
                                      </p:to>
                                    </p:set>
                                    <p:anim calcmode="lin" valueType="num">
                                      <p:cBhvr additive="base">
                                        <p:cTn id="23" dur="500" fill="hold"/>
                                        <p:tgtEl>
                                          <p:spTgt spid="1697803"/>
                                        </p:tgtEl>
                                        <p:attrNameLst>
                                          <p:attrName>ppt_x</p:attrName>
                                        </p:attrNameLst>
                                      </p:cBhvr>
                                      <p:tavLst>
                                        <p:tav tm="0">
                                          <p:val>
                                            <p:strVal val="#ppt_x"/>
                                          </p:val>
                                        </p:tav>
                                        <p:tav tm="100000">
                                          <p:val>
                                            <p:strVal val="#ppt_x"/>
                                          </p:val>
                                        </p:tav>
                                      </p:tavLst>
                                    </p:anim>
                                    <p:anim calcmode="lin" valueType="num">
                                      <p:cBhvr additive="base">
                                        <p:cTn id="24" dur="500" fill="hold"/>
                                        <p:tgtEl>
                                          <p:spTgt spid="169780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697811">
                                            <p:txEl>
                                              <p:pRg st="1" end="1"/>
                                            </p:txEl>
                                          </p:spTgt>
                                        </p:tgtEl>
                                        <p:attrNameLst>
                                          <p:attrName>style.visibility</p:attrName>
                                        </p:attrNameLst>
                                      </p:cBhvr>
                                      <p:to>
                                        <p:strVal val="visible"/>
                                      </p:to>
                                    </p:set>
                                    <p:anim calcmode="lin" valueType="num">
                                      <p:cBhvr additive="base">
                                        <p:cTn id="29" dur="500" fill="hold"/>
                                        <p:tgtEl>
                                          <p:spTgt spid="1697811">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97811">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97811">
                                            <p:txEl>
                                              <p:pRg st="4" end="4"/>
                                            </p:txEl>
                                          </p:spTgt>
                                        </p:tgtEl>
                                        <p:attrNameLst>
                                          <p:attrName>style.visibility</p:attrName>
                                        </p:attrNameLst>
                                      </p:cBhvr>
                                      <p:to>
                                        <p:strVal val="visible"/>
                                      </p:to>
                                    </p:set>
                                    <p:anim calcmode="lin" valueType="num">
                                      <p:cBhvr additive="base">
                                        <p:cTn id="33" dur="500" fill="hold"/>
                                        <p:tgtEl>
                                          <p:spTgt spid="169781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9781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97811">
                                            <p:txEl>
                                              <p:pRg st="3" end="3"/>
                                            </p:txEl>
                                          </p:spTgt>
                                        </p:tgtEl>
                                        <p:attrNameLst>
                                          <p:attrName>style.visibility</p:attrName>
                                        </p:attrNameLst>
                                      </p:cBhvr>
                                      <p:to>
                                        <p:strVal val="visible"/>
                                      </p:to>
                                    </p:set>
                                    <p:anim calcmode="lin" valueType="num">
                                      <p:cBhvr additive="base">
                                        <p:cTn id="37" dur="500" fill="hold"/>
                                        <p:tgtEl>
                                          <p:spTgt spid="169781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97811">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97811">
                                            <p:txEl>
                                              <p:pRg st="2" end="2"/>
                                            </p:txEl>
                                          </p:spTgt>
                                        </p:tgtEl>
                                        <p:attrNameLst>
                                          <p:attrName>style.visibility</p:attrName>
                                        </p:attrNameLst>
                                      </p:cBhvr>
                                      <p:to>
                                        <p:strVal val="visible"/>
                                      </p:to>
                                    </p:set>
                                    <p:anim calcmode="lin" valueType="num">
                                      <p:cBhvr additive="base">
                                        <p:cTn id="41" dur="500" fill="hold"/>
                                        <p:tgtEl>
                                          <p:spTgt spid="1697811">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978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8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srgbClr val="C00000"/>
                </a:solidFill>
              </a:rPr>
              <a:t>二、分工</a:t>
            </a:r>
            <a:r>
              <a:rPr kumimoji="0" lang="en-US" altLang="zh-CN" sz="2800" dirty="0">
                <a:solidFill>
                  <a:srgbClr val="C00000"/>
                </a:solidFill>
              </a:rPr>
              <a:t>-</a:t>
            </a:r>
            <a:r>
              <a:rPr kumimoji="0" lang="zh-CN" altLang="en-US" sz="2800" dirty="0">
                <a:solidFill>
                  <a:srgbClr val="C00000"/>
                </a:solidFill>
              </a:rPr>
              <a:t>合作</a:t>
            </a:r>
            <a:r>
              <a:rPr kumimoji="0" lang="en-US" altLang="zh-CN" sz="2800" dirty="0">
                <a:solidFill>
                  <a:srgbClr val="C00000"/>
                </a:solidFill>
              </a:rPr>
              <a:t>-</a:t>
            </a:r>
            <a:r>
              <a:rPr kumimoji="0" lang="zh-CN" altLang="en-US" sz="2800" dirty="0">
                <a:solidFill>
                  <a:srgbClr val="C00000"/>
                </a:solidFill>
              </a:rPr>
              <a:t>协同：理解复杂的操作系统</a:t>
            </a:r>
            <a:endParaRPr kumimoji="0" lang="en-US" altLang="zh-CN" sz="2800" dirty="0">
              <a:solidFill>
                <a:srgbClr val="C00000"/>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三、</a:t>
            </a:r>
            <a:r>
              <a:rPr kumimoji="0" lang="zh-CN" altLang="en-US" sz="2800" dirty="0">
                <a:solidFill>
                  <a:prstClr val="black"/>
                </a:solidFill>
              </a:rPr>
              <a:t>典型的分工管理：磁盘与文件管理</a:t>
            </a:r>
            <a:endPar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lvl="0" defTabSz="457200" fontAlgn="auto">
              <a:lnSpc>
                <a:spcPct val="130000"/>
              </a:lnSpc>
              <a:spcBef>
                <a:spcPts val="0"/>
              </a:spcBef>
              <a:spcAft>
                <a:spcPts val="0"/>
              </a:spcAft>
              <a:defRPr/>
            </a:pPr>
            <a:r>
              <a:rPr lang="zh-CN" altLang="en-US" sz="2800" dirty="0">
                <a:solidFill>
                  <a:prstClr val="black"/>
                </a:solidFill>
              </a:rPr>
              <a:t>四、典型的分工管理：内存管理和处理机管理</a:t>
            </a:r>
            <a:endParaRPr lang="en-US" altLang="zh-CN" sz="2800" dirty="0">
              <a:solidFill>
                <a:prstClr val="black"/>
              </a:solidFill>
            </a:endParaRPr>
          </a:p>
          <a:p>
            <a:pPr lvl="0" defTabSz="457200" fontAlgn="auto">
              <a:lnSpc>
                <a:spcPct val="130000"/>
              </a:lnSpc>
              <a:spcBef>
                <a:spcPts val="0"/>
              </a:spcBef>
              <a:spcAft>
                <a:spcPts val="0"/>
              </a:spcAft>
              <a:defRPr/>
            </a:pPr>
            <a:r>
              <a:rPr lang="zh-CN" altLang="en-US" sz="2800" dirty="0">
                <a:solidFill>
                  <a:prstClr val="black"/>
                </a:solidFill>
              </a:rPr>
              <a:t>五、合作与协同：程序与进程</a:t>
            </a:r>
            <a:endParaRPr lang="en-US" altLang="zh-CN" sz="2800" dirty="0">
              <a:solidFill>
                <a:prstClr val="black"/>
              </a:solidFill>
            </a:endParaRPr>
          </a:p>
          <a:p>
            <a:pPr>
              <a:lnSpc>
                <a:spcPct val="130000"/>
              </a:lnSpc>
              <a:defRPr/>
            </a:pPr>
            <a:r>
              <a:rPr lang="zh-CN" altLang="en-US" sz="2800" dirty="0">
                <a:solidFill>
                  <a:prstClr val="black"/>
                </a:solidFill>
              </a:rPr>
              <a:t>六、现代计算机的演变</a:t>
            </a:r>
          </a:p>
        </p:txBody>
      </p:sp>
    </p:spTree>
    <p:extLst>
      <p:ext uri="{BB962C8B-B14F-4D97-AF65-F5344CB8AC3E}">
        <p14:creationId xmlns:p14="http://schemas.microsoft.com/office/powerpoint/2010/main" val="280471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72906" y="4530690"/>
            <a:ext cx="8381734" cy="2189802"/>
          </a:xfrm>
          <a:prstGeom prst="rect">
            <a:avLst/>
          </a:prstGeom>
        </p:spPr>
      </p:pic>
      <p:sp>
        <p:nvSpPr>
          <p:cNvPr id="91" name="圆角矩形 9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）存储体系要解决的根本问题：程序如何被存储、如何被执行？</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699050" name="Line 234"/>
          <p:cNvSpPr>
            <a:spLocks noChangeShapeType="1"/>
          </p:cNvSpPr>
          <p:nvPr/>
        </p:nvSpPr>
        <p:spPr bwMode="auto">
          <a:xfrm>
            <a:off x="9686402" y="3333127"/>
            <a:ext cx="12700" cy="1397000"/>
          </a:xfrm>
          <a:prstGeom prst="line">
            <a:avLst/>
          </a:prstGeom>
          <a:noFill/>
          <a:ln w="38100">
            <a:solidFill>
              <a:srgbClr val="3333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1" name="Freeform 235"/>
          <p:cNvSpPr>
            <a:spLocks/>
          </p:cNvSpPr>
          <p:nvPr/>
        </p:nvSpPr>
        <p:spPr bwMode="auto">
          <a:xfrm>
            <a:off x="6273597" y="4191821"/>
            <a:ext cx="2197100" cy="940978"/>
          </a:xfrm>
          <a:custGeom>
            <a:avLst/>
            <a:gdLst>
              <a:gd name="T0" fmla="*/ 1294 w 1294"/>
              <a:gd name="T1" fmla="*/ 273 h 552"/>
              <a:gd name="T2" fmla="*/ 856 w 1294"/>
              <a:gd name="T3" fmla="*/ 23 h 552"/>
              <a:gd name="T4" fmla="*/ 373 w 1294"/>
              <a:gd name="T5" fmla="*/ 132 h 552"/>
              <a:gd name="T6" fmla="*/ 0 w 1294"/>
              <a:gd name="T7" fmla="*/ 552 h 552"/>
            </a:gdLst>
            <a:ahLst/>
            <a:cxnLst>
              <a:cxn ang="0">
                <a:pos x="T0" y="T1"/>
              </a:cxn>
              <a:cxn ang="0">
                <a:pos x="T2" y="T3"/>
              </a:cxn>
              <a:cxn ang="0">
                <a:pos x="T4" y="T5"/>
              </a:cxn>
              <a:cxn ang="0">
                <a:pos x="T6" y="T7"/>
              </a:cxn>
            </a:cxnLst>
            <a:rect l="0" t="0" r="r" b="b"/>
            <a:pathLst>
              <a:path w="1294" h="552">
                <a:moveTo>
                  <a:pt x="1294" y="273"/>
                </a:moveTo>
                <a:cubicBezTo>
                  <a:pt x="1221" y="231"/>
                  <a:pt x="1009" y="46"/>
                  <a:pt x="856" y="23"/>
                </a:cubicBezTo>
                <a:cubicBezTo>
                  <a:pt x="703" y="0"/>
                  <a:pt x="516" y="44"/>
                  <a:pt x="373" y="132"/>
                </a:cubicBezTo>
                <a:cubicBezTo>
                  <a:pt x="230" y="220"/>
                  <a:pt x="78" y="465"/>
                  <a:pt x="0" y="552"/>
                </a:cubicBezTo>
              </a:path>
            </a:pathLst>
          </a:custGeom>
          <a:noFill/>
          <a:ln w="38100" cap="flat" cmpd="sng">
            <a:solidFill>
              <a:srgbClr val="333399"/>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2" name="Freeform 236"/>
          <p:cNvSpPr>
            <a:spLocks/>
          </p:cNvSpPr>
          <p:nvPr/>
        </p:nvSpPr>
        <p:spPr bwMode="auto">
          <a:xfrm>
            <a:off x="2734741" y="4191821"/>
            <a:ext cx="3236915" cy="933450"/>
          </a:xfrm>
          <a:custGeom>
            <a:avLst/>
            <a:gdLst>
              <a:gd name="T0" fmla="*/ 1759 w 1759"/>
              <a:gd name="T1" fmla="*/ 617 h 617"/>
              <a:gd name="T2" fmla="*/ 1355 w 1759"/>
              <a:gd name="T3" fmla="*/ 88 h 617"/>
              <a:gd name="T4" fmla="*/ 592 w 1759"/>
              <a:gd name="T5" fmla="*/ 88 h 617"/>
              <a:gd name="T6" fmla="*/ 0 w 1759"/>
              <a:gd name="T7" fmla="*/ 501 h 617"/>
            </a:gdLst>
            <a:ahLst/>
            <a:cxnLst>
              <a:cxn ang="0">
                <a:pos x="T0" y="T1"/>
              </a:cxn>
              <a:cxn ang="0">
                <a:pos x="T2" y="T3"/>
              </a:cxn>
              <a:cxn ang="0">
                <a:pos x="T4" y="T5"/>
              </a:cxn>
              <a:cxn ang="0">
                <a:pos x="T6" y="T7"/>
              </a:cxn>
            </a:cxnLst>
            <a:rect l="0" t="0" r="r" b="b"/>
            <a:pathLst>
              <a:path w="1759" h="617">
                <a:moveTo>
                  <a:pt x="1759" y="617"/>
                </a:moveTo>
                <a:cubicBezTo>
                  <a:pt x="1692" y="529"/>
                  <a:pt x="1549" y="176"/>
                  <a:pt x="1355" y="88"/>
                </a:cubicBezTo>
                <a:cubicBezTo>
                  <a:pt x="1161" y="0"/>
                  <a:pt x="818" y="19"/>
                  <a:pt x="592" y="88"/>
                </a:cubicBezTo>
                <a:cubicBezTo>
                  <a:pt x="366" y="157"/>
                  <a:pt x="123" y="415"/>
                  <a:pt x="0" y="501"/>
                </a:cubicBezTo>
              </a:path>
            </a:pathLst>
          </a:custGeom>
          <a:noFill/>
          <a:ln w="38100" cap="flat" cmpd="sng">
            <a:solidFill>
              <a:srgbClr val="333399"/>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3" name="Line 237"/>
          <p:cNvSpPr>
            <a:spLocks noChangeShapeType="1"/>
          </p:cNvSpPr>
          <p:nvPr/>
        </p:nvSpPr>
        <p:spPr bwMode="auto">
          <a:xfrm>
            <a:off x="8759302" y="3333127"/>
            <a:ext cx="12700" cy="1397000"/>
          </a:xfrm>
          <a:prstGeom prst="line">
            <a:avLst/>
          </a:prstGeom>
          <a:noFill/>
          <a:ln w="38100">
            <a:solidFill>
              <a:srgbClr val="3333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4" name="Text Box 238"/>
          <p:cNvSpPr txBox="1">
            <a:spLocks noChangeArrowheads="1"/>
          </p:cNvSpPr>
          <p:nvPr/>
        </p:nvSpPr>
        <p:spPr bwMode="auto">
          <a:xfrm>
            <a:off x="8330678" y="3615560"/>
            <a:ext cx="1857375" cy="584775"/>
          </a:xfrm>
          <a:prstGeom prst="rect">
            <a:avLst/>
          </a:prstGeom>
          <a:solidFill>
            <a:srgbClr val="FFFFFF"/>
          </a:solidFill>
          <a:ln w="38100">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solidFill>
                  <a:srgbClr val="FF0000"/>
                </a:solidFill>
                <a:latin typeface="微软雅黑" panose="020B0503020204020204" pitchFamily="34" charset="-122"/>
                <a:ea typeface="微软雅黑" panose="020B0503020204020204" pitchFamily="34" charset="-122"/>
              </a:rPr>
              <a:t>程序如何存储在外存上面</a:t>
            </a:r>
            <a:r>
              <a:rPr lang="en-US" altLang="zh-CN" sz="1600">
                <a:solidFill>
                  <a:srgbClr val="FF0000"/>
                </a:solidFill>
                <a:latin typeface="微软雅黑" panose="020B0503020204020204" pitchFamily="34" charset="-122"/>
                <a:ea typeface="微软雅黑" panose="020B0503020204020204" pitchFamily="34" charset="-122"/>
              </a:rPr>
              <a:t>?</a:t>
            </a:r>
          </a:p>
        </p:txBody>
      </p:sp>
      <p:sp>
        <p:nvSpPr>
          <p:cNvPr id="1699055" name="Text Box 239"/>
          <p:cNvSpPr txBox="1">
            <a:spLocks noChangeArrowheads="1"/>
          </p:cNvSpPr>
          <p:nvPr/>
        </p:nvSpPr>
        <p:spPr bwMode="auto">
          <a:xfrm>
            <a:off x="5915091" y="3615560"/>
            <a:ext cx="2135187" cy="584775"/>
          </a:xfrm>
          <a:prstGeom prst="rect">
            <a:avLst/>
          </a:prstGeom>
          <a:solidFill>
            <a:srgbClr val="FFFFFF"/>
          </a:solidFill>
          <a:ln w="381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solidFill>
                  <a:srgbClr val="FF0000"/>
                </a:solidFill>
                <a:latin typeface="微软雅黑" panose="020B0503020204020204" pitchFamily="34" charset="-122"/>
                <a:ea typeface="微软雅黑" panose="020B0503020204020204" pitchFamily="34" charset="-122"/>
              </a:rPr>
              <a:t>程序如何装载到内存中</a:t>
            </a:r>
            <a:r>
              <a:rPr lang="en-US" altLang="zh-CN" sz="1600">
                <a:solidFill>
                  <a:srgbClr val="FF0000"/>
                </a:solidFill>
                <a:latin typeface="微软雅黑" panose="020B0503020204020204" pitchFamily="34" charset="-122"/>
                <a:ea typeface="微软雅黑" panose="020B0503020204020204" pitchFamily="34" charset="-122"/>
              </a:rPr>
              <a:t>?</a:t>
            </a:r>
            <a:r>
              <a:rPr lang="zh-CN" altLang="en-US" sz="1600">
                <a:solidFill>
                  <a:srgbClr val="FF0000"/>
                </a:solidFill>
                <a:latin typeface="微软雅黑" panose="020B0503020204020204" pitchFamily="34" charset="-122"/>
                <a:ea typeface="微软雅黑" panose="020B0503020204020204" pitchFamily="34" charset="-122"/>
              </a:rPr>
              <a:t>装载到哪里</a:t>
            </a:r>
            <a:r>
              <a:rPr lang="en-US" altLang="zh-CN" sz="1600">
                <a:solidFill>
                  <a:srgbClr val="FF0000"/>
                </a:solidFill>
                <a:latin typeface="微软雅黑" panose="020B0503020204020204" pitchFamily="34" charset="-122"/>
                <a:ea typeface="微软雅黑" panose="020B0503020204020204" pitchFamily="34" charset="-122"/>
              </a:rPr>
              <a:t>?</a:t>
            </a:r>
          </a:p>
        </p:txBody>
      </p:sp>
      <p:sp>
        <p:nvSpPr>
          <p:cNvPr id="1699056" name="Rectangle 240"/>
          <p:cNvSpPr>
            <a:spLocks noChangeArrowheads="1"/>
          </p:cNvSpPr>
          <p:nvPr/>
        </p:nvSpPr>
        <p:spPr bwMode="auto">
          <a:xfrm>
            <a:off x="3149079" y="3615560"/>
            <a:ext cx="2276475" cy="584775"/>
          </a:xfrm>
          <a:prstGeom prst="rect">
            <a:avLst/>
          </a:prstGeom>
          <a:solidFill>
            <a:srgbClr val="FFFFFF"/>
          </a:solidFill>
          <a:ln w="381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solidFill>
                  <a:srgbClr val="FF0000"/>
                </a:solidFill>
                <a:latin typeface="微软雅黑" panose="020B0503020204020204" pitchFamily="34" charset="-122"/>
                <a:ea typeface="微软雅黑" panose="020B0503020204020204" pitchFamily="34" charset="-122"/>
              </a:rPr>
              <a:t>程序如何被</a:t>
            </a:r>
            <a:r>
              <a:rPr lang="en-US" altLang="zh-CN" sz="1600">
                <a:solidFill>
                  <a:srgbClr val="FF0000"/>
                </a:solidFill>
                <a:latin typeface="微软雅黑" panose="020B0503020204020204" pitchFamily="34" charset="-122"/>
                <a:ea typeface="微软雅黑" panose="020B0503020204020204" pitchFamily="34" charset="-122"/>
              </a:rPr>
              <a:t>CPU</a:t>
            </a:r>
            <a:r>
              <a:rPr lang="zh-CN" altLang="en-US" sz="1600">
                <a:solidFill>
                  <a:srgbClr val="FF0000"/>
                </a:solidFill>
                <a:latin typeface="微软雅黑" panose="020B0503020204020204" pitchFamily="34" charset="-122"/>
                <a:ea typeface="微软雅黑" panose="020B0503020204020204" pitchFamily="34" charset="-122"/>
              </a:rPr>
              <a:t>执行</a:t>
            </a:r>
            <a:r>
              <a:rPr lang="en-US" altLang="zh-CN" sz="1600">
                <a:solidFill>
                  <a:srgbClr val="FF0000"/>
                </a:solidFill>
                <a:latin typeface="微软雅黑" panose="020B0503020204020204" pitchFamily="34" charset="-122"/>
                <a:ea typeface="微软雅黑" panose="020B0503020204020204" pitchFamily="34" charset="-122"/>
              </a:rPr>
              <a:t>?</a:t>
            </a:r>
          </a:p>
          <a:p>
            <a:r>
              <a:rPr lang="en-US" altLang="zh-CN" sz="1600">
                <a:solidFill>
                  <a:srgbClr val="FF0000"/>
                </a:solidFill>
                <a:latin typeface="微软雅黑" panose="020B0503020204020204" pitchFamily="34" charset="-122"/>
                <a:ea typeface="微软雅黑" panose="020B0503020204020204" pitchFamily="34" charset="-122"/>
              </a:rPr>
              <a:t>CPU</a:t>
            </a:r>
            <a:r>
              <a:rPr lang="zh-CN" altLang="en-US" sz="1600">
                <a:solidFill>
                  <a:srgbClr val="FF0000"/>
                </a:solidFill>
                <a:latin typeface="微软雅黑" panose="020B0503020204020204" pitchFamily="34" charset="-122"/>
                <a:ea typeface="微软雅黑" panose="020B0503020204020204" pitchFamily="34" charset="-122"/>
              </a:rPr>
              <a:t>执行哪个程序</a:t>
            </a:r>
            <a:r>
              <a:rPr lang="en-US" altLang="zh-CN" sz="1600">
                <a:solidFill>
                  <a:srgbClr val="FF0000"/>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3"/>
          <a:stretch>
            <a:fillRect/>
          </a:stretch>
        </p:blipFill>
        <p:spPr>
          <a:xfrm>
            <a:off x="8050278" y="1933289"/>
            <a:ext cx="2233309" cy="1444238"/>
          </a:xfrm>
          <a:prstGeom prst="rect">
            <a:avLst/>
          </a:prstGeom>
        </p:spPr>
      </p:pic>
      <p:sp>
        <p:nvSpPr>
          <p:cNvPr id="9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99050"/>
                                        </p:tgtEl>
                                        <p:attrNameLst>
                                          <p:attrName>style.visibility</p:attrName>
                                        </p:attrNameLst>
                                      </p:cBhvr>
                                      <p:to>
                                        <p:strVal val="visible"/>
                                      </p:to>
                                    </p:set>
                                    <p:anim calcmode="lin" valueType="num">
                                      <p:cBhvr additive="base">
                                        <p:cTn id="7" dur="500" fill="hold"/>
                                        <p:tgtEl>
                                          <p:spTgt spid="1699050"/>
                                        </p:tgtEl>
                                        <p:attrNameLst>
                                          <p:attrName>ppt_x</p:attrName>
                                        </p:attrNameLst>
                                      </p:cBhvr>
                                      <p:tavLst>
                                        <p:tav tm="0">
                                          <p:val>
                                            <p:strVal val="#ppt_x"/>
                                          </p:val>
                                        </p:tav>
                                        <p:tav tm="100000">
                                          <p:val>
                                            <p:strVal val="#ppt_x"/>
                                          </p:val>
                                        </p:tav>
                                      </p:tavLst>
                                    </p:anim>
                                    <p:anim calcmode="lin" valueType="num">
                                      <p:cBhvr additive="base">
                                        <p:cTn id="8" dur="500" fill="hold"/>
                                        <p:tgtEl>
                                          <p:spTgt spid="1699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99053"/>
                                        </p:tgtEl>
                                        <p:attrNameLst>
                                          <p:attrName>style.visibility</p:attrName>
                                        </p:attrNameLst>
                                      </p:cBhvr>
                                      <p:to>
                                        <p:strVal val="visible"/>
                                      </p:to>
                                    </p:set>
                                    <p:anim calcmode="lin" valueType="num">
                                      <p:cBhvr additive="base">
                                        <p:cTn id="11" dur="500" fill="hold"/>
                                        <p:tgtEl>
                                          <p:spTgt spid="1699053"/>
                                        </p:tgtEl>
                                        <p:attrNameLst>
                                          <p:attrName>ppt_x</p:attrName>
                                        </p:attrNameLst>
                                      </p:cBhvr>
                                      <p:tavLst>
                                        <p:tav tm="0">
                                          <p:val>
                                            <p:strVal val="#ppt_x"/>
                                          </p:val>
                                        </p:tav>
                                        <p:tav tm="100000">
                                          <p:val>
                                            <p:strVal val="#ppt_x"/>
                                          </p:val>
                                        </p:tav>
                                      </p:tavLst>
                                    </p:anim>
                                    <p:anim calcmode="lin" valueType="num">
                                      <p:cBhvr additive="base">
                                        <p:cTn id="12" dur="500" fill="hold"/>
                                        <p:tgtEl>
                                          <p:spTgt spid="16990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99054"/>
                                        </p:tgtEl>
                                        <p:attrNameLst>
                                          <p:attrName>style.visibility</p:attrName>
                                        </p:attrNameLst>
                                      </p:cBhvr>
                                      <p:to>
                                        <p:strVal val="visible"/>
                                      </p:to>
                                    </p:set>
                                    <p:anim calcmode="lin" valueType="num">
                                      <p:cBhvr additive="base">
                                        <p:cTn id="15" dur="500" fill="hold"/>
                                        <p:tgtEl>
                                          <p:spTgt spid="1699054"/>
                                        </p:tgtEl>
                                        <p:attrNameLst>
                                          <p:attrName>ppt_x</p:attrName>
                                        </p:attrNameLst>
                                      </p:cBhvr>
                                      <p:tavLst>
                                        <p:tav tm="0">
                                          <p:val>
                                            <p:strVal val="#ppt_x"/>
                                          </p:val>
                                        </p:tav>
                                        <p:tav tm="100000">
                                          <p:val>
                                            <p:strVal val="#ppt_x"/>
                                          </p:val>
                                        </p:tav>
                                      </p:tavLst>
                                    </p:anim>
                                    <p:anim calcmode="lin" valueType="num">
                                      <p:cBhvr additive="base">
                                        <p:cTn id="16" dur="500" fill="hold"/>
                                        <p:tgtEl>
                                          <p:spTgt spid="169905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699051"/>
                                        </p:tgtEl>
                                        <p:attrNameLst>
                                          <p:attrName>style.visibility</p:attrName>
                                        </p:attrNameLst>
                                      </p:cBhvr>
                                      <p:to>
                                        <p:strVal val="visible"/>
                                      </p:to>
                                    </p:set>
                                    <p:anim calcmode="lin" valueType="num">
                                      <p:cBhvr additive="base">
                                        <p:cTn id="21" dur="500" fill="hold"/>
                                        <p:tgtEl>
                                          <p:spTgt spid="1699051"/>
                                        </p:tgtEl>
                                        <p:attrNameLst>
                                          <p:attrName>ppt_x</p:attrName>
                                        </p:attrNameLst>
                                      </p:cBhvr>
                                      <p:tavLst>
                                        <p:tav tm="0">
                                          <p:val>
                                            <p:strVal val="#ppt_x"/>
                                          </p:val>
                                        </p:tav>
                                        <p:tav tm="100000">
                                          <p:val>
                                            <p:strVal val="#ppt_x"/>
                                          </p:val>
                                        </p:tav>
                                      </p:tavLst>
                                    </p:anim>
                                    <p:anim calcmode="lin" valueType="num">
                                      <p:cBhvr additive="base">
                                        <p:cTn id="22" dur="500" fill="hold"/>
                                        <p:tgtEl>
                                          <p:spTgt spid="169905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99055"/>
                                        </p:tgtEl>
                                        <p:attrNameLst>
                                          <p:attrName>style.visibility</p:attrName>
                                        </p:attrNameLst>
                                      </p:cBhvr>
                                      <p:to>
                                        <p:strVal val="visible"/>
                                      </p:to>
                                    </p:set>
                                    <p:anim calcmode="lin" valueType="num">
                                      <p:cBhvr additive="base">
                                        <p:cTn id="25" dur="500" fill="hold"/>
                                        <p:tgtEl>
                                          <p:spTgt spid="1699055"/>
                                        </p:tgtEl>
                                        <p:attrNameLst>
                                          <p:attrName>ppt_x</p:attrName>
                                        </p:attrNameLst>
                                      </p:cBhvr>
                                      <p:tavLst>
                                        <p:tav tm="0">
                                          <p:val>
                                            <p:strVal val="#ppt_x"/>
                                          </p:val>
                                        </p:tav>
                                        <p:tav tm="100000">
                                          <p:val>
                                            <p:strVal val="#ppt_x"/>
                                          </p:val>
                                        </p:tav>
                                      </p:tavLst>
                                    </p:anim>
                                    <p:anim calcmode="lin" valueType="num">
                                      <p:cBhvr additive="base">
                                        <p:cTn id="26" dur="500" fill="hold"/>
                                        <p:tgtEl>
                                          <p:spTgt spid="169905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99052"/>
                                        </p:tgtEl>
                                        <p:attrNameLst>
                                          <p:attrName>style.visibility</p:attrName>
                                        </p:attrNameLst>
                                      </p:cBhvr>
                                      <p:to>
                                        <p:strVal val="visible"/>
                                      </p:to>
                                    </p:set>
                                    <p:anim calcmode="lin" valueType="num">
                                      <p:cBhvr additive="base">
                                        <p:cTn id="31" dur="500" fill="hold"/>
                                        <p:tgtEl>
                                          <p:spTgt spid="1699052"/>
                                        </p:tgtEl>
                                        <p:attrNameLst>
                                          <p:attrName>ppt_x</p:attrName>
                                        </p:attrNameLst>
                                      </p:cBhvr>
                                      <p:tavLst>
                                        <p:tav tm="0">
                                          <p:val>
                                            <p:strVal val="#ppt_x"/>
                                          </p:val>
                                        </p:tav>
                                        <p:tav tm="100000">
                                          <p:val>
                                            <p:strVal val="#ppt_x"/>
                                          </p:val>
                                        </p:tav>
                                      </p:tavLst>
                                    </p:anim>
                                    <p:anim calcmode="lin" valueType="num">
                                      <p:cBhvr additive="base">
                                        <p:cTn id="32" dur="500" fill="hold"/>
                                        <p:tgtEl>
                                          <p:spTgt spid="169905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99056"/>
                                        </p:tgtEl>
                                        <p:attrNameLst>
                                          <p:attrName>style.visibility</p:attrName>
                                        </p:attrNameLst>
                                      </p:cBhvr>
                                      <p:to>
                                        <p:strVal val="visible"/>
                                      </p:to>
                                    </p:set>
                                    <p:anim calcmode="lin" valueType="num">
                                      <p:cBhvr additive="base">
                                        <p:cTn id="35" dur="500" fill="hold"/>
                                        <p:tgtEl>
                                          <p:spTgt spid="1699056"/>
                                        </p:tgtEl>
                                        <p:attrNameLst>
                                          <p:attrName>ppt_x</p:attrName>
                                        </p:attrNameLst>
                                      </p:cBhvr>
                                      <p:tavLst>
                                        <p:tav tm="0">
                                          <p:val>
                                            <p:strVal val="#ppt_x"/>
                                          </p:val>
                                        </p:tav>
                                        <p:tav tm="100000">
                                          <p:val>
                                            <p:strVal val="#ppt_x"/>
                                          </p:val>
                                        </p:tav>
                                      </p:tavLst>
                                    </p:anim>
                                    <p:anim calcmode="lin" valueType="num">
                                      <p:cBhvr additive="base">
                                        <p:cTn id="36" dur="500" fill="hold"/>
                                        <p:tgtEl>
                                          <p:spTgt spid="1699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054" grpId="0" animBg="1"/>
      <p:bldP spid="1699055" grpId="0" animBg="1"/>
      <p:bldP spid="16990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34079" y="3509949"/>
            <a:ext cx="8823960" cy="3314720"/>
            <a:chOff x="1729599" y="3416597"/>
            <a:chExt cx="8823960" cy="3314720"/>
          </a:xfrm>
        </p:grpSpPr>
        <p:pic>
          <p:nvPicPr>
            <p:cNvPr id="3" name="图片 2"/>
            <p:cNvPicPr>
              <a:picLocks noChangeAspect="1"/>
            </p:cNvPicPr>
            <p:nvPr/>
          </p:nvPicPr>
          <p:blipFill>
            <a:blip r:embed="rId2"/>
            <a:stretch>
              <a:fillRect/>
            </a:stretch>
          </p:blipFill>
          <p:spPr>
            <a:xfrm>
              <a:off x="1894396" y="3533303"/>
              <a:ext cx="8520735" cy="3185436"/>
            </a:xfrm>
            <a:prstGeom prst="rect">
              <a:avLst/>
            </a:prstGeom>
          </p:spPr>
        </p:pic>
        <p:sp>
          <p:nvSpPr>
            <p:cNvPr id="4" name="矩形 3"/>
            <p:cNvSpPr/>
            <p:nvPr/>
          </p:nvSpPr>
          <p:spPr bwMode="auto">
            <a:xfrm>
              <a:off x="1729599" y="3416597"/>
              <a:ext cx="8823960" cy="3314720"/>
            </a:xfrm>
            <a:prstGeom prst="rect">
              <a:avLst/>
            </a:prstGeom>
            <a:solidFill>
              <a:srgbClr val="FFFFFF">
                <a:alpha val="78039"/>
              </a:srgb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9" name="圆角矩形 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）化简复杂问题，进行复杂问题求解，需要</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分工</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合作</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协同</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
        <p:nvSpPr>
          <p:cNvPr id="12" name="AutoShape 5"/>
          <p:cNvSpPr>
            <a:spLocks noChangeArrowheads="1"/>
          </p:cNvSpPr>
          <p:nvPr/>
        </p:nvSpPr>
        <p:spPr bwMode="auto">
          <a:xfrm>
            <a:off x="2761989" y="3441349"/>
            <a:ext cx="7625568" cy="1038823"/>
          </a:xfrm>
          <a:prstGeom prst="roundRect">
            <a:avLst>
              <a:gd name="adj" fmla="val 11432"/>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18"/>
          <p:cNvGrpSpPr>
            <a:grpSpLocks/>
          </p:cNvGrpSpPr>
          <p:nvPr/>
        </p:nvGrpSpPr>
        <p:grpSpPr bwMode="auto">
          <a:xfrm>
            <a:off x="9644878" y="4822108"/>
            <a:ext cx="1502108" cy="1083512"/>
            <a:chOff x="4213" y="3161"/>
            <a:chExt cx="1098" cy="1007"/>
          </a:xfrm>
        </p:grpSpPr>
        <p:sp>
          <p:nvSpPr>
            <p:cNvPr id="17"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8"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9" name="Text Box 84"/>
            <p:cNvSpPr txBox="1">
              <a:spLocks noChangeArrowheads="1"/>
            </p:cNvSpPr>
            <p:nvPr/>
          </p:nvSpPr>
          <p:spPr bwMode="auto">
            <a:xfrm>
              <a:off x="4342"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0" name="Group 19"/>
          <p:cNvGrpSpPr>
            <a:grpSpLocks/>
          </p:cNvGrpSpPr>
          <p:nvPr/>
        </p:nvGrpSpPr>
        <p:grpSpPr bwMode="auto">
          <a:xfrm>
            <a:off x="6185283" y="4822108"/>
            <a:ext cx="1502108" cy="1083512"/>
            <a:chOff x="4213" y="3161"/>
            <a:chExt cx="1098" cy="1007"/>
          </a:xfrm>
        </p:grpSpPr>
        <p:sp>
          <p:nvSpPr>
            <p:cNvPr id="21"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2"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3" name="Text Box 84"/>
            <p:cNvSpPr txBox="1">
              <a:spLocks noChangeArrowheads="1"/>
            </p:cNvSpPr>
            <p:nvPr/>
          </p:nvSpPr>
          <p:spPr bwMode="auto">
            <a:xfrm>
              <a:off x="4354"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4" name="Group 23"/>
          <p:cNvGrpSpPr>
            <a:grpSpLocks/>
          </p:cNvGrpSpPr>
          <p:nvPr/>
        </p:nvGrpSpPr>
        <p:grpSpPr bwMode="auto">
          <a:xfrm>
            <a:off x="675427" y="5185697"/>
            <a:ext cx="1502108" cy="1083512"/>
            <a:chOff x="4213" y="3161"/>
            <a:chExt cx="1098" cy="1007"/>
          </a:xfrm>
        </p:grpSpPr>
        <p:sp>
          <p:nvSpPr>
            <p:cNvPr id="25"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6"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7" name="Text Box 84"/>
            <p:cNvSpPr txBox="1">
              <a:spLocks noChangeArrowheads="1"/>
            </p:cNvSpPr>
            <p:nvPr/>
          </p:nvSpPr>
          <p:spPr bwMode="auto">
            <a:xfrm>
              <a:off x="4327"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8" name="Group 27"/>
          <p:cNvGrpSpPr>
            <a:grpSpLocks/>
          </p:cNvGrpSpPr>
          <p:nvPr/>
        </p:nvGrpSpPr>
        <p:grpSpPr bwMode="auto">
          <a:xfrm>
            <a:off x="9392279" y="2538269"/>
            <a:ext cx="1671745" cy="1083512"/>
            <a:chOff x="4213" y="3161"/>
            <a:chExt cx="1098" cy="1007"/>
          </a:xfrm>
        </p:grpSpPr>
        <p:sp>
          <p:nvSpPr>
            <p:cNvPr id="29"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30" name="Oval 40"/>
            <p:cNvSpPr>
              <a:spLocks noChangeArrowheads="1"/>
            </p:cNvSpPr>
            <p:nvPr/>
          </p:nvSpPr>
          <p:spPr bwMode="gray">
            <a:xfrm>
              <a:off x="4303" y="3244"/>
              <a:ext cx="918" cy="842"/>
            </a:xfrm>
            <a:prstGeom prst="ellipse">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31" name="Text Box 84"/>
            <p:cNvSpPr txBox="1">
              <a:spLocks noChangeArrowheads="1"/>
            </p:cNvSpPr>
            <p:nvPr/>
          </p:nvSpPr>
          <p:spPr bwMode="auto">
            <a:xfrm>
              <a:off x="4303" y="3314"/>
              <a:ext cx="908"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合作</a:t>
              </a:r>
              <a:r>
                <a:rPr kumimoji="0" lang="en-US" altLang="zh-CN" sz="2000" dirty="0">
                  <a:solidFill>
                    <a:srgbClr val="FFFFFF"/>
                  </a:solidFill>
                  <a:latin typeface="宋体" panose="02010600030101010101" pitchFamily="2" charset="-122"/>
                  <a:ea typeface="华文中宋" panose="02010600040101010101" pitchFamily="2" charset="-122"/>
                </a:rPr>
                <a:t>-</a:t>
              </a:r>
              <a:r>
                <a:rPr kumimoji="0" lang="zh-CN" altLang="en-US" sz="2000" dirty="0">
                  <a:solidFill>
                    <a:srgbClr val="FFFFFF"/>
                  </a:solidFill>
                  <a:latin typeface="宋体" panose="02010600030101010101" pitchFamily="2" charset="-122"/>
                  <a:ea typeface="华文中宋" panose="02010600040101010101" pitchFamily="2" charset="-122"/>
                </a:rPr>
                <a:t>协同： 联合管理  </a:t>
              </a:r>
            </a:p>
          </p:txBody>
        </p:sp>
      </p:grpSp>
      <p:sp>
        <p:nvSpPr>
          <p:cNvPr id="35" name="Text Box 84"/>
          <p:cNvSpPr>
            <a:spLocks noChangeArrowheads="1"/>
          </p:cNvSpPr>
          <p:nvPr/>
        </p:nvSpPr>
        <p:spPr bwMode="auto">
          <a:xfrm>
            <a:off x="918663" y="2005045"/>
            <a:ext cx="4364038" cy="44291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dirty="0">
              <a:solidFill>
                <a:srgbClr val="FFFFFF"/>
              </a:solidFill>
              <a:ea typeface="华文中宋" panose="02010600040101010101" pitchFamily="2" charset="-122"/>
            </a:endParaRPr>
          </a:p>
        </p:txBody>
      </p:sp>
      <p:sp>
        <p:nvSpPr>
          <p:cNvPr id="2" name="矩形 1"/>
          <p:cNvSpPr/>
          <p:nvPr/>
        </p:nvSpPr>
        <p:spPr>
          <a:xfrm>
            <a:off x="689464" y="1992852"/>
            <a:ext cx="9011604" cy="1015663"/>
          </a:xfrm>
          <a:prstGeom prst="rect">
            <a:avLst/>
          </a:prstGeom>
        </p:spPr>
        <p:txBody>
          <a:bodyPr wrap="square">
            <a:spAutoFit/>
          </a:bodyPr>
          <a:lstStyle/>
          <a:p>
            <a:pPr algn="just" eaLnBrk="1" hangingPunct="1">
              <a:lnSpc>
                <a:spcPts val="2400"/>
              </a:lnSpc>
            </a:pPr>
            <a:r>
              <a:rPr kumimoji="0" lang="zh-CN" altLang="en-US" dirty="0">
                <a:solidFill>
                  <a:srgbClr val="C00000"/>
                </a:solidFill>
                <a:latin typeface="微软雅黑" panose="020B0503020204020204" pitchFamily="34" charset="-122"/>
                <a:ea typeface="微软雅黑" panose="020B0503020204020204" pitchFamily="34" charset="-122"/>
              </a:rPr>
              <a:t>分工：</a:t>
            </a:r>
            <a:r>
              <a:rPr kumimoji="0" lang="zh-CN" altLang="en-US" dirty="0">
                <a:solidFill>
                  <a:srgbClr val="002060"/>
                </a:solidFill>
                <a:latin typeface="微软雅黑" panose="020B0503020204020204" pitchFamily="34" charset="-122"/>
                <a:ea typeface="微软雅黑" panose="020B0503020204020204" pitchFamily="34" charset="-122"/>
              </a:rPr>
              <a:t>部件独立地</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执行</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具体的作业</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小粒度的工作</a:t>
            </a:r>
            <a:r>
              <a:rPr kumimoji="0" lang="en-US" altLang="zh-CN" dirty="0">
                <a:solidFill>
                  <a:srgbClr val="002060"/>
                </a:solidFill>
                <a:latin typeface="微软雅黑" panose="020B0503020204020204" pitchFamily="34" charset="-122"/>
                <a:ea typeface="微软雅黑" panose="020B0503020204020204" pitchFamily="34" charset="-122"/>
              </a:rPr>
              <a:t>)</a:t>
            </a:r>
          </a:p>
          <a:p>
            <a:pPr algn="just" eaLnBrk="1" hangingPunct="1">
              <a:lnSpc>
                <a:spcPts val="2400"/>
              </a:lnSpc>
            </a:pPr>
            <a:r>
              <a:rPr kumimoji="0" lang="zh-CN" altLang="en-US" dirty="0">
                <a:solidFill>
                  <a:srgbClr val="C00000"/>
                </a:solidFill>
                <a:latin typeface="微软雅黑" panose="020B0503020204020204" pitchFamily="34" charset="-122"/>
                <a:ea typeface="微软雅黑" panose="020B0503020204020204" pitchFamily="34" charset="-122"/>
              </a:rPr>
              <a:t>合作：</a:t>
            </a:r>
            <a:r>
              <a:rPr kumimoji="0" lang="zh-CN" altLang="en-US" dirty="0">
                <a:solidFill>
                  <a:srgbClr val="002060"/>
                </a:solidFill>
                <a:latin typeface="微软雅黑" panose="020B0503020204020204" pitchFamily="34" charset="-122"/>
                <a:ea typeface="微软雅黑" panose="020B0503020204020204" pitchFamily="34" charset="-122"/>
              </a:rPr>
              <a:t>将宏观</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任务</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，分解为</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作业</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，调度各部件</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执行</a:t>
            </a:r>
            <a:r>
              <a:rPr kumimoji="0" lang="en-US" altLang="zh-CN" dirty="0">
                <a:solidFill>
                  <a:srgbClr val="002060"/>
                </a:solidFill>
                <a:latin typeface="微软雅黑" panose="020B0503020204020204" pitchFamily="34" charset="-122"/>
                <a:ea typeface="微软雅黑" panose="020B0503020204020204" pitchFamily="34" charset="-122"/>
              </a:rPr>
              <a:t>】</a:t>
            </a:r>
            <a:r>
              <a:rPr kumimoji="0" lang="zh-CN" altLang="en-US" dirty="0">
                <a:solidFill>
                  <a:srgbClr val="002060"/>
                </a:solidFill>
                <a:latin typeface="微软雅黑" panose="020B0503020204020204" pitchFamily="34" charset="-122"/>
                <a:ea typeface="微软雅黑" panose="020B0503020204020204" pitchFamily="34" charset="-122"/>
              </a:rPr>
              <a:t>具体的作业</a:t>
            </a:r>
            <a:endParaRPr kumimoji="0" lang="en-US" altLang="zh-CN" dirty="0">
              <a:solidFill>
                <a:srgbClr val="002060"/>
              </a:solidFill>
              <a:latin typeface="微软雅黑" panose="020B0503020204020204" pitchFamily="34" charset="-122"/>
              <a:ea typeface="微软雅黑" panose="020B0503020204020204" pitchFamily="34" charset="-122"/>
            </a:endParaRPr>
          </a:p>
          <a:p>
            <a:pPr algn="just" eaLnBrk="1" hangingPunct="1">
              <a:lnSpc>
                <a:spcPts val="2400"/>
              </a:lnSpc>
            </a:pPr>
            <a:r>
              <a:rPr kumimoji="0" lang="zh-CN" altLang="en-US" dirty="0">
                <a:solidFill>
                  <a:srgbClr val="C00000"/>
                </a:solidFill>
                <a:latin typeface="微软雅黑" panose="020B0503020204020204" pitchFamily="34" charset="-122"/>
                <a:ea typeface="微软雅黑" panose="020B0503020204020204" pitchFamily="34" charset="-122"/>
              </a:rPr>
              <a:t>协同：</a:t>
            </a:r>
            <a:r>
              <a:rPr kumimoji="0" lang="zh-CN" altLang="en-US" dirty="0">
                <a:solidFill>
                  <a:srgbClr val="002060"/>
                </a:solidFill>
                <a:latin typeface="微软雅黑" panose="020B0503020204020204" pitchFamily="34" charset="-122"/>
                <a:ea typeface="微软雅黑" panose="020B0503020204020204" pitchFamily="34" charset="-122"/>
              </a:rPr>
              <a:t>合作的自动化与高效率</a:t>
            </a:r>
            <a:endParaRPr kumimoji="0"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24915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 calcmode="lin" valueType="num">
                                      <p:cBhvr additive="base">
                                        <p:cTn id="2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 calcmode="lin" valueType="num">
                                      <p:cBhvr additive="base">
                                        <p:cTn id="4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953169" y="4535358"/>
            <a:ext cx="8115147" cy="2189802"/>
          </a:xfrm>
          <a:prstGeom prst="rect">
            <a:avLst/>
          </a:prstGeom>
        </p:spPr>
      </p:pic>
      <p:sp>
        <p:nvSpPr>
          <p:cNvPr id="1727499" name="Rectangle 11"/>
          <p:cNvSpPr>
            <a:spLocks noChangeArrowheads="1"/>
          </p:cNvSpPr>
          <p:nvPr/>
        </p:nvSpPr>
        <p:spPr bwMode="auto">
          <a:xfrm>
            <a:off x="626152" y="1931702"/>
            <a:ext cx="8513762" cy="136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accent2"/>
              </a:buClr>
              <a:buFont typeface="Wingdings" panose="05000000000000000000" pitchFamily="2" charset="2"/>
              <a:buNone/>
            </a:pPr>
            <a:r>
              <a:rPr lang="zh-CN" altLang="en-US" sz="2400" dirty="0">
                <a:solidFill>
                  <a:srgbClr val="C00000"/>
                </a:solidFill>
                <a:latin typeface="微软雅黑" panose="020B0503020204020204" pitchFamily="34" charset="-122"/>
                <a:ea typeface="微软雅黑" panose="020B0503020204020204" pitchFamily="34" charset="-122"/>
              </a:rPr>
              <a:t>操作系统是一组“管理各种资源以便执行应用程序”的程序</a:t>
            </a:r>
          </a:p>
          <a:p>
            <a:pPr>
              <a:lnSpc>
                <a:spcPct val="130000"/>
              </a:lnSpc>
              <a:buClr>
                <a:schemeClr val="accent2"/>
              </a:buClr>
              <a:buFont typeface="Wingdings" panose="05000000000000000000" pitchFamily="2" charset="2"/>
              <a:buChar char="u"/>
            </a:pPr>
            <a:r>
              <a:rPr lang="zh-CN" altLang="en-US" dirty="0">
                <a:latin typeface="宋体" panose="02010600030101010101" pitchFamily="2" charset="-122"/>
              </a:rPr>
              <a:t>操作系统本身的程序是如此做出来的：</a:t>
            </a:r>
          </a:p>
          <a:p>
            <a:pPr>
              <a:lnSpc>
                <a:spcPct val="130000"/>
              </a:lnSpc>
              <a:buClr>
                <a:schemeClr val="accent2"/>
              </a:buClr>
              <a:buFont typeface="Wingdings" panose="05000000000000000000" pitchFamily="2" charset="2"/>
              <a:buChar char="ü"/>
            </a:pPr>
            <a:r>
              <a:rPr lang="en-US" altLang="zh-CN" dirty="0"/>
              <a:t>(1)</a:t>
            </a:r>
            <a:r>
              <a:rPr lang="zh-CN" altLang="en-US" u="sng" dirty="0"/>
              <a:t>分工</a:t>
            </a:r>
            <a:r>
              <a:rPr lang="zh-CN" altLang="en-US" dirty="0"/>
              <a:t>。独立管理复杂环境中的每个部件。</a:t>
            </a:r>
          </a:p>
        </p:txBody>
      </p:sp>
      <p:sp>
        <p:nvSpPr>
          <p:cNvPr id="1727510" name="AutoShape 22"/>
          <p:cNvSpPr>
            <a:spLocks noChangeArrowheads="1"/>
          </p:cNvSpPr>
          <p:nvPr/>
        </p:nvSpPr>
        <p:spPr bwMode="auto">
          <a:xfrm>
            <a:off x="7828767" y="4192778"/>
            <a:ext cx="2253380" cy="2489156"/>
          </a:xfrm>
          <a:prstGeom prst="roundRect">
            <a:avLst>
              <a:gd name="adj" fmla="val 7217"/>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7511" name="Text Box 23"/>
          <p:cNvSpPr txBox="1">
            <a:spLocks noChangeArrowheads="1"/>
          </p:cNvSpPr>
          <p:nvPr/>
        </p:nvSpPr>
        <p:spPr bwMode="auto">
          <a:xfrm>
            <a:off x="7885482" y="3495032"/>
            <a:ext cx="21399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sz="1600">
                <a:solidFill>
                  <a:srgbClr val="C00000"/>
                </a:solidFill>
                <a:latin typeface="微软雅黑" panose="020B0503020204020204" pitchFamily="34" charset="-122"/>
                <a:ea typeface="微软雅黑" panose="020B0503020204020204" pitchFamily="34" charset="-122"/>
              </a:defRPr>
            </a:lvl1pPr>
          </a:lstStyle>
          <a:p>
            <a:r>
              <a:rPr lang="zh-CN" altLang="en-US" dirty="0"/>
              <a:t>磁盘管理</a:t>
            </a:r>
            <a:r>
              <a:rPr lang="en-US" altLang="zh-CN" dirty="0"/>
              <a:t>---</a:t>
            </a:r>
            <a:r>
              <a:rPr lang="zh-CN" altLang="en-US" dirty="0"/>
              <a:t>管理磁盘信息的读写</a:t>
            </a:r>
          </a:p>
        </p:txBody>
      </p:sp>
      <p:sp>
        <p:nvSpPr>
          <p:cNvPr id="1727512" name="AutoShape 24"/>
          <p:cNvSpPr>
            <a:spLocks noChangeArrowheads="1"/>
          </p:cNvSpPr>
          <p:nvPr/>
        </p:nvSpPr>
        <p:spPr bwMode="auto">
          <a:xfrm>
            <a:off x="5279242" y="4634630"/>
            <a:ext cx="1240555" cy="2022954"/>
          </a:xfrm>
          <a:prstGeom prst="roundRect">
            <a:avLst>
              <a:gd name="adj" fmla="val 8589"/>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7513" name="Text Box 25"/>
          <p:cNvSpPr txBox="1">
            <a:spLocks noChangeArrowheads="1"/>
          </p:cNvSpPr>
          <p:nvPr/>
        </p:nvSpPr>
        <p:spPr bwMode="auto">
          <a:xfrm>
            <a:off x="4951901" y="3988808"/>
            <a:ext cx="21176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sz="1600">
                <a:solidFill>
                  <a:srgbClr val="C00000"/>
                </a:solidFill>
                <a:latin typeface="微软雅黑" panose="020B0503020204020204" pitchFamily="34" charset="-122"/>
                <a:ea typeface="微软雅黑" panose="020B0503020204020204" pitchFamily="34" charset="-122"/>
              </a:defRPr>
            </a:lvl1pPr>
          </a:lstStyle>
          <a:p>
            <a:r>
              <a:rPr lang="zh-CN" altLang="en-US" dirty="0"/>
              <a:t>内存管理</a:t>
            </a:r>
            <a:r>
              <a:rPr lang="en-US" altLang="zh-CN" dirty="0"/>
              <a:t>---</a:t>
            </a:r>
            <a:r>
              <a:rPr lang="zh-CN" altLang="en-US" dirty="0"/>
              <a:t>管理内存空间的分配与回收</a:t>
            </a:r>
          </a:p>
        </p:txBody>
      </p:sp>
      <p:sp>
        <p:nvSpPr>
          <p:cNvPr id="1727514" name="AutoShape 26"/>
          <p:cNvSpPr>
            <a:spLocks noChangeArrowheads="1"/>
          </p:cNvSpPr>
          <p:nvPr/>
        </p:nvSpPr>
        <p:spPr bwMode="auto">
          <a:xfrm>
            <a:off x="1933510" y="4208652"/>
            <a:ext cx="2231394" cy="2448932"/>
          </a:xfrm>
          <a:prstGeom prst="roundRect">
            <a:avLst>
              <a:gd name="adj" fmla="val 9931"/>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7515" name="Text Box 27"/>
          <p:cNvSpPr txBox="1">
            <a:spLocks noChangeArrowheads="1"/>
          </p:cNvSpPr>
          <p:nvPr/>
        </p:nvSpPr>
        <p:spPr bwMode="auto">
          <a:xfrm>
            <a:off x="1790700" y="3524028"/>
            <a:ext cx="22927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处理机管理</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调度</a:t>
            </a:r>
            <a:r>
              <a:rPr lang="en-US" altLang="zh-CN" sz="1600" dirty="0">
                <a:solidFill>
                  <a:srgbClr val="C00000"/>
                </a:solidFill>
                <a:latin typeface="微软雅黑" panose="020B0503020204020204" pitchFamily="34" charset="-122"/>
                <a:ea typeface="微软雅黑" panose="020B0503020204020204" pitchFamily="34" charset="-122"/>
              </a:rPr>
              <a:t>CPU</a:t>
            </a:r>
            <a:r>
              <a:rPr lang="zh-CN" altLang="en-US" sz="1600" dirty="0">
                <a:solidFill>
                  <a:srgbClr val="C00000"/>
                </a:solidFill>
                <a:latin typeface="微软雅黑" panose="020B0503020204020204" pitchFamily="34" charset="-122"/>
                <a:ea typeface="微软雅黑" panose="020B0503020204020204" pitchFamily="34" charset="-122"/>
              </a:rPr>
              <a:t>去执行哪一个程序</a:t>
            </a:r>
          </a:p>
        </p:txBody>
      </p:sp>
      <p:sp>
        <p:nvSpPr>
          <p:cNvPr id="11"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
        <p:nvSpPr>
          <p:cNvPr id="14" name="圆角矩形 13"/>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）怎样理解复杂的操作系统</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27510"/>
                                        </p:tgtEl>
                                        <p:attrNameLst>
                                          <p:attrName>style.visibility</p:attrName>
                                        </p:attrNameLst>
                                      </p:cBhvr>
                                      <p:to>
                                        <p:strVal val="visible"/>
                                      </p:to>
                                    </p:set>
                                    <p:anim calcmode="lin" valueType="num">
                                      <p:cBhvr additive="base">
                                        <p:cTn id="7" dur="500" fill="hold"/>
                                        <p:tgtEl>
                                          <p:spTgt spid="1727510"/>
                                        </p:tgtEl>
                                        <p:attrNameLst>
                                          <p:attrName>ppt_x</p:attrName>
                                        </p:attrNameLst>
                                      </p:cBhvr>
                                      <p:tavLst>
                                        <p:tav tm="0">
                                          <p:val>
                                            <p:strVal val="#ppt_x"/>
                                          </p:val>
                                        </p:tav>
                                        <p:tav tm="100000">
                                          <p:val>
                                            <p:strVal val="#ppt_x"/>
                                          </p:val>
                                        </p:tav>
                                      </p:tavLst>
                                    </p:anim>
                                    <p:anim calcmode="lin" valueType="num">
                                      <p:cBhvr additive="base">
                                        <p:cTn id="8" dur="500" fill="hold"/>
                                        <p:tgtEl>
                                          <p:spTgt spid="17275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27511"/>
                                        </p:tgtEl>
                                        <p:attrNameLst>
                                          <p:attrName>style.visibility</p:attrName>
                                        </p:attrNameLst>
                                      </p:cBhvr>
                                      <p:to>
                                        <p:strVal val="visible"/>
                                      </p:to>
                                    </p:set>
                                    <p:anim calcmode="lin" valueType="num">
                                      <p:cBhvr additive="base">
                                        <p:cTn id="11" dur="500" fill="hold"/>
                                        <p:tgtEl>
                                          <p:spTgt spid="1727511"/>
                                        </p:tgtEl>
                                        <p:attrNameLst>
                                          <p:attrName>ppt_x</p:attrName>
                                        </p:attrNameLst>
                                      </p:cBhvr>
                                      <p:tavLst>
                                        <p:tav tm="0">
                                          <p:val>
                                            <p:strVal val="#ppt_x"/>
                                          </p:val>
                                        </p:tav>
                                        <p:tav tm="100000">
                                          <p:val>
                                            <p:strVal val="#ppt_x"/>
                                          </p:val>
                                        </p:tav>
                                      </p:tavLst>
                                    </p:anim>
                                    <p:anim calcmode="lin" valueType="num">
                                      <p:cBhvr additive="base">
                                        <p:cTn id="12" dur="500" fill="hold"/>
                                        <p:tgtEl>
                                          <p:spTgt spid="172751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27512"/>
                                        </p:tgtEl>
                                        <p:attrNameLst>
                                          <p:attrName>style.visibility</p:attrName>
                                        </p:attrNameLst>
                                      </p:cBhvr>
                                      <p:to>
                                        <p:strVal val="visible"/>
                                      </p:to>
                                    </p:set>
                                    <p:anim calcmode="lin" valueType="num">
                                      <p:cBhvr additive="base">
                                        <p:cTn id="17" dur="500" fill="hold"/>
                                        <p:tgtEl>
                                          <p:spTgt spid="1727512"/>
                                        </p:tgtEl>
                                        <p:attrNameLst>
                                          <p:attrName>ppt_x</p:attrName>
                                        </p:attrNameLst>
                                      </p:cBhvr>
                                      <p:tavLst>
                                        <p:tav tm="0">
                                          <p:val>
                                            <p:strVal val="#ppt_x"/>
                                          </p:val>
                                        </p:tav>
                                        <p:tav tm="100000">
                                          <p:val>
                                            <p:strVal val="#ppt_x"/>
                                          </p:val>
                                        </p:tav>
                                      </p:tavLst>
                                    </p:anim>
                                    <p:anim calcmode="lin" valueType="num">
                                      <p:cBhvr additive="base">
                                        <p:cTn id="18" dur="500" fill="hold"/>
                                        <p:tgtEl>
                                          <p:spTgt spid="17275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27513"/>
                                        </p:tgtEl>
                                        <p:attrNameLst>
                                          <p:attrName>style.visibility</p:attrName>
                                        </p:attrNameLst>
                                      </p:cBhvr>
                                      <p:to>
                                        <p:strVal val="visible"/>
                                      </p:to>
                                    </p:set>
                                    <p:anim calcmode="lin" valueType="num">
                                      <p:cBhvr additive="base">
                                        <p:cTn id="21" dur="500" fill="hold"/>
                                        <p:tgtEl>
                                          <p:spTgt spid="1727513"/>
                                        </p:tgtEl>
                                        <p:attrNameLst>
                                          <p:attrName>ppt_x</p:attrName>
                                        </p:attrNameLst>
                                      </p:cBhvr>
                                      <p:tavLst>
                                        <p:tav tm="0">
                                          <p:val>
                                            <p:strVal val="#ppt_x"/>
                                          </p:val>
                                        </p:tav>
                                        <p:tav tm="100000">
                                          <p:val>
                                            <p:strVal val="#ppt_x"/>
                                          </p:val>
                                        </p:tav>
                                      </p:tavLst>
                                    </p:anim>
                                    <p:anim calcmode="lin" valueType="num">
                                      <p:cBhvr additive="base">
                                        <p:cTn id="22" dur="500" fill="hold"/>
                                        <p:tgtEl>
                                          <p:spTgt spid="172751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727514"/>
                                        </p:tgtEl>
                                        <p:attrNameLst>
                                          <p:attrName>style.visibility</p:attrName>
                                        </p:attrNameLst>
                                      </p:cBhvr>
                                      <p:to>
                                        <p:strVal val="visible"/>
                                      </p:to>
                                    </p:set>
                                    <p:anim calcmode="lin" valueType="num">
                                      <p:cBhvr additive="base">
                                        <p:cTn id="27" dur="500" fill="hold"/>
                                        <p:tgtEl>
                                          <p:spTgt spid="1727514"/>
                                        </p:tgtEl>
                                        <p:attrNameLst>
                                          <p:attrName>ppt_x</p:attrName>
                                        </p:attrNameLst>
                                      </p:cBhvr>
                                      <p:tavLst>
                                        <p:tav tm="0">
                                          <p:val>
                                            <p:strVal val="#ppt_x"/>
                                          </p:val>
                                        </p:tav>
                                        <p:tav tm="100000">
                                          <p:val>
                                            <p:strVal val="#ppt_x"/>
                                          </p:val>
                                        </p:tav>
                                      </p:tavLst>
                                    </p:anim>
                                    <p:anim calcmode="lin" valueType="num">
                                      <p:cBhvr additive="base">
                                        <p:cTn id="28" dur="500" fill="hold"/>
                                        <p:tgtEl>
                                          <p:spTgt spid="17275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27515"/>
                                        </p:tgtEl>
                                        <p:attrNameLst>
                                          <p:attrName>style.visibility</p:attrName>
                                        </p:attrNameLst>
                                      </p:cBhvr>
                                      <p:to>
                                        <p:strVal val="visible"/>
                                      </p:to>
                                    </p:set>
                                    <p:anim calcmode="lin" valueType="num">
                                      <p:cBhvr additive="base">
                                        <p:cTn id="31" dur="500" fill="hold"/>
                                        <p:tgtEl>
                                          <p:spTgt spid="1727515"/>
                                        </p:tgtEl>
                                        <p:attrNameLst>
                                          <p:attrName>ppt_x</p:attrName>
                                        </p:attrNameLst>
                                      </p:cBhvr>
                                      <p:tavLst>
                                        <p:tav tm="0">
                                          <p:val>
                                            <p:strVal val="#ppt_x"/>
                                          </p:val>
                                        </p:tav>
                                        <p:tav tm="100000">
                                          <p:val>
                                            <p:strVal val="#ppt_x"/>
                                          </p:val>
                                        </p:tav>
                                      </p:tavLst>
                                    </p:anim>
                                    <p:anim calcmode="lin" valueType="num">
                                      <p:cBhvr additive="base">
                                        <p:cTn id="32" dur="500" fill="hold"/>
                                        <p:tgtEl>
                                          <p:spTgt spid="1727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511" grpId="0"/>
      <p:bldP spid="1727513" grpId="0"/>
      <p:bldP spid="17275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2553222" y="4576995"/>
            <a:ext cx="5879195" cy="2266663"/>
          </a:xfrm>
          <a:prstGeom prst="rect">
            <a:avLst/>
          </a:prstGeom>
        </p:spPr>
      </p:pic>
      <p:sp>
        <p:nvSpPr>
          <p:cNvPr id="1729538" name="Rectangle 2"/>
          <p:cNvSpPr>
            <a:spLocks noChangeArrowheads="1"/>
          </p:cNvSpPr>
          <p:nvPr/>
        </p:nvSpPr>
        <p:spPr bwMode="auto">
          <a:xfrm>
            <a:off x="707570" y="1932136"/>
            <a:ext cx="10543805" cy="25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2"/>
              </a:buClr>
            </a:pPr>
            <a:r>
              <a:rPr lang="zh-CN" altLang="en-US" sz="2400" dirty="0">
                <a:solidFill>
                  <a:srgbClr val="C00000"/>
                </a:solidFill>
                <a:latin typeface="微软雅黑" panose="020B0503020204020204" pitchFamily="34" charset="-122"/>
                <a:ea typeface="微软雅黑" panose="020B0503020204020204" pitchFamily="34" charset="-122"/>
              </a:rPr>
              <a:t>操作系统是一组“管理各种资源以便执行应用程序”的程序</a:t>
            </a:r>
          </a:p>
          <a:p>
            <a:pPr>
              <a:lnSpc>
                <a:spcPct val="130000"/>
              </a:lnSpc>
              <a:buClr>
                <a:schemeClr val="accent2"/>
              </a:buClr>
              <a:buFont typeface="Wingdings" panose="05000000000000000000" pitchFamily="2" charset="2"/>
              <a:buChar char="u"/>
            </a:pPr>
            <a:r>
              <a:rPr lang="zh-CN" altLang="en-US" dirty="0">
                <a:latin typeface="宋体" panose="02010600030101010101" pitchFamily="2" charset="-122"/>
              </a:rPr>
              <a:t>操作系统本身的程序是如此做出来的：</a:t>
            </a:r>
          </a:p>
          <a:p>
            <a:pPr>
              <a:lnSpc>
                <a:spcPct val="130000"/>
              </a:lnSpc>
              <a:buClr>
                <a:schemeClr val="accent2"/>
              </a:buClr>
              <a:buFont typeface="Wingdings" panose="05000000000000000000" pitchFamily="2" charset="2"/>
              <a:buChar char="ü"/>
            </a:pPr>
            <a:r>
              <a:rPr lang="en-US" altLang="zh-CN" dirty="0"/>
              <a:t>(1)</a:t>
            </a:r>
            <a:r>
              <a:rPr lang="zh-CN" altLang="en-US" u="sng" dirty="0"/>
              <a:t>分工</a:t>
            </a:r>
            <a:r>
              <a:rPr lang="zh-CN" altLang="en-US" dirty="0"/>
              <a:t>。独立管理复杂环境中的每个部件。</a:t>
            </a:r>
          </a:p>
          <a:p>
            <a:pPr>
              <a:lnSpc>
                <a:spcPct val="130000"/>
              </a:lnSpc>
              <a:buClr>
                <a:schemeClr val="accent2"/>
              </a:buClr>
              <a:buFont typeface="Wingdings" panose="05000000000000000000" pitchFamily="2" charset="2"/>
              <a:buChar char="ü"/>
            </a:pPr>
            <a:r>
              <a:rPr lang="en-US" altLang="zh-CN" dirty="0"/>
              <a:t>(2)</a:t>
            </a:r>
            <a:r>
              <a:rPr lang="zh-CN" altLang="en-US" u="sng" dirty="0"/>
              <a:t>合作</a:t>
            </a:r>
            <a:r>
              <a:rPr lang="zh-CN" altLang="en-US" dirty="0"/>
              <a:t>。以任务为驱动，中心任务就是</a:t>
            </a:r>
            <a:r>
              <a:rPr lang="zh-CN" altLang="en-US" u="sng" dirty="0">
                <a:solidFill>
                  <a:srgbClr val="C00000"/>
                </a:solidFill>
                <a:latin typeface="微软雅黑" panose="020B0503020204020204" pitchFamily="34" charset="-122"/>
                <a:ea typeface="微软雅黑" panose="020B0503020204020204" pitchFamily="34" charset="-122"/>
              </a:rPr>
              <a:t>“让计算机或者说</a:t>
            </a:r>
            <a:r>
              <a:rPr lang="en-US" altLang="zh-CN" u="sng" dirty="0">
                <a:solidFill>
                  <a:srgbClr val="C00000"/>
                </a:solidFill>
                <a:latin typeface="微软雅黑" panose="020B0503020204020204" pitchFamily="34" charset="-122"/>
                <a:ea typeface="微软雅黑" panose="020B0503020204020204" pitchFamily="34" charset="-122"/>
              </a:rPr>
              <a:t>CPU</a:t>
            </a:r>
            <a:r>
              <a:rPr lang="zh-CN" altLang="en-US" u="sng" dirty="0">
                <a:solidFill>
                  <a:srgbClr val="C00000"/>
                </a:solidFill>
                <a:latin typeface="微软雅黑" panose="020B0503020204020204" pitchFamily="34" charset="-122"/>
                <a:ea typeface="微软雅黑" panose="020B0503020204020204" pitchFamily="34" charset="-122"/>
              </a:rPr>
              <a:t>执行存储在外存上的程序”</a:t>
            </a:r>
            <a:r>
              <a:rPr lang="en-US" altLang="zh-CN" dirty="0"/>
              <a:t>,</a:t>
            </a:r>
            <a:r>
              <a:rPr lang="zh-CN" altLang="en-US" dirty="0"/>
              <a:t>各部件合作完成该任务。</a:t>
            </a:r>
          </a:p>
          <a:p>
            <a:pPr>
              <a:lnSpc>
                <a:spcPct val="130000"/>
              </a:lnSpc>
              <a:buClr>
                <a:schemeClr val="accent2"/>
              </a:buClr>
              <a:buFont typeface="Wingdings" panose="05000000000000000000" pitchFamily="2" charset="2"/>
              <a:buChar char="ü"/>
            </a:pPr>
            <a:r>
              <a:rPr lang="en-US" altLang="zh-CN" dirty="0"/>
              <a:t>(3)</a:t>
            </a:r>
            <a:r>
              <a:rPr lang="zh-CN" altLang="en-US" u="sng" dirty="0"/>
              <a:t>协同</a:t>
            </a:r>
            <a:r>
              <a:rPr lang="zh-CN" altLang="en-US" dirty="0"/>
              <a:t>。当基本解决后，关键就是协同，</a:t>
            </a:r>
            <a:r>
              <a:rPr lang="zh-CN" altLang="en-US" dirty="0">
                <a:latin typeface="宋体" panose="02010600030101010101" pitchFamily="2" charset="-122"/>
              </a:rPr>
              <a:t>“</a:t>
            </a:r>
            <a:r>
              <a:rPr lang="zh-CN" altLang="en-US" dirty="0"/>
              <a:t>合作</a:t>
            </a:r>
            <a:r>
              <a:rPr lang="zh-CN" altLang="en-US" dirty="0">
                <a:latin typeface="宋体" panose="02010600030101010101" pitchFamily="2" charset="-122"/>
              </a:rPr>
              <a:t>”</a:t>
            </a:r>
            <a:r>
              <a:rPr lang="zh-CN" altLang="en-US" dirty="0"/>
              <a:t>和</a:t>
            </a:r>
            <a:r>
              <a:rPr lang="zh-CN" altLang="en-US" dirty="0">
                <a:latin typeface="宋体" panose="02010600030101010101" pitchFamily="2" charset="-122"/>
              </a:rPr>
              <a:t>“</a:t>
            </a:r>
            <a:r>
              <a:rPr lang="zh-CN" altLang="en-US" dirty="0"/>
              <a:t>同步</a:t>
            </a:r>
            <a:r>
              <a:rPr lang="zh-CN" altLang="en-US" dirty="0">
                <a:latin typeface="宋体" panose="02010600030101010101" pitchFamily="2" charset="-122"/>
              </a:rPr>
              <a:t>”</a:t>
            </a:r>
            <a:r>
              <a:rPr lang="zh-CN" altLang="en-US" dirty="0"/>
              <a:t> </a:t>
            </a:r>
            <a:r>
              <a:rPr lang="en-US" altLang="zh-CN" dirty="0"/>
              <a:t>, </a:t>
            </a:r>
            <a:r>
              <a:rPr lang="en-US" altLang="zh-CN" dirty="0">
                <a:latin typeface="宋体" panose="02010600030101010101" pitchFamily="2" charset="-122"/>
              </a:rPr>
              <a:t>“</a:t>
            </a:r>
            <a:r>
              <a:rPr lang="zh-CN" altLang="en-US" dirty="0"/>
              <a:t>自动化</a:t>
            </a:r>
            <a:r>
              <a:rPr lang="en-US" altLang="zh-CN" dirty="0">
                <a:latin typeface="宋体" panose="02010600030101010101" pitchFamily="2" charset="-122"/>
              </a:rPr>
              <a:t>”</a:t>
            </a:r>
            <a:r>
              <a:rPr lang="zh-CN" altLang="en-US" dirty="0"/>
              <a:t>及 </a:t>
            </a:r>
            <a:r>
              <a:rPr lang="en-US" altLang="zh-CN" dirty="0">
                <a:latin typeface="宋体" panose="02010600030101010101" pitchFamily="2" charset="-122"/>
              </a:rPr>
              <a:t>“</a:t>
            </a:r>
            <a:r>
              <a:rPr lang="zh-CN" altLang="en-US" dirty="0"/>
              <a:t>最优化</a:t>
            </a:r>
            <a:r>
              <a:rPr lang="en-US" altLang="zh-CN" dirty="0">
                <a:latin typeface="宋体" panose="02010600030101010101" pitchFamily="2" charset="-122"/>
              </a:rPr>
              <a:t>”</a:t>
            </a:r>
            <a:r>
              <a:rPr lang="zh-CN" altLang="en-US" dirty="0"/>
              <a:t>。 </a:t>
            </a:r>
          </a:p>
        </p:txBody>
      </p:sp>
      <p:sp>
        <p:nvSpPr>
          <p:cNvPr id="1729543" name="Text Box 7"/>
          <p:cNvSpPr txBox="1">
            <a:spLocks noChangeArrowheads="1"/>
          </p:cNvSpPr>
          <p:nvPr/>
        </p:nvSpPr>
        <p:spPr bwMode="auto">
          <a:xfrm>
            <a:off x="8730641" y="5077165"/>
            <a:ext cx="22484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任务、作业与进程管理</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管理一个程序执行中的各项工作</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729542" name="AutoShape 6"/>
          <p:cNvSpPr>
            <a:spLocks noChangeArrowheads="1"/>
          </p:cNvSpPr>
          <p:nvPr/>
        </p:nvSpPr>
        <p:spPr bwMode="auto">
          <a:xfrm>
            <a:off x="3076915" y="4505148"/>
            <a:ext cx="5271682" cy="651354"/>
          </a:xfrm>
          <a:prstGeom prst="roundRect">
            <a:avLst>
              <a:gd name="adj" fmla="val 16667"/>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圆角矩形 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）怎样理解复杂的操作系统</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29542"/>
                                        </p:tgtEl>
                                        <p:attrNameLst>
                                          <p:attrName>style.visibility</p:attrName>
                                        </p:attrNameLst>
                                      </p:cBhvr>
                                      <p:to>
                                        <p:strVal val="visible"/>
                                      </p:to>
                                    </p:set>
                                    <p:anim calcmode="lin" valueType="num">
                                      <p:cBhvr additive="base">
                                        <p:cTn id="7" dur="500" fill="hold"/>
                                        <p:tgtEl>
                                          <p:spTgt spid="1729542"/>
                                        </p:tgtEl>
                                        <p:attrNameLst>
                                          <p:attrName>ppt_x</p:attrName>
                                        </p:attrNameLst>
                                      </p:cBhvr>
                                      <p:tavLst>
                                        <p:tav tm="0">
                                          <p:val>
                                            <p:strVal val="#ppt_x"/>
                                          </p:val>
                                        </p:tav>
                                        <p:tav tm="100000">
                                          <p:val>
                                            <p:strVal val="#ppt_x"/>
                                          </p:val>
                                        </p:tav>
                                      </p:tavLst>
                                    </p:anim>
                                    <p:anim calcmode="lin" valueType="num">
                                      <p:cBhvr additive="base">
                                        <p:cTn id="8" dur="500" fill="hold"/>
                                        <p:tgtEl>
                                          <p:spTgt spid="1729542"/>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729543"/>
                                        </p:tgtEl>
                                        <p:attrNameLst>
                                          <p:attrName>style.visibility</p:attrName>
                                        </p:attrNameLst>
                                      </p:cBhvr>
                                      <p:to>
                                        <p:strVal val="visible"/>
                                      </p:to>
                                    </p:set>
                                    <p:anim calcmode="lin" valueType="num">
                                      <p:cBhvr additive="base">
                                        <p:cTn id="11" dur="500" fill="hold"/>
                                        <p:tgtEl>
                                          <p:spTgt spid="1729543"/>
                                        </p:tgtEl>
                                        <p:attrNameLst>
                                          <p:attrName>ppt_x</p:attrName>
                                        </p:attrNameLst>
                                      </p:cBhvr>
                                      <p:tavLst>
                                        <p:tav tm="0">
                                          <p:val>
                                            <p:strVal val="#ppt_x"/>
                                          </p:val>
                                        </p:tav>
                                        <p:tav tm="100000">
                                          <p:val>
                                            <p:strVal val="#ppt_x"/>
                                          </p:val>
                                        </p:tav>
                                      </p:tavLst>
                                    </p:anim>
                                    <p:anim calcmode="lin" valueType="num">
                                      <p:cBhvr additive="base">
                                        <p:cTn id="12" dur="500" fill="hold"/>
                                        <p:tgtEl>
                                          <p:spTgt spid="1729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954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72906" y="4530690"/>
            <a:ext cx="8381734" cy="2189802"/>
          </a:xfrm>
          <a:prstGeom prst="rect">
            <a:avLst/>
          </a:prstGeom>
        </p:spPr>
      </p:pic>
      <p:sp>
        <p:nvSpPr>
          <p:cNvPr id="91" name="圆角矩形 9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4</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）操作系统应具备的基本功能</a:t>
            </a:r>
          </a:p>
        </p:txBody>
      </p:sp>
      <p:sp>
        <p:nvSpPr>
          <p:cNvPr id="1699050" name="Line 234"/>
          <p:cNvSpPr>
            <a:spLocks noChangeShapeType="1"/>
          </p:cNvSpPr>
          <p:nvPr/>
        </p:nvSpPr>
        <p:spPr bwMode="auto">
          <a:xfrm>
            <a:off x="9686402" y="3333127"/>
            <a:ext cx="12700" cy="1397000"/>
          </a:xfrm>
          <a:prstGeom prst="line">
            <a:avLst/>
          </a:prstGeom>
          <a:noFill/>
          <a:ln w="38100">
            <a:solidFill>
              <a:srgbClr val="3333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1" name="Freeform 235"/>
          <p:cNvSpPr>
            <a:spLocks/>
          </p:cNvSpPr>
          <p:nvPr/>
        </p:nvSpPr>
        <p:spPr bwMode="auto">
          <a:xfrm>
            <a:off x="6273597" y="4191821"/>
            <a:ext cx="2197100" cy="940978"/>
          </a:xfrm>
          <a:custGeom>
            <a:avLst/>
            <a:gdLst>
              <a:gd name="T0" fmla="*/ 1294 w 1294"/>
              <a:gd name="T1" fmla="*/ 273 h 552"/>
              <a:gd name="T2" fmla="*/ 856 w 1294"/>
              <a:gd name="T3" fmla="*/ 23 h 552"/>
              <a:gd name="T4" fmla="*/ 373 w 1294"/>
              <a:gd name="T5" fmla="*/ 132 h 552"/>
              <a:gd name="T6" fmla="*/ 0 w 1294"/>
              <a:gd name="T7" fmla="*/ 552 h 552"/>
            </a:gdLst>
            <a:ahLst/>
            <a:cxnLst>
              <a:cxn ang="0">
                <a:pos x="T0" y="T1"/>
              </a:cxn>
              <a:cxn ang="0">
                <a:pos x="T2" y="T3"/>
              </a:cxn>
              <a:cxn ang="0">
                <a:pos x="T4" y="T5"/>
              </a:cxn>
              <a:cxn ang="0">
                <a:pos x="T6" y="T7"/>
              </a:cxn>
            </a:cxnLst>
            <a:rect l="0" t="0" r="r" b="b"/>
            <a:pathLst>
              <a:path w="1294" h="552">
                <a:moveTo>
                  <a:pt x="1294" y="273"/>
                </a:moveTo>
                <a:cubicBezTo>
                  <a:pt x="1221" y="231"/>
                  <a:pt x="1009" y="46"/>
                  <a:pt x="856" y="23"/>
                </a:cubicBezTo>
                <a:cubicBezTo>
                  <a:pt x="703" y="0"/>
                  <a:pt x="516" y="44"/>
                  <a:pt x="373" y="132"/>
                </a:cubicBezTo>
                <a:cubicBezTo>
                  <a:pt x="230" y="220"/>
                  <a:pt x="78" y="465"/>
                  <a:pt x="0" y="552"/>
                </a:cubicBezTo>
              </a:path>
            </a:pathLst>
          </a:custGeom>
          <a:noFill/>
          <a:ln w="38100" cap="flat" cmpd="sng">
            <a:solidFill>
              <a:srgbClr val="333399"/>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2" name="Freeform 236"/>
          <p:cNvSpPr>
            <a:spLocks/>
          </p:cNvSpPr>
          <p:nvPr/>
        </p:nvSpPr>
        <p:spPr bwMode="auto">
          <a:xfrm>
            <a:off x="2734741" y="4191821"/>
            <a:ext cx="3236915" cy="933450"/>
          </a:xfrm>
          <a:custGeom>
            <a:avLst/>
            <a:gdLst>
              <a:gd name="T0" fmla="*/ 1759 w 1759"/>
              <a:gd name="T1" fmla="*/ 617 h 617"/>
              <a:gd name="T2" fmla="*/ 1355 w 1759"/>
              <a:gd name="T3" fmla="*/ 88 h 617"/>
              <a:gd name="T4" fmla="*/ 592 w 1759"/>
              <a:gd name="T5" fmla="*/ 88 h 617"/>
              <a:gd name="T6" fmla="*/ 0 w 1759"/>
              <a:gd name="T7" fmla="*/ 501 h 617"/>
            </a:gdLst>
            <a:ahLst/>
            <a:cxnLst>
              <a:cxn ang="0">
                <a:pos x="T0" y="T1"/>
              </a:cxn>
              <a:cxn ang="0">
                <a:pos x="T2" y="T3"/>
              </a:cxn>
              <a:cxn ang="0">
                <a:pos x="T4" y="T5"/>
              </a:cxn>
              <a:cxn ang="0">
                <a:pos x="T6" y="T7"/>
              </a:cxn>
            </a:cxnLst>
            <a:rect l="0" t="0" r="r" b="b"/>
            <a:pathLst>
              <a:path w="1759" h="617">
                <a:moveTo>
                  <a:pt x="1759" y="617"/>
                </a:moveTo>
                <a:cubicBezTo>
                  <a:pt x="1692" y="529"/>
                  <a:pt x="1549" y="176"/>
                  <a:pt x="1355" y="88"/>
                </a:cubicBezTo>
                <a:cubicBezTo>
                  <a:pt x="1161" y="0"/>
                  <a:pt x="818" y="19"/>
                  <a:pt x="592" y="88"/>
                </a:cubicBezTo>
                <a:cubicBezTo>
                  <a:pt x="366" y="157"/>
                  <a:pt x="123" y="415"/>
                  <a:pt x="0" y="501"/>
                </a:cubicBezTo>
              </a:path>
            </a:pathLst>
          </a:custGeom>
          <a:noFill/>
          <a:ln w="38100" cap="flat" cmpd="sng">
            <a:solidFill>
              <a:srgbClr val="333399"/>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3" name="Line 237"/>
          <p:cNvSpPr>
            <a:spLocks noChangeShapeType="1"/>
          </p:cNvSpPr>
          <p:nvPr/>
        </p:nvSpPr>
        <p:spPr bwMode="auto">
          <a:xfrm>
            <a:off x="8759302" y="3333127"/>
            <a:ext cx="12700" cy="1397000"/>
          </a:xfrm>
          <a:prstGeom prst="line">
            <a:avLst/>
          </a:prstGeom>
          <a:noFill/>
          <a:ln w="38100">
            <a:solidFill>
              <a:srgbClr val="3333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054" name="Text Box 238"/>
          <p:cNvSpPr txBox="1">
            <a:spLocks noChangeArrowheads="1"/>
          </p:cNvSpPr>
          <p:nvPr/>
        </p:nvSpPr>
        <p:spPr bwMode="auto">
          <a:xfrm>
            <a:off x="8330678" y="3615560"/>
            <a:ext cx="1857375" cy="584775"/>
          </a:xfrm>
          <a:prstGeom prst="rect">
            <a:avLst/>
          </a:prstGeom>
          <a:solidFill>
            <a:srgbClr val="FFFFFF"/>
          </a:solidFill>
          <a:ln w="38100">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solidFill>
                  <a:srgbClr val="FF0000"/>
                </a:solidFill>
                <a:latin typeface="微软雅黑" panose="020B0503020204020204" pitchFamily="34" charset="-122"/>
                <a:ea typeface="微软雅黑" panose="020B0503020204020204" pitchFamily="34" charset="-122"/>
              </a:rPr>
              <a:t>程序如何存储在外存上面</a:t>
            </a:r>
            <a:r>
              <a:rPr lang="en-US" altLang="zh-CN" sz="1600">
                <a:solidFill>
                  <a:srgbClr val="FF0000"/>
                </a:solidFill>
                <a:latin typeface="微软雅黑" panose="020B0503020204020204" pitchFamily="34" charset="-122"/>
                <a:ea typeface="微软雅黑" panose="020B0503020204020204" pitchFamily="34" charset="-122"/>
              </a:rPr>
              <a:t>?</a:t>
            </a:r>
          </a:p>
        </p:txBody>
      </p:sp>
      <p:sp>
        <p:nvSpPr>
          <p:cNvPr id="1699055" name="Text Box 239"/>
          <p:cNvSpPr txBox="1">
            <a:spLocks noChangeArrowheads="1"/>
          </p:cNvSpPr>
          <p:nvPr/>
        </p:nvSpPr>
        <p:spPr bwMode="auto">
          <a:xfrm>
            <a:off x="5915091" y="3615560"/>
            <a:ext cx="2135187" cy="584775"/>
          </a:xfrm>
          <a:prstGeom prst="rect">
            <a:avLst/>
          </a:prstGeom>
          <a:solidFill>
            <a:srgbClr val="FFFFFF"/>
          </a:solidFill>
          <a:ln w="381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solidFill>
                  <a:srgbClr val="FF0000"/>
                </a:solidFill>
                <a:latin typeface="微软雅黑" panose="020B0503020204020204" pitchFamily="34" charset="-122"/>
                <a:ea typeface="微软雅黑" panose="020B0503020204020204" pitchFamily="34" charset="-122"/>
              </a:rPr>
              <a:t>程序如何装载到内存中</a:t>
            </a:r>
            <a:r>
              <a:rPr lang="en-US" altLang="zh-CN" sz="1600">
                <a:solidFill>
                  <a:srgbClr val="FF0000"/>
                </a:solidFill>
                <a:latin typeface="微软雅黑" panose="020B0503020204020204" pitchFamily="34" charset="-122"/>
                <a:ea typeface="微软雅黑" panose="020B0503020204020204" pitchFamily="34" charset="-122"/>
              </a:rPr>
              <a:t>?</a:t>
            </a:r>
            <a:r>
              <a:rPr lang="zh-CN" altLang="en-US" sz="1600">
                <a:solidFill>
                  <a:srgbClr val="FF0000"/>
                </a:solidFill>
                <a:latin typeface="微软雅黑" panose="020B0503020204020204" pitchFamily="34" charset="-122"/>
                <a:ea typeface="微软雅黑" panose="020B0503020204020204" pitchFamily="34" charset="-122"/>
              </a:rPr>
              <a:t>装载到哪里</a:t>
            </a:r>
            <a:r>
              <a:rPr lang="en-US" altLang="zh-CN" sz="1600">
                <a:solidFill>
                  <a:srgbClr val="FF0000"/>
                </a:solidFill>
                <a:latin typeface="微软雅黑" panose="020B0503020204020204" pitchFamily="34" charset="-122"/>
                <a:ea typeface="微软雅黑" panose="020B0503020204020204" pitchFamily="34" charset="-122"/>
              </a:rPr>
              <a:t>?</a:t>
            </a:r>
          </a:p>
        </p:txBody>
      </p:sp>
      <p:sp>
        <p:nvSpPr>
          <p:cNvPr id="1699056" name="Rectangle 240"/>
          <p:cNvSpPr>
            <a:spLocks noChangeArrowheads="1"/>
          </p:cNvSpPr>
          <p:nvPr/>
        </p:nvSpPr>
        <p:spPr bwMode="auto">
          <a:xfrm>
            <a:off x="3149079" y="3615560"/>
            <a:ext cx="2276475" cy="584775"/>
          </a:xfrm>
          <a:prstGeom prst="rect">
            <a:avLst/>
          </a:prstGeom>
          <a:solidFill>
            <a:srgbClr val="FFFFFF"/>
          </a:solidFill>
          <a:ln w="381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程序如何被</a:t>
            </a:r>
            <a:r>
              <a:rPr lang="en-US" altLang="zh-CN" sz="1600" dirty="0">
                <a:solidFill>
                  <a:srgbClr val="FF0000"/>
                </a:solidFill>
                <a:latin typeface="微软雅黑" panose="020B0503020204020204" pitchFamily="34" charset="-122"/>
                <a:ea typeface="微软雅黑" panose="020B0503020204020204" pitchFamily="34" charset="-122"/>
              </a:rPr>
              <a:t>CPU</a:t>
            </a:r>
            <a:r>
              <a:rPr lang="zh-CN" altLang="en-US" sz="1600" dirty="0">
                <a:solidFill>
                  <a:srgbClr val="FF0000"/>
                </a:solidFill>
                <a:latin typeface="微软雅黑" panose="020B0503020204020204" pitchFamily="34" charset="-122"/>
                <a:ea typeface="微软雅黑" panose="020B0503020204020204" pitchFamily="34" charset="-122"/>
              </a:rPr>
              <a:t>执行</a:t>
            </a:r>
            <a:r>
              <a:rPr lang="en-US" altLang="zh-CN" sz="1600" dirty="0">
                <a:solidFill>
                  <a:srgbClr val="FF0000"/>
                </a:solidFill>
                <a:latin typeface="微软雅黑" panose="020B0503020204020204" pitchFamily="34" charset="-122"/>
                <a:ea typeface="微软雅黑" panose="020B0503020204020204" pitchFamily="34" charset="-122"/>
              </a:rPr>
              <a:t>?</a:t>
            </a:r>
          </a:p>
          <a:p>
            <a:r>
              <a:rPr lang="en-US" altLang="zh-CN" sz="1600" dirty="0">
                <a:solidFill>
                  <a:srgbClr val="FF0000"/>
                </a:solidFill>
                <a:latin typeface="微软雅黑" panose="020B0503020204020204" pitchFamily="34" charset="-122"/>
                <a:ea typeface="微软雅黑" panose="020B0503020204020204" pitchFamily="34" charset="-122"/>
              </a:rPr>
              <a:t>CPU</a:t>
            </a:r>
            <a:r>
              <a:rPr lang="zh-CN" altLang="en-US" sz="1600" dirty="0">
                <a:solidFill>
                  <a:srgbClr val="FF0000"/>
                </a:solidFill>
                <a:latin typeface="微软雅黑" panose="020B0503020204020204" pitchFamily="34" charset="-122"/>
                <a:ea typeface="微软雅黑" panose="020B0503020204020204" pitchFamily="34" charset="-122"/>
              </a:rPr>
              <a:t>执行哪个程序</a:t>
            </a:r>
            <a:r>
              <a:rPr lang="en-US" altLang="zh-CN" sz="1600" dirty="0">
                <a:solidFill>
                  <a:srgbClr val="FF0000"/>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3"/>
          <a:stretch>
            <a:fillRect/>
          </a:stretch>
        </p:blipFill>
        <p:spPr>
          <a:xfrm>
            <a:off x="8050278" y="1933289"/>
            <a:ext cx="2233309" cy="1444238"/>
          </a:xfrm>
          <a:prstGeom prst="rect">
            <a:avLst/>
          </a:prstGeom>
        </p:spPr>
      </p:pic>
      <p:grpSp>
        <p:nvGrpSpPr>
          <p:cNvPr id="14" name="Group 11"/>
          <p:cNvGrpSpPr>
            <a:grpSpLocks/>
          </p:cNvGrpSpPr>
          <p:nvPr/>
        </p:nvGrpSpPr>
        <p:grpSpPr bwMode="auto">
          <a:xfrm>
            <a:off x="9760068" y="5353498"/>
            <a:ext cx="1478864" cy="1056689"/>
            <a:chOff x="2782" y="1766"/>
            <a:chExt cx="1098" cy="1007"/>
          </a:xfrm>
        </p:grpSpPr>
        <p:sp>
          <p:nvSpPr>
            <p:cNvPr id="15"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16"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17" name="Text Box 84"/>
            <p:cNvSpPr txBox="1">
              <a:spLocks noChangeArrowheads="1"/>
            </p:cNvSpPr>
            <p:nvPr/>
          </p:nvSpPr>
          <p:spPr bwMode="auto">
            <a:xfrm>
              <a:off x="2831" y="2025"/>
              <a:ext cx="999" cy="381"/>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磁盘管理</a:t>
              </a:r>
            </a:p>
          </p:txBody>
        </p:sp>
      </p:grpSp>
      <p:grpSp>
        <p:nvGrpSpPr>
          <p:cNvPr id="18" name="Group 11"/>
          <p:cNvGrpSpPr>
            <a:grpSpLocks/>
          </p:cNvGrpSpPr>
          <p:nvPr/>
        </p:nvGrpSpPr>
        <p:grpSpPr bwMode="auto">
          <a:xfrm>
            <a:off x="5272705" y="4201782"/>
            <a:ext cx="1478864" cy="1056689"/>
            <a:chOff x="2782" y="1766"/>
            <a:chExt cx="1098" cy="1007"/>
          </a:xfrm>
        </p:grpSpPr>
        <p:sp>
          <p:nvSpPr>
            <p:cNvPr id="19"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0"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1" name="Text Box 84"/>
            <p:cNvSpPr txBox="1">
              <a:spLocks noChangeArrowheads="1"/>
            </p:cNvSpPr>
            <p:nvPr/>
          </p:nvSpPr>
          <p:spPr bwMode="auto">
            <a:xfrm>
              <a:off x="2826" y="2046"/>
              <a:ext cx="999" cy="381"/>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内存管理</a:t>
              </a:r>
            </a:p>
          </p:txBody>
        </p:sp>
      </p:grpSp>
      <p:grpSp>
        <p:nvGrpSpPr>
          <p:cNvPr id="22" name="Group 11"/>
          <p:cNvGrpSpPr>
            <a:grpSpLocks/>
          </p:cNvGrpSpPr>
          <p:nvPr/>
        </p:nvGrpSpPr>
        <p:grpSpPr bwMode="auto">
          <a:xfrm>
            <a:off x="894049" y="5296833"/>
            <a:ext cx="1478864" cy="1056689"/>
            <a:chOff x="2782" y="1766"/>
            <a:chExt cx="1098" cy="1007"/>
          </a:xfrm>
        </p:grpSpPr>
        <p:sp>
          <p:nvSpPr>
            <p:cNvPr id="23"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4"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5" name="Text Box 84"/>
            <p:cNvSpPr txBox="1">
              <a:spLocks noChangeArrowheads="1"/>
            </p:cNvSpPr>
            <p:nvPr/>
          </p:nvSpPr>
          <p:spPr bwMode="auto">
            <a:xfrm>
              <a:off x="2821" y="1921"/>
              <a:ext cx="999" cy="675"/>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处理机  管理</a:t>
              </a:r>
            </a:p>
          </p:txBody>
        </p:sp>
      </p:grpSp>
      <p:grpSp>
        <p:nvGrpSpPr>
          <p:cNvPr id="26" name="Group 11"/>
          <p:cNvGrpSpPr>
            <a:grpSpLocks/>
          </p:cNvGrpSpPr>
          <p:nvPr/>
        </p:nvGrpSpPr>
        <p:grpSpPr bwMode="auto">
          <a:xfrm>
            <a:off x="9670921" y="2683096"/>
            <a:ext cx="1478864" cy="1056689"/>
            <a:chOff x="2782" y="1766"/>
            <a:chExt cx="1098" cy="1007"/>
          </a:xfrm>
        </p:grpSpPr>
        <p:sp>
          <p:nvSpPr>
            <p:cNvPr id="27"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8" name="Oval 40"/>
            <p:cNvSpPr>
              <a:spLocks noChangeArrowheads="1"/>
            </p:cNvSpPr>
            <p:nvPr/>
          </p:nvSpPr>
          <p:spPr bwMode="gray">
            <a:xfrm>
              <a:off x="2857" y="1849"/>
              <a:ext cx="961"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29" name="Text Box 84"/>
            <p:cNvSpPr txBox="1">
              <a:spLocks noChangeArrowheads="1"/>
            </p:cNvSpPr>
            <p:nvPr/>
          </p:nvSpPr>
          <p:spPr bwMode="auto">
            <a:xfrm>
              <a:off x="2834" y="1971"/>
              <a:ext cx="1040" cy="675"/>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程序</a:t>
              </a:r>
              <a:r>
                <a:rPr kumimoji="0" lang="en-US" altLang="zh-CN" sz="2000" dirty="0">
                  <a:solidFill>
                    <a:srgbClr val="FFFFFF"/>
                  </a:solidFill>
                  <a:latin typeface="宋体" panose="02010600030101010101" pitchFamily="2" charset="-122"/>
                  <a:ea typeface="华文中宋" panose="02010600040101010101" pitchFamily="2" charset="-122"/>
                </a:rPr>
                <a:t>(</a:t>
              </a:r>
              <a:r>
                <a:rPr kumimoji="0" lang="zh-CN" altLang="en-US" sz="2000" dirty="0">
                  <a:solidFill>
                    <a:srgbClr val="FFFFFF"/>
                  </a:solidFill>
                  <a:latin typeface="宋体" panose="02010600030101010101" pitchFamily="2" charset="-122"/>
                  <a:ea typeface="华文中宋" panose="02010600040101010101" pitchFamily="2" charset="-122"/>
                </a:rPr>
                <a:t>文件</a:t>
              </a:r>
              <a:r>
                <a:rPr kumimoji="0" lang="en-US" altLang="zh-CN" sz="2000" dirty="0">
                  <a:solidFill>
                    <a:srgbClr val="FFFFFF"/>
                  </a:solidFill>
                  <a:latin typeface="宋体" panose="02010600030101010101" pitchFamily="2" charset="-122"/>
                  <a:ea typeface="华文中宋" panose="02010600040101010101" pitchFamily="2" charset="-122"/>
                </a:rPr>
                <a:t>)</a:t>
              </a:r>
              <a:r>
                <a:rPr kumimoji="0" lang="zh-CN" altLang="en-US" sz="2000" dirty="0">
                  <a:solidFill>
                    <a:srgbClr val="FFFFFF"/>
                  </a:solidFill>
                  <a:latin typeface="宋体" panose="02010600030101010101" pitchFamily="2" charset="-122"/>
                  <a:ea typeface="华文中宋" panose="02010600040101010101" pitchFamily="2" charset="-122"/>
                </a:rPr>
                <a:t>  管理</a:t>
              </a:r>
            </a:p>
          </p:txBody>
        </p:sp>
      </p:grpSp>
      <p:grpSp>
        <p:nvGrpSpPr>
          <p:cNvPr id="30" name="Group 11"/>
          <p:cNvGrpSpPr>
            <a:grpSpLocks/>
          </p:cNvGrpSpPr>
          <p:nvPr/>
        </p:nvGrpSpPr>
        <p:grpSpPr bwMode="auto">
          <a:xfrm>
            <a:off x="4904540" y="2683096"/>
            <a:ext cx="1478864" cy="1056689"/>
            <a:chOff x="2782" y="1766"/>
            <a:chExt cx="1098" cy="1007"/>
          </a:xfrm>
        </p:grpSpPr>
        <p:sp>
          <p:nvSpPr>
            <p:cNvPr id="31"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32"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33" name="Text Box 84"/>
            <p:cNvSpPr txBox="1">
              <a:spLocks noChangeArrowheads="1"/>
            </p:cNvSpPr>
            <p:nvPr/>
          </p:nvSpPr>
          <p:spPr bwMode="auto">
            <a:xfrm>
              <a:off x="2829" y="1919"/>
              <a:ext cx="999" cy="675"/>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作业与进程管理</a:t>
              </a:r>
            </a:p>
          </p:txBody>
        </p:sp>
      </p:grpSp>
      <p:sp>
        <p:nvSpPr>
          <p:cNvPr id="34" name="矩形 33"/>
          <p:cNvSpPr/>
          <p:nvPr/>
        </p:nvSpPr>
        <p:spPr>
          <a:xfrm>
            <a:off x="824670" y="1948836"/>
            <a:ext cx="4136437" cy="1077218"/>
          </a:xfrm>
          <a:prstGeom prst="rect">
            <a:avLst/>
          </a:prstGeom>
        </p:spPr>
        <p:txBody>
          <a:bodyPr wrap="square">
            <a:spAutoFit/>
          </a:bodyPr>
          <a:lstStyle/>
          <a:p>
            <a:pPr algn="just" eaLnBrk="1" hangingPunct="1"/>
            <a:r>
              <a:rPr kumimoji="0" lang="zh-CN" altLang="en-US" sz="2400" dirty="0">
                <a:latin typeface="微软雅黑" panose="020B0503020204020204" pitchFamily="34" charset="-122"/>
                <a:ea typeface="微软雅黑" panose="020B0503020204020204" pitchFamily="34" charset="-122"/>
              </a:rPr>
              <a:t>操作系统</a:t>
            </a:r>
            <a:r>
              <a:rPr kumimoji="0" lang="en-US" altLang="zh-CN" sz="2400" dirty="0">
                <a:latin typeface="微软雅黑" panose="020B0503020204020204" pitchFamily="34" charset="-122"/>
                <a:ea typeface="微软雅黑" panose="020B0503020204020204" pitchFamily="34" charset="-122"/>
              </a:rPr>
              <a:t>OS</a:t>
            </a:r>
            <a:endParaRPr kumimoji="0" lang="zh-CN" altLang="en-US" sz="2400" dirty="0">
              <a:latin typeface="微软雅黑" panose="020B0503020204020204" pitchFamily="34" charset="-122"/>
              <a:ea typeface="微软雅黑" panose="020B0503020204020204" pitchFamily="34" charset="-122"/>
            </a:endParaRPr>
          </a:p>
          <a:p>
            <a:pPr algn="just" eaLnBrk="1" hangingPunct="1"/>
            <a:r>
              <a:rPr kumimoji="0" lang="en-US" altLang="zh-CN" dirty="0">
                <a:latin typeface="微软雅黑" panose="020B0503020204020204" pitchFamily="34" charset="-122"/>
                <a:ea typeface="微软雅黑" panose="020B0503020204020204" pitchFamily="34" charset="-122"/>
              </a:rPr>
              <a:t>(1)</a:t>
            </a:r>
            <a:r>
              <a:rPr kumimoji="0" lang="zh-CN" altLang="en-US" dirty="0">
                <a:latin typeface="微软雅黑" panose="020B0503020204020204" pitchFamily="34" charset="-122"/>
                <a:ea typeface="微软雅黑" panose="020B0503020204020204" pitchFamily="34" charset="-122"/>
              </a:rPr>
              <a:t>管理内存</a:t>
            </a:r>
            <a:r>
              <a:rPr kumimoji="0" lang="en-US" altLang="zh-CN"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外存</a:t>
            </a:r>
            <a:r>
              <a:rPr kumimoji="0" lang="en-US" altLang="zh-CN" dirty="0">
                <a:latin typeface="微软雅黑" panose="020B0503020204020204" pitchFamily="34" charset="-122"/>
                <a:ea typeface="微软雅黑" panose="020B0503020204020204" pitchFamily="34" charset="-122"/>
              </a:rPr>
              <a:t>/CPU</a:t>
            </a:r>
            <a:r>
              <a:rPr kumimoji="0" lang="zh-CN" altLang="en-US" dirty="0">
                <a:latin typeface="微软雅黑" panose="020B0503020204020204" pitchFamily="34" charset="-122"/>
                <a:ea typeface="微软雅黑" panose="020B0503020204020204" pitchFamily="34" charset="-122"/>
              </a:rPr>
              <a:t>资源</a:t>
            </a:r>
          </a:p>
          <a:p>
            <a:pPr algn="just" eaLnBrk="1" hangingPunct="1"/>
            <a:r>
              <a:rPr kumimoji="0" lang="en-US" altLang="zh-CN" dirty="0">
                <a:latin typeface="微软雅黑" panose="020B0503020204020204" pitchFamily="34" charset="-122"/>
                <a:ea typeface="微软雅黑" panose="020B0503020204020204" pitchFamily="34" charset="-122"/>
              </a:rPr>
              <a:t>(2)</a:t>
            </a:r>
            <a:r>
              <a:rPr kumimoji="0" lang="zh-CN" altLang="en-US" dirty="0">
                <a:latin typeface="微软雅黑" panose="020B0503020204020204" pitchFamily="34" charset="-122"/>
                <a:ea typeface="微软雅黑" panose="020B0503020204020204" pitchFamily="34" charset="-122"/>
              </a:rPr>
              <a:t>完成应用程序的执行</a:t>
            </a:r>
          </a:p>
        </p:txBody>
      </p:sp>
      <p:sp>
        <p:nvSpPr>
          <p:cNvPr id="35"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Tree>
    <p:extLst>
      <p:ext uri="{BB962C8B-B14F-4D97-AF65-F5344CB8AC3E}">
        <p14:creationId xmlns:p14="http://schemas.microsoft.com/office/powerpoint/2010/main" val="426434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77238" y="4362766"/>
            <a:ext cx="7521589" cy="2335151"/>
          </a:xfrm>
          <a:prstGeom prst="rect">
            <a:avLst/>
          </a:prstGeom>
        </p:spPr>
      </p:pic>
      <p:sp>
        <p:nvSpPr>
          <p:cNvPr id="91" name="圆角矩形 9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5</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）计算环境的变迁带来的管理问题，使操作系统的功能越来越强大</a:t>
            </a:r>
          </a:p>
        </p:txBody>
      </p:sp>
      <p:grpSp>
        <p:nvGrpSpPr>
          <p:cNvPr id="14" name="Group 11"/>
          <p:cNvGrpSpPr>
            <a:grpSpLocks/>
          </p:cNvGrpSpPr>
          <p:nvPr/>
        </p:nvGrpSpPr>
        <p:grpSpPr bwMode="auto">
          <a:xfrm>
            <a:off x="10000309" y="4940542"/>
            <a:ext cx="1348762" cy="847395"/>
            <a:chOff x="2782" y="1766"/>
            <a:chExt cx="1098" cy="1007"/>
          </a:xfrm>
        </p:grpSpPr>
        <p:sp>
          <p:nvSpPr>
            <p:cNvPr id="15"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16"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17" name="Text Box 84"/>
            <p:cNvSpPr txBox="1">
              <a:spLocks noChangeArrowheads="1"/>
            </p:cNvSpPr>
            <p:nvPr/>
          </p:nvSpPr>
          <p:spPr bwMode="auto">
            <a:xfrm>
              <a:off x="2831" y="2025"/>
              <a:ext cx="999" cy="43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磁盘管理 </a:t>
              </a:r>
            </a:p>
          </p:txBody>
        </p:sp>
      </p:grpSp>
      <p:grpSp>
        <p:nvGrpSpPr>
          <p:cNvPr id="18" name="Group 11"/>
          <p:cNvGrpSpPr>
            <a:grpSpLocks/>
          </p:cNvGrpSpPr>
          <p:nvPr/>
        </p:nvGrpSpPr>
        <p:grpSpPr bwMode="auto">
          <a:xfrm>
            <a:off x="6849523" y="4758947"/>
            <a:ext cx="1348762" cy="847395"/>
            <a:chOff x="2782" y="1766"/>
            <a:chExt cx="1098" cy="1007"/>
          </a:xfrm>
        </p:grpSpPr>
        <p:sp>
          <p:nvSpPr>
            <p:cNvPr id="19"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0"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1" name="Text Box 84"/>
            <p:cNvSpPr txBox="1">
              <a:spLocks noChangeArrowheads="1"/>
            </p:cNvSpPr>
            <p:nvPr/>
          </p:nvSpPr>
          <p:spPr bwMode="auto">
            <a:xfrm>
              <a:off x="2826" y="2046"/>
              <a:ext cx="999" cy="43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内存管理 </a:t>
              </a:r>
            </a:p>
          </p:txBody>
        </p:sp>
      </p:grpSp>
      <p:grpSp>
        <p:nvGrpSpPr>
          <p:cNvPr id="22" name="Group 11"/>
          <p:cNvGrpSpPr>
            <a:grpSpLocks/>
          </p:cNvGrpSpPr>
          <p:nvPr/>
        </p:nvGrpSpPr>
        <p:grpSpPr bwMode="auto">
          <a:xfrm>
            <a:off x="1839586" y="5382639"/>
            <a:ext cx="1348762" cy="847395"/>
            <a:chOff x="2782" y="1766"/>
            <a:chExt cx="1098" cy="1007"/>
          </a:xfrm>
        </p:grpSpPr>
        <p:sp>
          <p:nvSpPr>
            <p:cNvPr id="23"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4"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5" name="Text Box 84"/>
            <p:cNvSpPr txBox="1">
              <a:spLocks noChangeArrowheads="1"/>
            </p:cNvSpPr>
            <p:nvPr/>
          </p:nvSpPr>
          <p:spPr bwMode="auto">
            <a:xfrm>
              <a:off x="2821" y="1921"/>
              <a:ext cx="999" cy="768"/>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处理机  管理 </a:t>
              </a:r>
            </a:p>
          </p:txBody>
        </p:sp>
      </p:grpSp>
      <p:grpSp>
        <p:nvGrpSpPr>
          <p:cNvPr id="26" name="Group 11"/>
          <p:cNvGrpSpPr>
            <a:grpSpLocks/>
          </p:cNvGrpSpPr>
          <p:nvPr/>
        </p:nvGrpSpPr>
        <p:grpSpPr bwMode="auto">
          <a:xfrm>
            <a:off x="10000309" y="4104217"/>
            <a:ext cx="1348762" cy="847395"/>
            <a:chOff x="2782" y="1766"/>
            <a:chExt cx="1098" cy="1007"/>
          </a:xfrm>
        </p:grpSpPr>
        <p:sp>
          <p:nvSpPr>
            <p:cNvPr id="27"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8"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29" name="Text Box 84"/>
            <p:cNvSpPr txBox="1">
              <a:spLocks noChangeArrowheads="1"/>
            </p:cNvSpPr>
            <p:nvPr/>
          </p:nvSpPr>
          <p:spPr bwMode="auto">
            <a:xfrm>
              <a:off x="2839" y="1898"/>
              <a:ext cx="999" cy="768"/>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程序</a:t>
              </a:r>
              <a:r>
                <a:rPr kumimoji="0" lang="en-US" altLang="zh-CN" sz="1800" dirty="0">
                  <a:solidFill>
                    <a:srgbClr val="FFFFFF"/>
                  </a:solidFill>
                  <a:latin typeface="宋体" panose="02010600030101010101" pitchFamily="2" charset="-122"/>
                  <a:ea typeface="华文中宋" panose="02010600040101010101" pitchFamily="2" charset="-122"/>
                </a:rPr>
                <a:t>(</a:t>
              </a:r>
              <a:r>
                <a:rPr kumimoji="0" lang="zh-CN" altLang="en-US" sz="1800" dirty="0">
                  <a:solidFill>
                    <a:srgbClr val="FFFFFF"/>
                  </a:solidFill>
                  <a:latin typeface="宋体" panose="02010600030101010101" pitchFamily="2" charset="-122"/>
                  <a:ea typeface="华文中宋" panose="02010600040101010101" pitchFamily="2" charset="-122"/>
                </a:rPr>
                <a:t>文件</a:t>
              </a:r>
              <a:r>
                <a:rPr kumimoji="0" lang="en-US" altLang="zh-CN" sz="1800" dirty="0">
                  <a:solidFill>
                    <a:srgbClr val="FFFFFF"/>
                  </a:solidFill>
                  <a:latin typeface="宋体" panose="02010600030101010101" pitchFamily="2" charset="-122"/>
                  <a:ea typeface="华文中宋" panose="02010600040101010101" pitchFamily="2" charset="-122"/>
                </a:rPr>
                <a:t>)</a:t>
              </a:r>
              <a:r>
                <a:rPr kumimoji="0" lang="zh-CN" altLang="en-US" sz="1800" dirty="0">
                  <a:solidFill>
                    <a:srgbClr val="FFFFFF"/>
                  </a:solidFill>
                  <a:latin typeface="宋体" panose="02010600030101010101" pitchFamily="2" charset="-122"/>
                  <a:ea typeface="华文中宋" panose="02010600040101010101" pitchFamily="2" charset="-122"/>
                </a:rPr>
                <a:t>  管理 </a:t>
              </a:r>
            </a:p>
          </p:txBody>
        </p:sp>
      </p:grpSp>
      <p:grpSp>
        <p:nvGrpSpPr>
          <p:cNvPr id="30" name="Group 11"/>
          <p:cNvGrpSpPr>
            <a:grpSpLocks/>
          </p:cNvGrpSpPr>
          <p:nvPr/>
        </p:nvGrpSpPr>
        <p:grpSpPr bwMode="auto">
          <a:xfrm>
            <a:off x="5046585" y="4758947"/>
            <a:ext cx="1348762" cy="847395"/>
            <a:chOff x="2782" y="1766"/>
            <a:chExt cx="1098" cy="1007"/>
          </a:xfrm>
        </p:grpSpPr>
        <p:sp>
          <p:nvSpPr>
            <p:cNvPr id="31"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32"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33" name="Text Box 84"/>
            <p:cNvSpPr txBox="1">
              <a:spLocks noChangeArrowheads="1"/>
            </p:cNvSpPr>
            <p:nvPr/>
          </p:nvSpPr>
          <p:spPr bwMode="auto">
            <a:xfrm>
              <a:off x="2829" y="1877"/>
              <a:ext cx="999" cy="768"/>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作业与进程管理 </a:t>
              </a:r>
            </a:p>
          </p:txBody>
        </p:sp>
      </p:grpSp>
      <p:sp>
        <p:nvSpPr>
          <p:cNvPr id="2" name="文本框 1"/>
          <p:cNvSpPr txBox="1"/>
          <p:nvPr/>
        </p:nvSpPr>
        <p:spPr>
          <a:xfrm>
            <a:off x="823380" y="1946150"/>
            <a:ext cx="5254233" cy="2708434"/>
          </a:xfrm>
          <a:prstGeom prst="rect">
            <a:avLst/>
          </a:prstGeom>
          <a:noFill/>
        </p:spPr>
        <p:txBody>
          <a:bodyPr wrap="square" rtlCol="0">
            <a:spAutoFit/>
          </a:bodyPr>
          <a:lstStyle/>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单一程序文件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万千个程序文件</a:t>
            </a: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单一磁盘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几十个</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万千个磁盘</a:t>
            </a: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单一内存</a:t>
            </a:r>
            <a:r>
              <a:rPr lang="zh-CN" altLang="en-US" dirty="0">
                <a:latin typeface="微软雅黑" panose="020B0503020204020204" pitchFamily="34" charset="-122"/>
                <a:ea typeface="微软雅黑" panose="020B0503020204020204" pitchFamily="34" charset="-122"/>
              </a:rPr>
              <a:t>空间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万千个内存空间 </a:t>
            </a: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单一</a:t>
            </a:r>
            <a:r>
              <a:rPr lang="en-US" altLang="zh-CN" dirty="0">
                <a:latin typeface="微软雅黑" panose="020B0503020204020204" pitchFamily="34" charset="-122"/>
                <a:ea typeface="微软雅黑" panose="020B0503020204020204" pitchFamily="34" charset="-122"/>
              </a:rPr>
              <a:t>CPU  vs. </a:t>
            </a:r>
            <a:r>
              <a:rPr lang="zh-CN" altLang="en-US" dirty="0">
                <a:latin typeface="微软雅黑" panose="020B0503020204020204" pitchFamily="34" charset="-122"/>
                <a:ea typeface="微软雅黑" panose="020B0503020204020204" pitchFamily="34" charset="-122"/>
              </a:rPr>
              <a:t>几十个</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万千个</a:t>
            </a:r>
            <a:r>
              <a:rPr lang="en-US" altLang="zh-CN" dirty="0">
                <a:latin typeface="微软雅黑" panose="020B0503020204020204" pitchFamily="34" charset="-122"/>
                <a:ea typeface="微软雅黑" panose="020B0503020204020204" pitchFamily="34" charset="-122"/>
              </a:rPr>
              <a:t>CPU</a:t>
            </a:r>
          </a:p>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执行一个程序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同时执行百千万个程序 </a:t>
            </a: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各种设备连接与使用</a:t>
            </a:r>
            <a:endParaRPr lang="en-US" altLang="zh-CN"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网络连接问题</a:t>
            </a:r>
            <a:endParaRPr lang="en-US" altLang="zh-CN" dirty="0">
              <a:latin typeface="微软雅黑" panose="020B0503020204020204" pitchFamily="34" charset="-122"/>
              <a:ea typeface="微软雅黑" panose="020B0503020204020204" pitchFamily="34" charset="-122"/>
            </a:endParaRPr>
          </a:p>
        </p:txBody>
      </p:sp>
      <p:sp>
        <p:nvSpPr>
          <p:cNvPr id="5" name="右箭头 4"/>
          <p:cNvSpPr/>
          <p:nvPr/>
        </p:nvSpPr>
        <p:spPr bwMode="auto">
          <a:xfrm>
            <a:off x="6188168" y="2733708"/>
            <a:ext cx="661917" cy="282384"/>
          </a:xfrm>
          <a:prstGeom prst="rightArrow">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6960076" y="2230894"/>
            <a:ext cx="2033611" cy="1328023"/>
          </a:xfrm>
          <a:prstGeom prst="roundRect">
            <a:avLst/>
          </a:prstGeom>
          <a:solidFill>
            <a:srgbClr val="C00000"/>
          </a:solid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时间最短</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效率最高</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利用率最大</a:t>
            </a:r>
          </a:p>
        </p:txBody>
      </p:sp>
      <p:grpSp>
        <p:nvGrpSpPr>
          <p:cNvPr id="38" name="Group 11"/>
          <p:cNvGrpSpPr>
            <a:grpSpLocks/>
          </p:cNvGrpSpPr>
          <p:nvPr/>
        </p:nvGrpSpPr>
        <p:grpSpPr bwMode="auto">
          <a:xfrm>
            <a:off x="699358" y="5374501"/>
            <a:ext cx="1348762" cy="847395"/>
            <a:chOff x="2782" y="1766"/>
            <a:chExt cx="1098" cy="1007"/>
          </a:xfrm>
        </p:grpSpPr>
        <p:sp>
          <p:nvSpPr>
            <p:cNvPr id="39"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0"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1" name="Text Box 84"/>
            <p:cNvSpPr txBox="1">
              <a:spLocks noChangeArrowheads="1"/>
            </p:cNvSpPr>
            <p:nvPr/>
          </p:nvSpPr>
          <p:spPr bwMode="auto">
            <a:xfrm>
              <a:off x="2831" y="2052"/>
              <a:ext cx="999" cy="43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网络管理 </a:t>
              </a:r>
            </a:p>
          </p:txBody>
        </p:sp>
      </p:grpSp>
      <p:grpSp>
        <p:nvGrpSpPr>
          <p:cNvPr id="42" name="Group 11"/>
          <p:cNvGrpSpPr>
            <a:grpSpLocks/>
          </p:cNvGrpSpPr>
          <p:nvPr/>
        </p:nvGrpSpPr>
        <p:grpSpPr bwMode="auto">
          <a:xfrm>
            <a:off x="10000309" y="5716098"/>
            <a:ext cx="1348762" cy="847395"/>
            <a:chOff x="2782" y="1766"/>
            <a:chExt cx="1098" cy="1007"/>
          </a:xfrm>
        </p:grpSpPr>
        <p:sp>
          <p:nvSpPr>
            <p:cNvPr id="43"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4"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a:solidFill>
                  <a:srgbClr val="000000"/>
                </a:solidFill>
                <a:latin typeface="宋体" panose="02010600030101010101" pitchFamily="2" charset="-122"/>
                <a:ea typeface="宋体" panose="02010600030101010101" pitchFamily="2" charset="-122"/>
              </a:endParaRPr>
            </a:p>
          </p:txBody>
        </p:sp>
        <p:sp>
          <p:nvSpPr>
            <p:cNvPr id="45" name="Text Box 84"/>
            <p:cNvSpPr txBox="1">
              <a:spLocks noChangeArrowheads="1"/>
            </p:cNvSpPr>
            <p:nvPr/>
          </p:nvSpPr>
          <p:spPr bwMode="auto">
            <a:xfrm>
              <a:off x="2831" y="2052"/>
              <a:ext cx="999" cy="439"/>
            </a:xfrm>
            <a:prstGeom prst="rect">
              <a:avLst/>
            </a:prstGeom>
            <a:noFill/>
            <a:ln>
              <a:noFill/>
            </a:ln>
            <a:extLst>
              <a:ext uri="{909E8E84-426E-40dd-AFC4-6F175D3DCCD1}"/>
              <a:ext uri="{91240B29-F687-4f45-9708-019B960494DF}"/>
            </a:extLst>
          </p:spPr>
          <p:txBody>
            <a:bodyPr wrap="square">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rgbClr val="FFFFFF"/>
                  </a:solidFill>
                  <a:latin typeface="宋体" panose="02010600030101010101" pitchFamily="2" charset="-122"/>
                  <a:ea typeface="华文中宋" panose="02010600040101010101" pitchFamily="2" charset="-122"/>
                </a:rPr>
                <a:t>设备管理 </a:t>
              </a:r>
            </a:p>
          </p:txBody>
        </p:sp>
      </p:grpSp>
      <p:sp>
        <p:nvSpPr>
          <p:cNvPr id="3" name="矩形 2"/>
          <p:cNvSpPr/>
          <p:nvPr/>
        </p:nvSpPr>
        <p:spPr>
          <a:xfrm>
            <a:off x="9082056" y="2230894"/>
            <a:ext cx="2156460" cy="1323439"/>
          </a:xfrm>
          <a:prstGeom prst="rect">
            <a:avLst/>
          </a:prstGeom>
        </p:spPr>
        <p:txBody>
          <a:bodyPr wrap="square">
            <a:spAutoFit/>
          </a:bodyPr>
          <a:lstStyle/>
          <a:p>
            <a:pPr lvl="0" algn="ctr"/>
            <a:r>
              <a:rPr lang="zh-CN" altLang="en-US" dirty="0">
                <a:solidFill>
                  <a:srgbClr val="C00000"/>
                </a:solidFill>
                <a:latin typeface="微软雅黑" panose="020B0503020204020204" charset="-122"/>
                <a:ea typeface="微软雅黑" panose="020B0503020204020204" charset="-122"/>
                <a:cs typeface="微软雅黑" panose="020B0503020204020204" charset="-122"/>
              </a:rPr>
              <a:t>计算资源越来越多、计算环境越来越复杂，用户应用越来越简单</a:t>
            </a:r>
          </a:p>
        </p:txBody>
      </p:sp>
      <p:sp>
        <p:nvSpPr>
          <p:cNvPr id="4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分工</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协同：理解复杂的操作系统</a:t>
            </a:r>
          </a:p>
        </p:txBody>
      </p:sp>
    </p:spTree>
    <p:extLst>
      <p:ext uri="{BB962C8B-B14F-4D97-AF65-F5344CB8AC3E}">
        <p14:creationId xmlns:p14="http://schemas.microsoft.com/office/powerpoint/2010/main" val="7275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srgbClr val="C00000"/>
                </a:solidFill>
              </a:rPr>
              <a:t>二、分工</a:t>
            </a:r>
            <a:r>
              <a:rPr kumimoji="0" lang="en-US" altLang="zh-CN" sz="2800" dirty="0">
                <a:solidFill>
                  <a:srgbClr val="C00000"/>
                </a:solidFill>
              </a:rPr>
              <a:t>-</a:t>
            </a:r>
            <a:r>
              <a:rPr kumimoji="0" lang="zh-CN" altLang="en-US" sz="2800" dirty="0">
                <a:solidFill>
                  <a:srgbClr val="C00000"/>
                </a:solidFill>
              </a:rPr>
              <a:t>合作</a:t>
            </a:r>
            <a:r>
              <a:rPr kumimoji="0" lang="en-US" altLang="zh-CN" sz="2800" dirty="0">
                <a:solidFill>
                  <a:srgbClr val="C00000"/>
                </a:solidFill>
              </a:rPr>
              <a:t>-</a:t>
            </a:r>
            <a:r>
              <a:rPr kumimoji="0" lang="zh-CN" altLang="en-US" sz="2800" dirty="0">
                <a:solidFill>
                  <a:srgbClr val="C00000"/>
                </a:solidFill>
              </a:rPr>
              <a:t>协同：理解复杂的操作系统</a:t>
            </a:r>
            <a:endParaRPr kumimoji="0" lang="en-US" altLang="zh-CN" sz="2800" dirty="0">
              <a:solidFill>
                <a:srgbClr val="C00000"/>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dirty="0">
                <a:solidFill>
                  <a:srgbClr val="C00000"/>
                </a:solidFill>
              </a:rPr>
              <a:t>三、典型的分工管理：磁盘与文件管理</a:t>
            </a:r>
            <a:endParaRPr kumimoji="0" lang="en-US" altLang="zh-CN" sz="2800" dirty="0">
              <a:solidFill>
                <a:srgbClr val="C00000"/>
              </a:solidFill>
            </a:endParaRPr>
          </a:p>
          <a:p>
            <a:pPr lvl="0" defTabSz="457200" fontAlgn="auto">
              <a:lnSpc>
                <a:spcPct val="130000"/>
              </a:lnSpc>
              <a:spcBef>
                <a:spcPts val="0"/>
              </a:spcBef>
              <a:spcAft>
                <a:spcPts val="0"/>
              </a:spcAft>
              <a:defRPr/>
            </a:pPr>
            <a:r>
              <a:rPr lang="zh-CN" altLang="en-US" sz="2800" dirty="0">
                <a:solidFill>
                  <a:prstClr val="black"/>
                </a:solidFill>
              </a:rPr>
              <a:t>四、典型的分工管理：内存管理和处理机管理</a:t>
            </a:r>
            <a:endParaRPr lang="en-US" altLang="zh-CN" sz="2800" dirty="0">
              <a:solidFill>
                <a:prstClr val="black"/>
              </a:solidFill>
            </a:endParaRPr>
          </a:p>
          <a:p>
            <a:pPr lvl="0" defTabSz="457200" fontAlgn="auto">
              <a:lnSpc>
                <a:spcPct val="130000"/>
              </a:lnSpc>
              <a:spcBef>
                <a:spcPts val="0"/>
              </a:spcBef>
              <a:spcAft>
                <a:spcPts val="0"/>
              </a:spcAft>
              <a:defRPr/>
            </a:pPr>
            <a:r>
              <a:rPr lang="zh-CN" altLang="en-US" sz="2800" dirty="0">
                <a:solidFill>
                  <a:prstClr val="black"/>
                </a:solidFill>
              </a:rPr>
              <a:t>五、合作与协同：程序与进程</a:t>
            </a:r>
            <a:endParaRPr lang="en-US" altLang="zh-CN" sz="2800" dirty="0">
              <a:solidFill>
                <a:prstClr val="black"/>
              </a:solidFill>
            </a:endParaRPr>
          </a:p>
          <a:p>
            <a:pPr>
              <a:lnSpc>
                <a:spcPct val="130000"/>
              </a:lnSpc>
              <a:defRPr/>
            </a:pPr>
            <a:r>
              <a:rPr lang="zh-CN" altLang="en-US" sz="2800" dirty="0">
                <a:solidFill>
                  <a:prstClr val="black"/>
                </a:solidFill>
              </a:rPr>
              <a:t>六、现代计算机的演变</a:t>
            </a:r>
          </a:p>
        </p:txBody>
      </p:sp>
    </p:spTree>
    <p:extLst>
      <p:ext uri="{BB962C8B-B14F-4D97-AF65-F5344CB8AC3E}">
        <p14:creationId xmlns:p14="http://schemas.microsoft.com/office/powerpoint/2010/main" val="65839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stretch>
            <a:fillRect/>
          </a:stretch>
        </p:blipFill>
        <p:spPr>
          <a:xfrm>
            <a:off x="995110" y="2927332"/>
            <a:ext cx="10098713" cy="3054368"/>
          </a:xfrm>
          <a:prstGeom prst="rect">
            <a:avLst/>
          </a:prstGeom>
        </p:spPr>
      </p:pic>
      <p:sp>
        <p:nvSpPr>
          <p:cNvPr id="1831941" name="AutoShape 5"/>
          <p:cNvSpPr>
            <a:spLocks noChangeArrowheads="1"/>
          </p:cNvSpPr>
          <p:nvPr/>
        </p:nvSpPr>
        <p:spPr bwMode="auto">
          <a:xfrm>
            <a:off x="7750174" y="2770062"/>
            <a:ext cx="3397885" cy="3272597"/>
          </a:xfrm>
          <a:prstGeom prst="roundRect">
            <a:avLst>
              <a:gd name="adj" fmla="val 16667"/>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1942" name="Text Box 6"/>
          <p:cNvSpPr txBox="1">
            <a:spLocks noChangeArrowheads="1"/>
          </p:cNvSpPr>
          <p:nvPr/>
        </p:nvSpPr>
        <p:spPr bwMode="auto">
          <a:xfrm>
            <a:off x="8275320" y="2229762"/>
            <a:ext cx="2536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磁盘与文件管理</a:t>
            </a:r>
          </a:p>
        </p:txBody>
      </p:sp>
      <p:sp>
        <p:nvSpPr>
          <p:cNvPr id="2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25" name="圆角矩形 2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CPU-</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外存：存储体系</a:t>
            </a: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prstClr val="black"/>
                </a:solidFill>
              </a:rPr>
              <a:t>二、</a:t>
            </a:r>
            <a:r>
              <a:rPr lang="zh-CN" altLang="en-US" sz="2800" b="1" dirty="0">
                <a:solidFill>
                  <a:prstClr val="black"/>
                </a:solidFill>
              </a:rPr>
              <a:t>分工</a:t>
            </a:r>
            <a:r>
              <a:rPr lang="en-US" altLang="zh-CN" sz="2800" b="1" dirty="0">
                <a:solidFill>
                  <a:prstClr val="black"/>
                </a:solidFill>
              </a:rPr>
              <a:t>-</a:t>
            </a:r>
            <a:r>
              <a:rPr lang="zh-CN" altLang="en-US" sz="2800" b="1" dirty="0">
                <a:solidFill>
                  <a:prstClr val="black"/>
                </a:solidFill>
              </a:rPr>
              <a:t>合作</a:t>
            </a:r>
            <a:r>
              <a:rPr lang="en-US" altLang="zh-CN" sz="2800" b="1" dirty="0">
                <a:solidFill>
                  <a:prstClr val="black"/>
                </a:solidFill>
              </a:rPr>
              <a:t>-</a:t>
            </a:r>
            <a:r>
              <a:rPr lang="zh-CN" altLang="en-US" sz="2800" dirty="0">
                <a:solidFill>
                  <a:prstClr val="black"/>
                </a:solidFill>
              </a:rPr>
              <a:t>协同：理解复杂的操作系统</a:t>
            </a:r>
            <a:endParaRPr lang="en-US" altLang="zh-CN" sz="2800" b="1" dirty="0">
              <a:solidFill>
                <a:prstClr val="black"/>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三、</a:t>
            </a:r>
            <a:r>
              <a:rPr kumimoji="0" lang="zh-CN" altLang="en-US" sz="2800" dirty="0">
                <a:solidFill>
                  <a:prstClr val="black"/>
                </a:solidFill>
              </a:rPr>
              <a:t>典型的分工管理：磁盘与文件管理</a:t>
            </a:r>
            <a:endPar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lvl="0" defTabSz="457200" fontAlgn="auto">
              <a:lnSpc>
                <a:spcPct val="130000"/>
              </a:lnSpc>
              <a:spcBef>
                <a:spcPts val="0"/>
              </a:spcBef>
              <a:spcAft>
                <a:spcPts val="0"/>
              </a:spcAft>
              <a:defRPr/>
            </a:pPr>
            <a:r>
              <a:rPr lang="zh-CN" altLang="en-US" sz="2800" dirty="0">
                <a:solidFill>
                  <a:prstClr val="black"/>
                </a:solidFill>
              </a:rPr>
              <a:t>四、典型的分工管理：内存管理和处理机管理</a:t>
            </a:r>
            <a:endParaRPr lang="en-US" altLang="zh-CN" sz="2800" dirty="0">
              <a:solidFill>
                <a:prstClr val="black"/>
              </a:solidFill>
            </a:endParaRPr>
          </a:p>
          <a:p>
            <a:pPr lvl="0" defTabSz="457200" fontAlgn="auto">
              <a:lnSpc>
                <a:spcPct val="130000"/>
              </a:lnSpc>
              <a:spcBef>
                <a:spcPts val="0"/>
              </a:spcBef>
              <a:spcAft>
                <a:spcPts val="0"/>
              </a:spcAft>
              <a:defRPr/>
            </a:pPr>
            <a:r>
              <a:rPr lang="zh-CN" altLang="en-US" sz="2800" dirty="0">
                <a:solidFill>
                  <a:prstClr val="black"/>
                </a:solidFill>
              </a:rPr>
              <a:t>五、合作与协同：程序与进程</a:t>
            </a:r>
            <a:endParaRPr lang="en-US" altLang="zh-CN" sz="2800" dirty="0">
              <a:solidFill>
                <a:prstClr val="black"/>
              </a:solidFill>
            </a:endParaRPr>
          </a:p>
          <a:p>
            <a:pPr>
              <a:lnSpc>
                <a:spcPct val="130000"/>
              </a:lnSpc>
              <a:defRPr/>
            </a:pPr>
            <a:r>
              <a:rPr lang="zh-CN" altLang="en-US" sz="2800" dirty="0">
                <a:solidFill>
                  <a:prstClr val="black"/>
                </a:solidFill>
              </a:rPr>
              <a:t>六、现代计算机的演变</a:t>
            </a:r>
          </a:p>
        </p:txBody>
      </p:sp>
    </p:spTree>
    <p:extLst>
      <p:ext uri="{BB962C8B-B14F-4D97-AF65-F5344CB8AC3E}">
        <p14:creationId xmlns:p14="http://schemas.microsoft.com/office/powerpoint/2010/main" val="3008695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2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911" y="2149144"/>
            <a:ext cx="4438650" cy="2657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35029" name="Group 21"/>
          <p:cNvGrpSpPr>
            <a:grpSpLocks/>
          </p:cNvGrpSpPr>
          <p:nvPr/>
        </p:nvGrpSpPr>
        <p:grpSpPr bwMode="auto">
          <a:xfrm>
            <a:off x="1402973" y="2149144"/>
            <a:ext cx="4438650" cy="2657475"/>
            <a:chOff x="2600" y="722"/>
            <a:chExt cx="2796" cy="1674"/>
          </a:xfrm>
        </p:grpSpPr>
        <p:pic>
          <p:nvPicPr>
            <p:cNvPr id="183502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 y="722"/>
              <a:ext cx="2796" cy="1674"/>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5025" name="Text Box 17"/>
            <p:cNvSpPr txBox="1">
              <a:spLocks noChangeArrowheads="1"/>
            </p:cNvSpPr>
            <p:nvPr/>
          </p:nvSpPr>
          <p:spPr bwMode="auto">
            <a:xfrm>
              <a:off x="2662" y="1340"/>
              <a:ext cx="5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文件</a:t>
              </a:r>
              <a:r>
                <a:rPr lang="en-US" altLang="zh-CN" dirty="0"/>
                <a:t>A</a:t>
              </a:r>
            </a:p>
          </p:txBody>
        </p:sp>
        <p:sp>
          <p:nvSpPr>
            <p:cNvPr id="1835026" name="Text Box 18"/>
            <p:cNvSpPr txBox="1">
              <a:spLocks noChangeArrowheads="1"/>
            </p:cNvSpPr>
            <p:nvPr/>
          </p:nvSpPr>
          <p:spPr bwMode="auto">
            <a:xfrm>
              <a:off x="4703" y="1812"/>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磁盘</a:t>
              </a:r>
            </a:p>
          </p:txBody>
        </p:sp>
        <p:sp>
          <p:nvSpPr>
            <p:cNvPr id="1835027" name="Text Box 19"/>
            <p:cNvSpPr txBox="1">
              <a:spLocks noChangeArrowheads="1"/>
            </p:cNvSpPr>
            <p:nvPr/>
          </p:nvSpPr>
          <p:spPr bwMode="auto">
            <a:xfrm>
              <a:off x="2663" y="2070"/>
              <a:ext cx="5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文件</a:t>
              </a:r>
              <a:r>
                <a:rPr lang="en-US" altLang="zh-CN" dirty="0"/>
                <a:t>B</a:t>
              </a:r>
            </a:p>
          </p:txBody>
        </p:sp>
        <p:sp>
          <p:nvSpPr>
            <p:cNvPr id="1835028" name="Text Box 20"/>
            <p:cNvSpPr txBox="1">
              <a:spLocks noChangeArrowheads="1"/>
            </p:cNvSpPr>
            <p:nvPr/>
          </p:nvSpPr>
          <p:spPr bwMode="auto">
            <a:xfrm>
              <a:off x="3852" y="1388"/>
              <a:ext cx="5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文件</a:t>
              </a:r>
              <a:r>
                <a:rPr lang="en-US" altLang="zh-CN" dirty="0"/>
                <a:t>A</a:t>
              </a:r>
            </a:p>
          </p:txBody>
        </p:sp>
      </p:grpSp>
      <p:sp>
        <p:nvSpPr>
          <p:cNvPr id="17"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18" name="圆角矩形 17"/>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化整为零，还零为整</a:t>
            </a:r>
          </a:p>
        </p:txBody>
      </p:sp>
      <p:sp>
        <p:nvSpPr>
          <p:cNvPr id="2" name="矩形 1"/>
          <p:cNvSpPr/>
          <p:nvPr/>
        </p:nvSpPr>
        <p:spPr>
          <a:xfrm>
            <a:off x="5148520" y="4973573"/>
            <a:ext cx="6647240" cy="1499898"/>
          </a:xfrm>
          <a:prstGeom prst="rect">
            <a:avLst/>
          </a:prstGeom>
        </p:spPr>
        <p:txBody>
          <a:bodyPr wrap="square">
            <a:spAutoFit/>
          </a:bodyPr>
          <a:lstStyle/>
          <a:p>
            <a:pPr eaLnBrk="1" hangingPunct="1">
              <a:lnSpc>
                <a:spcPts val="2800"/>
              </a:lnSpc>
              <a:spcBef>
                <a:spcPts val="0"/>
              </a:spcBef>
            </a:pPr>
            <a:r>
              <a:rPr kumimoji="0" lang="en-US" altLang="zh-CN" dirty="0">
                <a:solidFill>
                  <a:srgbClr val="C00000"/>
                </a:solidFill>
                <a:latin typeface="微软雅黑" panose="020B0503020204020204" pitchFamily="34" charset="-122"/>
                <a:ea typeface="微软雅黑" panose="020B0503020204020204" pitchFamily="34" charset="-122"/>
              </a:rPr>
              <a:t>【</a:t>
            </a:r>
            <a:r>
              <a:rPr kumimoji="0" lang="zh-CN" altLang="en-US" dirty="0">
                <a:solidFill>
                  <a:srgbClr val="C00000"/>
                </a:solidFill>
                <a:latin typeface="微软雅黑" panose="020B0503020204020204" pitchFamily="34" charset="-122"/>
                <a:ea typeface="微软雅黑" panose="020B0503020204020204" pitchFamily="34" charset="-122"/>
              </a:rPr>
              <a:t>化整为零，还零为整</a:t>
            </a:r>
            <a:r>
              <a:rPr kumimoji="0" lang="en-US" altLang="zh-CN" dirty="0">
                <a:solidFill>
                  <a:srgbClr val="C00000"/>
                </a:solidFill>
                <a:latin typeface="微软雅黑" panose="020B0503020204020204" pitchFamily="34" charset="-122"/>
                <a:ea typeface="微软雅黑" panose="020B0503020204020204" pitchFamily="34" charset="-122"/>
              </a:rPr>
              <a:t>】</a:t>
            </a:r>
            <a:r>
              <a:rPr kumimoji="0" lang="zh-CN" altLang="en-US" dirty="0">
                <a:solidFill>
                  <a:srgbClr val="C00000"/>
                </a:solidFill>
                <a:latin typeface="微软雅黑" panose="020B0503020204020204" pitchFamily="34" charset="-122"/>
                <a:ea typeface="微软雅黑" panose="020B0503020204020204" pitchFamily="34" charset="-122"/>
              </a:rPr>
              <a:t>的问题是什么？</a:t>
            </a:r>
            <a:endParaRPr kumimoji="0" lang="en-US" altLang="zh-CN" dirty="0">
              <a:solidFill>
                <a:srgbClr val="C00000"/>
              </a:solidFill>
              <a:latin typeface="微软雅黑" panose="020B0503020204020204" pitchFamily="34" charset="-122"/>
              <a:ea typeface="微软雅黑" panose="020B0503020204020204" pitchFamily="34" charset="-122"/>
            </a:endParaRPr>
          </a:p>
          <a:p>
            <a:pPr eaLnBrk="1" hangingPunct="1">
              <a:lnSpc>
                <a:spcPts val="2800"/>
              </a:lnSpc>
              <a:spcBef>
                <a:spcPts val="0"/>
              </a:spcBef>
            </a:pPr>
            <a:r>
              <a:rPr kumimoji="0" lang="en-US" altLang="zh-CN" dirty="0">
                <a:solidFill>
                  <a:srgbClr val="C00000"/>
                </a:solidFill>
                <a:latin typeface="微软雅黑" panose="020B0503020204020204" pitchFamily="34" charset="-122"/>
                <a:ea typeface="微软雅黑" panose="020B0503020204020204" pitchFamily="34" charset="-122"/>
              </a:rPr>
              <a:t>1</a:t>
            </a:r>
            <a:r>
              <a:rPr kumimoji="0" lang="zh-CN" altLang="en-US" dirty="0">
                <a:solidFill>
                  <a:srgbClr val="C00000"/>
                </a:solidFill>
                <a:latin typeface="微软雅黑" panose="020B0503020204020204" pitchFamily="34" charset="-122"/>
                <a:ea typeface="微软雅黑" panose="020B0503020204020204" pitchFamily="34" charset="-122"/>
              </a:rPr>
              <a:t>、确定零存空间的大小？</a:t>
            </a:r>
            <a:endParaRPr kumimoji="0" lang="en-US" altLang="zh-CN" dirty="0">
              <a:solidFill>
                <a:srgbClr val="C00000"/>
              </a:solidFill>
              <a:latin typeface="微软雅黑" panose="020B0503020204020204" pitchFamily="34" charset="-122"/>
              <a:ea typeface="微软雅黑" panose="020B0503020204020204" pitchFamily="34" charset="-122"/>
            </a:endParaRPr>
          </a:p>
          <a:p>
            <a:pPr eaLnBrk="1" hangingPunct="1">
              <a:lnSpc>
                <a:spcPts val="2800"/>
              </a:lnSpc>
              <a:spcBef>
                <a:spcPts val="0"/>
              </a:spcBef>
            </a:pPr>
            <a:r>
              <a:rPr kumimoji="0" lang="en-US" altLang="zh-CN" dirty="0">
                <a:solidFill>
                  <a:srgbClr val="C00000"/>
                </a:solidFill>
                <a:latin typeface="微软雅黑" panose="020B0503020204020204" pitchFamily="34" charset="-122"/>
                <a:ea typeface="微软雅黑" panose="020B0503020204020204" pitchFamily="34" charset="-122"/>
              </a:rPr>
              <a:t>2</a:t>
            </a:r>
            <a:r>
              <a:rPr kumimoji="0" lang="zh-CN" altLang="en-US" dirty="0">
                <a:solidFill>
                  <a:srgbClr val="C00000"/>
                </a:solidFill>
                <a:latin typeface="微软雅黑" panose="020B0503020204020204" pitchFamily="34" charset="-122"/>
                <a:ea typeface="微软雅黑" panose="020B0503020204020204" pitchFamily="34" charset="-122"/>
              </a:rPr>
              <a:t>、分解、编号及次序问题？在哪里和怎样保存相关信息</a:t>
            </a:r>
            <a:endParaRPr kumimoji="0" lang="en-US" altLang="zh-CN" dirty="0">
              <a:solidFill>
                <a:srgbClr val="C00000"/>
              </a:solidFill>
              <a:latin typeface="微软雅黑" panose="020B0503020204020204" pitchFamily="34" charset="-122"/>
              <a:ea typeface="微软雅黑" panose="020B0503020204020204" pitchFamily="34" charset="-122"/>
            </a:endParaRPr>
          </a:p>
          <a:p>
            <a:pPr eaLnBrk="1" hangingPunct="1">
              <a:lnSpc>
                <a:spcPts val="2800"/>
              </a:lnSpc>
              <a:spcBef>
                <a:spcPts val="0"/>
              </a:spcBef>
            </a:pPr>
            <a:r>
              <a:rPr kumimoji="0" lang="en-US" altLang="zh-CN" dirty="0">
                <a:solidFill>
                  <a:srgbClr val="C00000"/>
                </a:solidFill>
                <a:latin typeface="微软雅黑" panose="020B0503020204020204" pitchFamily="34" charset="-122"/>
                <a:ea typeface="微软雅黑" panose="020B0503020204020204" pitchFamily="34" charset="-122"/>
              </a:rPr>
              <a:t>3</a:t>
            </a:r>
            <a:r>
              <a:rPr kumimoji="0" lang="zh-CN" altLang="en-US" dirty="0">
                <a:solidFill>
                  <a:srgbClr val="C00000"/>
                </a:solidFill>
                <a:latin typeface="微软雅黑" panose="020B0503020204020204" pitchFamily="34" charset="-122"/>
                <a:ea typeface="微软雅黑" panose="020B0503020204020204" pitchFamily="34" charset="-122"/>
              </a:rPr>
              <a:t>、能否自动化？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35029"/>
                                        </p:tgtEl>
                                        <p:attrNameLst>
                                          <p:attrName>style.visibility</p:attrName>
                                        </p:attrNameLst>
                                      </p:cBhvr>
                                      <p:to>
                                        <p:strVal val="visible"/>
                                      </p:to>
                                    </p:set>
                                    <p:anim calcmode="lin" valueType="num">
                                      <p:cBhvr additive="base">
                                        <p:cTn id="7" dur="500" fill="hold"/>
                                        <p:tgtEl>
                                          <p:spTgt spid="1835029"/>
                                        </p:tgtEl>
                                        <p:attrNameLst>
                                          <p:attrName>ppt_x</p:attrName>
                                        </p:attrNameLst>
                                      </p:cBhvr>
                                      <p:tavLst>
                                        <p:tav tm="0">
                                          <p:val>
                                            <p:strVal val="#ppt_x"/>
                                          </p:val>
                                        </p:tav>
                                        <p:tav tm="100000">
                                          <p:val>
                                            <p:strVal val="#ppt_x"/>
                                          </p:val>
                                        </p:tav>
                                      </p:tavLst>
                                    </p:anim>
                                    <p:anim calcmode="lin" valueType="num">
                                      <p:cBhvr additive="base">
                                        <p:cTn id="8" dur="500" fill="hold"/>
                                        <p:tgtEl>
                                          <p:spTgt spid="18350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35022"/>
                                        </p:tgtEl>
                                        <p:attrNameLst>
                                          <p:attrName>style.visibility</p:attrName>
                                        </p:attrNameLst>
                                      </p:cBhvr>
                                      <p:to>
                                        <p:strVal val="visible"/>
                                      </p:to>
                                    </p:set>
                                    <p:anim calcmode="lin" valueType="num">
                                      <p:cBhvr additive="base">
                                        <p:cTn id="13" dur="500" fill="hold"/>
                                        <p:tgtEl>
                                          <p:spTgt spid="1835022"/>
                                        </p:tgtEl>
                                        <p:attrNameLst>
                                          <p:attrName>ppt_x</p:attrName>
                                        </p:attrNameLst>
                                      </p:cBhvr>
                                      <p:tavLst>
                                        <p:tav tm="0">
                                          <p:val>
                                            <p:strVal val="#ppt_x"/>
                                          </p:val>
                                        </p:tav>
                                        <p:tav tm="100000">
                                          <p:val>
                                            <p:strVal val="#ppt_x"/>
                                          </p:val>
                                        </p:tav>
                                      </p:tavLst>
                                    </p:anim>
                                    <p:anim calcmode="lin" valueType="num">
                                      <p:cBhvr additive="base">
                                        <p:cTn id="14" dur="500" fill="hold"/>
                                        <p:tgtEl>
                                          <p:spTgt spid="18350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 calcmode="lin" valueType="num">
                                      <p:cBhvr additive="base">
                                        <p:cTn id="2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 calcmode="lin" valueType="num">
                                      <p:cBhvr additive="base">
                                        <p:cTn id="3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 calcmode="lin" valueType="num">
                                      <p:cBhvr additive="base">
                                        <p:cTn id="3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63"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9681" y="2245859"/>
            <a:ext cx="4402967" cy="429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2966" name="Text Box 6"/>
          <p:cNvSpPr txBox="1">
            <a:spLocks noChangeArrowheads="1"/>
          </p:cNvSpPr>
          <p:nvPr/>
        </p:nvSpPr>
        <p:spPr bwMode="auto">
          <a:xfrm>
            <a:off x="792118" y="1906961"/>
            <a:ext cx="6164942"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800" dirty="0">
                <a:solidFill>
                  <a:schemeClr val="accent2"/>
                </a:solidFill>
                <a:latin typeface="黑体" panose="02010609060101010101" pitchFamily="49" charset="-122"/>
                <a:ea typeface="黑体" panose="02010609060101010101" pitchFamily="49" charset="-122"/>
              </a:rPr>
              <a:t>磁盘</a:t>
            </a:r>
            <a:r>
              <a:rPr lang="zh-CN" altLang="en-US" sz="2400" dirty="0">
                <a:solidFill>
                  <a:schemeClr val="accent2"/>
                </a:solidFill>
              </a:rPr>
              <a:t>     </a:t>
            </a:r>
            <a:r>
              <a:rPr lang="zh-CN" altLang="en-US" sz="2400" dirty="0">
                <a:solidFill>
                  <a:srgbClr val="C00000"/>
                </a:solidFill>
                <a:latin typeface="黑体" panose="02010609060101010101" pitchFamily="49" charset="-122"/>
                <a:ea typeface="黑体" panose="02010609060101010101" pitchFamily="49" charset="-122"/>
              </a:rPr>
              <a:t>盘面</a:t>
            </a:r>
            <a:r>
              <a:rPr lang="en-US" altLang="zh-CN" sz="2400" dirty="0">
                <a:solidFill>
                  <a:srgbClr val="C00000"/>
                </a:solidFill>
                <a:latin typeface="黑体" panose="02010609060101010101" pitchFamily="49" charset="-122"/>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磁道（柱面）</a:t>
            </a:r>
            <a:r>
              <a:rPr lang="en-US" altLang="zh-CN" sz="2400" dirty="0">
                <a:solidFill>
                  <a:srgbClr val="C00000"/>
                </a:solidFill>
                <a:latin typeface="黑体" panose="02010609060101010101" pitchFamily="49" charset="-122"/>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扇区</a:t>
            </a:r>
          </a:p>
          <a:p>
            <a:pPr>
              <a:lnSpc>
                <a:spcPct val="130000"/>
              </a:lnSpc>
            </a:pPr>
            <a:r>
              <a:rPr lang="zh-CN" altLang="en-US" dirty="0">
                <a:solidFill>
                  <a:srgbClr val="C00000"/>
                </a:solidFill>
                <a:latin typeface="黑体" panose="02010609060101010101" pitchFamily="49" charset="-122"/>
                <a:ea typeface="黑体" panose="02010609060101010101" pitchFamily="49" charset="-122"/>
              </a:rPr>
              <a:t>一个扇区存放</a:t>
            </a:r>
            <a:r>
              <a:rPr lang="en-US" altLang="zh-CN" dirty="0">
                <a:solidFill>
                  <a:srgbClr val="C00000"/>
                </a:solidFill>
                <a:latin typeface="黑体" panose="02010609060101010101" pitchFamily="49" charset="-122"/>
                <a:ea typeface="黑体" panose="02010609060101010101" pitchFamily="49" charset="-122"/>
              </a:rPr>
              <a:t>512</a:t>
            </a:r>
            <a:r>
              <a:rPr lang="zh-CN" altLang="en-US" dirty="0">
                <a:solidFill>
                  <a:srgbClr val="C00000"/>
                </a:solidFill>
                <a:latin typeface="黑体" panose="02010609060101010101" pitchFamily="49" charset="-122"/>
                <a:ea typeface="黑体" panose="02010609060101010101" pitchFamily="49" charset="-122"/>
              </a:rPr>
              <a:t>个字节</a:t>
            </a:r>
          </a:p>
          <a:p>
            <a:pPr>
              <a:lnSpc>
                <a:spcPct val="130000"/>
              </a:lnSpc>
            </a:pPr>
            <a:r>
              <a:rPr lang="zh-CN" altLang="en-US" dirty="0">
                <a:solidFill>
                  <a:srgbClr val="C00000"/>
                </a:solidFill>
                <a:latin typeface="黑体" panose="02010609060101010101" pitchFamily="49" charset="-122"/>
                <a:ea typeface="黑体" panose="02010609060101010101" pitchFamily="49" charset="-122"/>
              </a:rPr>
              <a:t>一个磁盘块</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簇</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 </a:t>
            </a:r>
            <a:r>
              <a:rPr lang="en-US" altLang="zh-CN"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若干个连续的扇区</a:t>
            </a:r>
            <a:endParaRPr lang="en-US" altLang="zh-CN" dirty="0">
              <a:solidFill>
                <a:srgbClr val="C00000"/>
              </a:solidFill>
              <a:latin typeface="黑体" panose="02010609060101010101" pitchFamily="49" charset="-122"/>
              <a:ea typeface="黑体" panose="02010609060101010101" pitchFamily="49" charset="-122"/>
            </a:endParaRPr>
          </a:p>
          <a:p>
            <a:pPr>
              <a:lnSpc>
                <a:spcPct val="130000"/>
              </a:lnSpc>
            </a:pPr>
            <a:r>
              <a:rPr lang="en-US" altLang="zh-CN" sz="1600" dirty="0"/>
              <a:t>(</a:t>
            </a:r>
            <a:r>
              <a:rPr lang="zh-CN" altLang="en-US" sz="1600" dirty="0"/>
              <a:t>注：随不同操作系统而有差异，</a:t>
            </a:r>
            <a:r>
              <a:rPr lang="en-US" altLang="zh-CN" sz="1600" dirty="0"/>
              <a:t>8</a:t>
            </a:r>
            <a:r>
              <a:rPr lang="zh-CN" altLang="en-US" sz="1600" dirty="0"/>
              <a:t>、</a:t>
            </a:r>
            <a:r>
              <a:rPr lang="en-US" altLang="zh-CN" sz="1600" dirty="0"/>
              <a:t>16</a:t>
            </a:r>
            <a:r>
              <a:rPr lang="zh-CN" altLang="en-US" sz="1600" dirty="0"/>
              <a:t>、</a:t>
            </a:r>
            <a:r>
              <a:rPr lang="en-US" altLang="zh-CN" sz="1600" dirty="0"/>
              <a:t>64</a:t>
            </a:r>
            <a:r>
              <a:rPr lang="zh-CN" altLang="en-US" sz="1600" dirty="0"/>
              <a:t>或更大的</a:t>
            </a:r>
            <a:r>
              <a:rPr lang="en-US" altLang="zh-CN" sz="1600" dirty="0"/>
              <a:t>2</a:t>
            </a:r>
            <a:r>
              <a:rPr lang="zh-CN" altLang="en-US" sz="1600" dirty="0"/>
              <a:t>的幂次数</a:t>
            </a:r>
            <a:r>
              <a:rPr lang="en-US" altLang="zh-CN" sz="1600" dirty="0"/>
              <a:t>)</a:t>
            </a:r>
          </a:p>
        </p:txBody>
      </p:sp>
      <p:grpSp>
        <p:nvGrpSpPr>
          <p:cNvPr id="1833046" name="Group 86"/>
          <p:cNvGrpSpPr>
            <a:grpSpLocks/>
          </p:cNvGrpSpPr>
          <p:nvPr/>
        </p:nvGrpSpPr>
        <p:grpSpPr bwMode="auto">
          <a:xfrm>
            <a:off x="1446508" y="3707933"/>
            <a:ext cx="3941762" cy="2834541"/>
            <a:chOff x="194" y="2061"/>
            <a:chExt cx="3218" cy="2322"/>
          </a:xfrm>
        </p:grpSpPr>
        <p:sp>
          <p:nvSpPr>
            <p:cNvPr id="1832974" name="AutoShape 14"/>
            <p:cNvSpPr>
              <a:spLocks noChangeArrowheads="1"/>
            </p:cNvSpPr>
            <p:nvPr/>
          </p:nvSpPr>
          <p:spPr bwMode="auto">
            <a:xfrm>
              <a:off x="194"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75" name="AutoShape 15"/>
            <p:cNvSpPr>
              <a:spLocks noChangeArrowheads="1"/>
            </p:cNvSpPr>
            <p:nvPr/>
          </p:nvSpPr>
          <p:spPr bwMode="auto">
            <a:xfrm>
              <a:off x="455"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76" name="AutoShape 16"/>
            <p:cNvSpPr>
              <a:spLocks noChangeArrowheads="1"/>
            </p:cNvSpPr>
            <p:nvPr/>
          </p:nvSpPr>
          <p:spPr bwMode="auto">
            <a:xfrm>
              <a:off x="716"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77" name="AutoShape 17"/>
            <p:cNvSpPr>
              <a:spLocks noChangeArrowheads="1"/>
            </p:cNvSpPr>
            <p:nvPr/>
          </p:nvSpPr>
          <p:spPr bwMode="auto">
            <a:xfrm>
              <a:off x="977" y="2515"/>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78" name="AutoShape 18"/>
            <p:cNvSpPr>
              <a:spLocks noChangeArrowheads="1"/>
            </p:cNvSpPr>
            <p:nvPr/>
          </p:nvSpPr>
          <p:spPr bwMode="auto">
            <a:xfrm>
              <a:off x="1239"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79" name="AutoShape 19"/>
            <p:cNvSpPr>
              <a:spLocks noChangeArrowheads="1"/>
            </p:cNvSpPr>
            <p:nvPr/>
          </p:nvSpPr>
          <p:spPr bwMode="auto">
            <a:xfrm>
              <a:off x="1500"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0" name="AutoShape 20"/>
            <p:cNvSpPr>
              <a:spLocks noChangeArrowheads="1"/>
            </p:cNvSpPr>
            <p:nvPr/>
          </p:nvSpPr>
          <p:spPr bwMode="auto">
            <a:xfrm>
              <a:off x="1761"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1" name="AutoShape 21"/>
            <p:cNvSpPr>
              <a:spLocks noChangeArrowheads="1"/>
            </p:cNvSpPr>
            <p:nvPr/>
          </p:nvSpPr>
          <p:spPr bwMode="auto">
            <a:xfrm>
              <a:off x="2022"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2" name="AutoShape 22"/>
            <p:cNvSpPr>
              <a:spLocks noChangeArrowheads="1"/>
            </p:cNvSpPr>
            <p:nvPr/>
          </p:nvSpPr>
          <p:spPr bwMode="auto">
            <a:xfrm>
              <a:off x="2283"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3" name="AutoShape 23"/>
            <p:cNvSpPr>
              <a:spLocks noChangeArrowheads="1"/>
            </p:cNvSpPr>
            <p:nvPr/>
          </p:nvSpPr>
          <p:spPr bwMode="auto">
            <a:xfrm>
              <a:off x="2544" y="251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4" name="AutoShape 24"/>
            <p:cNvSpPr>
              <a:spLocks noChangeArrowheads="1"/>
            </p:cNvSpPr>
            <p:nvPr/>
          </p:nvSpPr>
          <p:spPr bwMode="auto">
            <a:xfrm>
              <a:off x="194"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5" name="AutoShape 25"/>
            <p:cNvSpPr>
              <a:spLocks noChangeArrowheads="1"/>
            </p:cNvSpPr>
            <p:nvPr/>
          </p:nvSpPr>
          <p:spPr bwMode="auto">
            <a:xfrm>
              <a:off x="455"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6" name="AutoShape 26"/>
            <p:cNvSpPr>
              <a:spLocks noChangeArrowheads="1"/>
            </p:cNvSpPr>
            <p:nvPr/>
          </p:nvSpPr>
          <p:spPr bwMode="auto">
            <a:xfrm>
              <a:off x="716"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7" name="AutoShape 27"/>
            <p:cNvSpPr>
              <a:spLocks noChangeArrowheads="1"/>
            </p:cNvSpPr>
            <p:nvPr/>
          </p:nvSpPr>
          <p:spPr bwMode="auto">
            <a:xfrm>
              <a:off x="977" y="2808"/>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8" name="AutoShape 28"/>
            <p:cNvSpPr>
              <a:spLocks noChangeArrowheads="1"/>
            </p:cNvSpPr>
            <p:nvPr/>
          </p:nvSpPr>
          <p:spPr bwMode="auto">
            <a:xfrm>
              <a:off x="1239"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89" name="AutoShape 29"/>
            <p:cNvSpPr>
              <a:spLocks noChangeArrowheads="1"/>
            </p:cNvSpPr>
            <p:nvPr/>
          </p:nvSpPr>
          <p:spPr bwMode="auto">
            <a:xfrm>
              <a:off x="1500"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0" name="AutoShape 30"/>
            <p:cNvSpPr>
              <a:spLocks noChangeArrowheads="1"/>
            </p:cNvSpPr>
            <p:nvPr/>
          </p:nvSpPr>
          <p:spPr bwMode="auto">
            <a:xfrm>
              <a:off x="1761"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1" name="AutoShape 31"/>
            <p:cNvSpPr>
              <a:spLocks noChangeArrowheads="1"/>
            </p:cNvSpPr>
            <p:nvPr/>
          </p:nvSpPr>
          <p:spPr bwMode="auto">
            <a:xfrm>
              <a:off x="2022"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2" name="AutoShape 32"/>
            <p:cNvSpPr>
              <a:spLocks noChangeArrowheads="1"/>
            </p:cNvSpPr>
            <p:nvPr/>
          </p:nvSpPr>
          <p:spPr bwMode="auto">
            <a:xfrm>
              <a:off x="2283"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3" name="AutoShape 33"/>
            <p:cNvSpPr>
              <a:spLocks noChangeArrowheads="1"/>
            </p:cNvSpPr>
            <p:nvPr/>
          </p:nvSpPr>
          <p:spPr bwMode="auto">
            <a:xfrm>
              <a:off x="2544" y="2808"/>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4" name="AutoShape 34"/>
            <p:cNvSpPr>
              <a:spLocks noChangeArrowheads="1"/>
            </p:cNvSpPr>
            <p:nvPr/>
          </p:nvSpPr>
          <p:spPr bwMode="auto">
            <a:xfrm>
              <a:off x="194"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5" name="AutoShape 35"/>
            <p:cNvSpPr>
              <a:spLocks noChangeArrowheads="1"/>
            </p:cNvSpPr>
            <p:nvPr/>
          </p:nvSpPr>
          <p:spPr bwMode="auto">
            <a:xfrm>
              <a:off x="455"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6" name="AutoShape 36"/>
            <p:cNvSpPr>
              <a:spLocks noChangeArrowheads="1"/>
            </p:cNvSpPr>
            <p:nvPr/>
          </p:nvSpPr>
          <p:spPr bwMode="auto">
            <a:xfrm>
              <a:off x="716"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7" name="AutoShape 37"/>
            <p:cNvSpPr>
              <a:spLocks noChangeArrowheads="1"/>
            </p:cNvSpPr>
            <p:nvPr/>
          </p:nvSpPr>
          <p:spPr bwMode="auto">
            <a:xfrm>
              <a:off x="977" y="3105"/>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8" name="AutoShape 38"/>
            <p:cNvSpPr>
              <a:spLocks noChangeArrowheads="1"/>
            </p:cNvSpPr>
            <p:nvPr/>
          </p:nvSpPr>
          <p:spPr bwMode="auto">
            <a:xfrm>
              <a:off x="1239"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2999" name="AutoShape 39"/>
            <p:cNvSpPr>
              <a:spLocks noChangeArrowheads="1"/>
            </p:cNvSpPr>
            <p:nvPr/>
          </p:nvSpPr>
          <p:spPr bwMode="auto">
            <a:xfrm>
              <a:off x="1500"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0" name="AutoShape 40"/>
            <p:cNvSpPr>
              <a:spLocks noChangeArrowheads="1"/>
            </p:cNvSpPr>
            <p:nvPr/>
          </p:nvSpPr>
          <p:spPr bwMode="auto">
            <a:xfrm>
              <a:off x="1761"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1" name="AutoShape 41"/>
            <p:cNvSpPr>
              <a:spLocks noChangeArrowheads="1"/>
            </p:cNvSpPr>
            <p:nvPr/>
          </p:nvSpPr>
          <p:spPr bwMode="auto">
            <a:xfrm>
              <a:off x="2022"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2" name="AutoShape 42"/>
            <p:cNvSpPr>
              <a:spLocks noChangeArrowheads="1"/>
            </p:cNvSpPr>
            <p:nvPr/>
          </p:nvSpPr>
          <p:spPr bwMode="auto">
            <a:xfrm>
              <a:off x="2283"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3" name="AutoShape 43"/>
            <p:cNvSpPr>
              <a:spLocks noChangeArrowheads="1"/>
            </p:cNvSpPr>
            <p:nvPr/>
          </p:nvSpPr>
          <p:spPr bwMode="auto">
            <a:xfrm>
              <a:off x="2544" y="310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4" name="AutoShape 44"/>
            <p:cNvSpPr>
              <a:spLocks noChangeArrowheads="1"/>
            </p:cNvSpPr>
            <p:nvPr/>
          </p:nvSpPr>
          <p:spPr bwMode="auto">
            <a:xfrm>
              <a:off x="204"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5" name="AutoShape 45"/>
            <p:cNvSpPr>
              <a:spLocks noChangeArrowheads="1"/>
            </p:cNvSpPr>
            <p:nvPr/>
          </p:nvSpPr>
          <p:spPr bwMode="auto">
            <a:xfrm>
              <a:off x="465"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6" name="AutoShape 46"/>
            <p:cNvSpPr>
              <a:spLocks noChangeArrowheads="1"/>
            </p:cNvSpPr>
            <p:nvPr/>
          </p:nvSpPr>
          <p:spPr bwMode="auto">
            <a:xfrm>
              <a:off x="726"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7" name="AutoShape 47"/>
            <p:cNvSpPr>
              <a:spLocks noChangeArrowheads="1"/>
            </p:cNvSpPr>
            <p:nvPr/>
          </p:nvSpPr>
          <p:spPr bwMode="auto">
            <a:xfrm>
              <a:off x="987"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8" name="AutoShape 48"/>
            <p:cNvSpPr>
              <a:spLocks noChangeArrowheads="1"/>
            </p:cNvSpPr>
            <p:nvPr/>
          </p:nvSpPr>
          <p:spPr bwMode="auto">
            <a:xfrm>
              <a:off x="1248"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09" name="AutoShape 49"/>
            <p:cNvSpPr>
              <a:spLocks noChangeArrowheads="1"/>
            </p:cNvSpPr>
            <p:nvPr/>
          </p:nvSpPr>
          <p:spPr bwMode="auto">
            <a:xfrm>
              <a:off x="1509"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0" name="AutoShape 50"/>
            <p:cNvSpPr>
              <a:spLocks noChangeArrowheads="1"/>
            </p:cNvSpPr>
            <p:nvPr/>
          </p:nvSpPr>
          <p:spPr bwMode="auto">
            <a:xfrm>
              <a:off x="1770" y="3397"/>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1" name="AutoShape 51"/>
            <p:cNvSpPr>
              <a:spLocks noChangeArrowheads="1"/>
            </p:cNvSpPr>
            <p:nvPr/>
          </p:nvSpPr>
          <p:spPr bwMode="auto">
            <a:xfrm>
              <a:off x="2032"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2" name="AutoShape 52"/>
            <p:cNvSpPr>
              <a:spLocks noChangeArrowheads="1"/>
            </p:cNvSpPr>
            <p:nvPr/>
          </p:nvSpPr>
          <p:spPr bwMode="auto">
            <a:xfrm>
              <a:off x="2293"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3" name="AutoShape 53"/>
            <p:cNvSpPr>
              <a:spLocks noChangeArrowheads="1"/>
            </p:cNvSpPr>
            <p:nvPr/>
          </p:nvSpPr>
          <p:spPr bwMode="auto">
            <a:xfrm>
              <a:off x="2554" y="339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4" name="AutoShape 54"/>
            <p:cNvSpPr>
              <a:spLocks noChangeArrowheads="1"/>
            </p:cNvSpPr>
            <p:nvPr/>
          </p:nvSpPr>
          <p:spPr bwMode="auto">
            <a:xfrm>
              <a:off x="204"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5" name="AutoShape 55"/>
            <p:cNvSpPr>
              <a:spLocks noChangeArrowheads="1"/>
            </p:cNvSpPr>
            <p:nvPr/>
          </p:nvSpPr>
          <p:spPr bwMode="auto">
            <a:xfrm>
              <a:off x="465"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6" name="AutoShape 56"/>
            <p:cNvSpPr>
              <a:spLocks noChangeArrowheads="1"/>
            </p:cNvSpPr>
            <p:nvPr/>
          </p:nvSpPr>
          <p:spPr bwMode="auto">
            <a:xfrm>
              <a:off x="726"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7" name="AutoShape 57"/>
            <p:cNvSpPr>
              <a:spLocks noChangeArrowheads="1"/>
            </p:cNvSpPr>
            <p:nvPr/>
          </p:nvSpPr>
          <p:spPr bwMode="auto">
            <a:xfrm>
              <a:off x="987"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8" name="AutoShape 58"/>
            <p:cNvSpPr>
              <a:spLocks noChangeArrowheads="1"/>
            </p:cNvSpPr>
            <p:nvPr/>
          </p:nvSpPr>
          <p:spPr bwMode="auto">
            <a:xfrm>
              <a:off x="1248"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19" name="AutoShape 59"/>
            <p:cNvSpPr>
              <a:spLocks noChangeArrowheads="1"/>
            </p:cNvSpPr>
            <p:nvPr/>
          </p:nvSpPr>
          <p:spPr bwMode="auto">
            <a:xfrm>
              <a:off x="1509"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0" name="AutoShape 60"/>
            <p:cNvSpPr>
              <a:spLocks noChangeArrowheads="1"/>
            </p:cNvSpPr>
            <p:nvPr/>
          </p:nvSpPr>
          <p:spPr bwMode="auto">
            <a:xfrm>
              <a:off x="1770" y="3690"/>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1" name="AutoShape 61"/>
            <p:cNvSpPr>
              <a:spLocks noChangeArrowheads="1"/>
            </p:cNvSpPr>
            <p:nvPr/>
          </p:nvSpPr>
          <p:spPr bwMode="auto">
            <a:xfrm>
              <a:off x="2032"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2" name="AutoShape 62"/>
            <p:cNvSpPr>
              <a:spLocks noChangeArrowheads="1"/>
            </p:cNvSpPr>
            <p:nvPr/>
          </p:nvSpPr>
          <p:spPr bwMode="auto">
            <a:xfrm>
              <a:off x="2293"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3" name="AutoShape 63"/>
            <p:cNvSpPr>
              <a:spLocks noChangeArrowheads="1"/>
            </p:cNvSpPr>
            <p:nvPr/>
          </p:nvSpPr>
          <p:spPr bwMode="auto">
            <a:xfrm>
              <a:off x="2554" y="369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4" name="AutoShape 64"/>
            <p:cNvSpPr>
              <a:spLocks noChangeArrowheads="1"/>
            </p:cNvSpPr>
            <p:nvPr/>
          </p:nvSpPr>
          <p:spPr bwMode="auto">
            <a:xfrm>
              <a:off x="204"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5" name="AutoShape 65"/>
            <p:cNvSpPr>
              <a:spLocks noChangeArrowheads="1"/>
            </p:cNvSpPr>
            <p:nvPr/>
          </p:nvSpPr>
          <p:spPr bwMode="auto">
            <a:xfrm>
              <a:off x="465"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6" name="AutoShape 66"/>
            <p:cNvSpPr>
              <a:spLocks noChangeArrowheads="1"/>
            </p:cNvSpPr>
            <p:nvPr/>
          </p:nvSpPr>
          <p:spPr bwMode="auto">
            <a:xfrm>
              <a:off x="726"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7" name="AutoShape 67"/>
            <p:cNvSpPr>
              <a:spLocks noChangeArrowheads="1"/>
            </p:cNvSpPr>
            <p:nvPr/>
          </p:nvSpPr>
          <p:spPr bwMode="auto">
            <a:xfrm>
              <a:off x="987"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8" name="AutoShape 68"/>
            <p:cNvSpPr>
              <a:spLocks noChangeArrowheads="1"/>
            </p:cNvSpPr>
            <p:nvPr/>
          </p:nvSpPr>
          <p:spPr bwMode="auto">
            <a:xfrm>
              <a:off x="1248"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29" name="AutoShape 69"/>
            <p:cNvSpPr>
              <a:spLocks noChangeArrowheads="1"/>
            </p:cNvSpPr>
            <p:nvPr/>
          </p:nvSpPr>
          <p:spPr bwMode="auto">
            <a:xfrm>
              <a:off x="1509"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30" name="AutoShape 70"/>
            <p:cNvSpPr>
              <a:spLocks noChangeArrowheads="1"/>
            </p:cNvSpPr>
            <p:nvPr/>
          </p:nvSpPr>
          <p:spPr bwMode="auto">
            <a:xfrm>
              <a:off x="1770" y="3987"/>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31" name="AutoShape 71"/>
            <p:cNvSpPr>
              <a:spLocks noChangeArrowheads="1"/>
            </p:cNvSpPr>
            <p:nvPr/>
          </p:nvSpPr>
          <p:spPr bwMode="auto">
            <a:xfrm>
              <a:off x="2032"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32" name="AutoShape 72"/>
            <p:cNvSpPr>
              <a:spLocks noChangeArrowheads="1"/>
            </p:cNvSpPr>
            <p:nvPr/>
          </p:nvSpPr>
          <p:spPr bwMode="auto">
            <a:xfrm>
              <a:off x="2293"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33" name="AutoShape 73"/>
            <p:cNvSpPr>
              <a:spLocks noChangeArrowheads="1"/>
            </p:cNvSpPr>
            <p:nvPr/>
          </p:nvSpPr>
          <p:spPr bwMode="auto">
            <a:xfrm>
              <a:off x="2554" y="3987"/>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3039" name="Text Box 79"/>
            <p:cNvSpPr txBox="1">
              <a:spLocks noChangeArrowheads="1"/>
            </p:cNvSpPr>
            <p:nvPr/>
          </p:nvSpPr>
          <p:spPr bwMode="auto">
            <a:xfrm>
              <a:off x="206" y="2307"/>
              <a:ext cx="2681" cy="2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dirty="0">
                  <a:ea typeface="隶书" panose="02010509060101010101" pitchFamily="49" charset="-122"/>
                </a:rPr>
                <a:t>9    8     7    6    5     4     3     2    1     0</a:t>
              </a:r>
            </a:p>
          </p:txBody>
        </p:sp>
        <p:sp>
          <p:nvSpPr>
            <p:cNvPr id="1833040" name="Text Box 80"/>
            <p:cNvSpPr txBox="1">
              <a:spLocks noChangeArrowheads="1"/>
            </p:cNvSpPr>
            <p:nvPr/>
          </p:nvSpPr>
          <p:spPr bwMode="auto">
            <a:xfrm rot="5400000" flipH="1">
              <a:off x="1992" y="3311"/>
              <a:ext cx="1780" cy="251"/>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0    1      2      3     4     5  </a:t>
              </a:r>
            </a:p>
          </p:txBody>
        </p:sp>
        <p:sp>
          <p:nvSpPr>
            <p:cNvPr id="1833041" name="Text Box 81"/>
            <p:cNvSpPr txBox="1">
              <a:spLocks noChangeArrowheads="1"/>
            </p:cNvSpPr>
            <p:nvPr/>
          </p:nvSpPr>
          <p:spPr bwMode="auto">
            <a:xfrm>
              <a:off x="3007" y="2507"/>
              <a:ext cx="405" cy="187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600">
                  <a:latin typeface="宋体" panose="02010600030101010101" pitchFamily="2" charset="-122"/>
                </a:rPr>
                <a:t>磁</a:t>
              </a:r>
            </a:p>
            <a:p>
              <a:pPr algn="ctr"/>
              <a:r>
                <a:rPr lang="zh-CN" altLang="en-US" sz="1600">
                  <a:latin typeface="宋体" panose="02010600030101010101" pitchFamily="2" charset="-122"/>
                </a:rPr>
                <a:t>盘</a:t>
              </a:r>
            </a:p>
            <a:p>
              <a:pPr algn="ctr"/>
              <a:r>
                <a:rPr lang="zh-CN" altLang="en-US" sz="1600">
                  <a:latin typeface="宋体" panose="02010600030101010101" pitchFamily="2" charset="-122"/>
                </a:rPr>
                <a:t>簇块</a:t>
              </a:r>
              <a:r>
                <a:rPr lang="en-US" altLang="zh-CN" sz="1600">
                  <a:latin typeface="宋体" panose="02010600030101010101" pitchFamily="2" charset="-122"/>
                </a:rPr>
                <a:t>(</a:t>
              </a:r>
              <a:r>
                <a:rPr lang="zh-CN" altLang="en-US" sz="1600">
                  <a:latin typeface="宋体" panose="02010600030101010101" pitchFamily="2" charset="-122"/>
                </a:rPr>
                <a:t>扇区的倍数</a:t>
              </a:r>
              <a:r>
                <a:rPr lang="en-US" altLang="zh-CN" sz="1600">
                  <a:latin typeface="宋体" panose="02010600030101010101" pitchFamily="2" charset="-122"/>
                </a:rPr>
                <a:t>)</a:t>
              </a:r>
            </a:p>
          </p:txBody>
        </p:sp>
        <p:sp>
          <p:nvSpPr>
            <p:cNvPr id="1833042" name="Freeform 82"/>
            <p:cNvSpPr>
              <a:spLocks/>
            </p:cNvSpPr>
            <p:nvPr/>
          </p:nvSpPr>
          <p:spPr bwMode="auto">
            <a:xfrm>
              <a:off x="2645" y="2319"/>
              <a:ext cx="362" cy="317"/>
            </a:xfrm>
            <a:custGeom>
              <a:avLst/>
              <a:gdLst>
                <a:gd name="T0" fmla="*/ 0 w 362"/>
                <a:gd name="T1" fmla="*/ 0 h 317"/>
                <a:gd name="T2" fmla="*/ 362 w 362"/>
                <a:gd name="T3" fmla="*/ 0 h 317"/>
                <a:gd name="T4" fmla="*/ 362 w 362"/>
                <a:gd name="T5" fmla="*/ 317 h 317"/>
              </a:gdLst>
              <a:ahLst/>
              <a:cxnLst>
                <a:cxn ang="0">
                  <a:pos x="T0" y="T1"/>
                </a:cxn>
                <a:cxn ang="0">
                  <a:pos x="T2" y="T3"/>
                </a:cxn>
                <a:cxn ang="0">
                  <a:pos x="T4" y="T5"/>
                </a:cxn>
              </a:cxnLst>
              <a:rect l="0" t="0" r="r" b="b"/>
              <a:pathLst>
                <a:path w="362" h="317">
                  <a:moveTo>
                    <a:pt x="0" y="0"/>
                  </a:moveTo>
                  <a:lnTo>
                    <a:pt x="362" y="0"/>
                  </a:lnTo>
                  <a:lnTo>
                    <a:pt x="362" y="317"/>
                  </a:lnTo>
                </a:path>
              </a:pathLst>
            </a:custGeom>
            <a:noFill/>
            <a:ln w="28575" cmpd="sng">
              <a:solidFill>
                <a:srgbClr val="CC00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3043" name="Text Box 83"/>
            <p:cNvSpPr txBox="1">
              <a:spLocks noChangeArrowheads="1"/>
            </p:cNvSpPr>
            <p:nvPr/>
          </p:nvSpPr>
          <p:spPr bwMode="auto">
            <a:xfrm>
              <a:off x="2635" y="2061"/>
              <a:ext cx="499" cy="25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a:solidFill>
                    <a:srgbClr val="CC0000"/>
                  </a:solidFill>
                  <a:latin typeface="宋体" panose="02010600030101010101" pitchFamily="2" charset="-122"/>
                </a:rPr>
                <a:t>个位</a:t>
              </a:r>
            </a:p>
          </p:txBody>
        </p:sp>
        <p:sp>
          <p:nvSpPr>
            <p:cNvPr id="1833044" name="Text Box 84"/>
            <p:cNvSpPr txBox="1">
              <a:spLocks noChangeArrowheads="1"/>
            </p:cNvSpPr>
            <p:nvPr/>
          </p:nvSpPr>
          <p:spPr bwMode="auto">
            <a:xfrm>
              <a:off x="2962" y="2292"/>
              <a:ext cx="310" cy="429"/>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dirty="0">
                  <a:solidFill>
                    <a:srgbClr val="CC0000"/>
                  </a:solidFill>
                  <a:latin typeface="宋体" panose="02010600030101010101" pitchFamily="2" charset="-122"/>
                </a:rPr>
                <a:t>十位</a:t>
              </a:r>
            </a:p>
          </p:txBody>
        </p:sp>
      </p:grpSp>
      <p:sp>
        <p:nvSpPr>
          <p:cNvPr id="73"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74" name="圆角矩形 73"/>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磁盘管理的基本单位：扇区和簇</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块</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9303" name="Group 199"/>
          <p:cNvGrpSpPr>
            <a:grpSpLocks/>
          </p:cNvGrpSpPr>
          <p:nvPr/>
        </p:nvGrpSpPr>
        <p:grpSpPr bwMode="auto">
          <a:xfrm>
            <a:off x="4854572" y="3419365"/>
            <a:ext cx="1589090" cy="1211263"/>
            <a:chOff x="6078" y="1537"/>
            <a:chExt cx="810" cy="763"/>
          </a:xfrm>
        </p:grpSpPr>
        <p:sp>
          <p:nvSpPr>
            <p:cNvPr id="2" name="AutoShape 39"/>
            <p:cNvSpPr>
              <a:spLocks noChangeArrowheads="1"/>
            </p:cNvSpPr>
            <p:nvPr/>
          </p:nvSpPr>
          <p:spPr bwMode="gray">
            <a:xfrm>
              <a:off x="6078" y="1537"/>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3" name="Oval 40"/>
            <p:cNvSpPr>
              <a:spLocks noChangeArrowheads="1"/>
            </p:cNvSpPr>
            <p:nvPr/>
          </p:nvSpPr>
          <p:spPr bwMode="gray">
            <a:xfrm>
              <a:off x="6144" y="1600"/>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4" name="Text Box 84"/>
            <p:cNvSpPr txBox="1">
              <a:spLocks noChangeArrowheads="1"/>
            </p:cNvSpPr>
            <p:nvPr/>
          </p:nvSpPr>
          <p:spPr bwMode="auto">
            <a:xfrm>
              <a:off x="6147" y="1674"/>
              <a:ext cx="671" cy="44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文件分配表</a:t>
              </a:r>
              <a:r>
                <a:rPr kumimoji="0" lang="en-US" altLang="zh-CN" sz="2000" dirty="0">
                  <a:solidFill>
                    <a:srgbClr val="FFFFFF"/>
                  </a:solidFill>
                  <a:ea typeface="华文中宋" panose="02010600040101010101" pitchFamily="2" charset="-122"/>
                </a:rPr>
                <a:t>FAT </a:t>
              </a:r>
            </a:p>
          </p:txBody>
        </p:sp>
      </p:grpSp>
      <p:sp>
        <p:nvSpPr>
          <p:cNvPr id="1839110" name="Rectangle 6"/>
          <p:cNvSpPr>
            <a:spLocks noChangeArrowheads="1"/>
          </p:cNvSpPr>
          <p:nvPr/>
        </p:nvSpPr>
        <p:spPr bwMode="auto">
          <a:xfrm>
            <a:off x="6650830" y="2324591"/>
            <a:ext cx="1612900" cy="1132618"/>
          </a:xfrm>
          <a:prstGeom prst="rect">
            <a:avLst/>
          </a:prstGeom>
          <a:solidFill>
            <a:schemeClr val="bg1"/>
          </a:solidFill>
          <a:ln w="9525">
            <a:solidFill>
              <a:schemeClr val="tx2"/>
            </a:solidFill>
            <a:miter lim="800000"/>
            <a:headEnd/>
            <a:tailEnd/>
          </a:ln>
          <a:effectLst>
            <a:outerShdw dist="107763" dir="18900000" algn="ctr" rotWithShape="0">
              <a:schemeClr val="bg2">
                <a:alpha val="50000"/>
              </a:schemeClr>
            </a:outerShdw>
          </a:effectLst>
        </p:spPr>
        <p:txBody>
          <a:bodyPr lIns="0" tIns="0" rIns="0" bIns="0" anchor="ctr">
            <a:spAutoFit/>
          </a:bodyPr>
          <a:lstStyle/>
          <a:p>
            <a:pPr>
              <a:lnSpc>
                <a:spcPct val="120000"/>
              </a:lnSpc>
              <a:spcBef>
                <a:spcPct val="50000"/>
              </a:spcBef>
              <a:buFont typeface="Wingdings 2" panose="05020102010507070707" pitchFamily="18" charset="2"/>
              <a:buNone/>
            </a:pPr>
            <a:r>
              <a:rPr lang="zh-CN" altLang="en-US" sz="1600" dirty="0"/>
              <a:t> 文件</a:t>
            </a:r>
            <a:r>
              <a:rPr lang="en-US" altLang="zh-CN" sz="1600" dirty="0"/>
              <a:t>A------</a:t>
            </a:r>
            <a:r>
              <a:rPr lang="en-US" altLang="zh-CN" sz="1600" dirty="0">
                <a:solidFill>
                  <a:srgbClr val="CC0000"/>
                </a:solidFill>
              </a:rPr>
              <a:t>17</a:t>
            </a:r>
          </a:p>
          <a:p>
            <a:pPr>
              <a:lnSpc>
                <a:spcPct val="120000"/>
              </a:lnSpc>
              <a:spcBef>
                <a:spcPct val="50000"/>
              </a:spcBef>
              <a:buFont typeface="Wingdings 2" panose="05020102010507070707" pitchFamily="18" charset="2"/>
              <a:buNone/>
            </a:pPr>
            <a:r>
              <a:rPr lang="en-US" altLang="zh-CN" sz="1600" dirty="0"/>
              <a:t>  … …</a:t>
            </a:r>
          </a:p>
          <a:p>
            <a:pPr>
              <a:lnSpc>
                <a:spcPct val="120000"/>
              </a:lnSpc>
              <a:spcBef>
                <a:spcPct val="50000"/>
              </a:spcBef>
              <a:buFont typeface="Wingdings 2" panose="05020102010507070707" pitchFamily="18" charset="2"/>
              <a:buNone/>
            </a:pPr>
            <a:endParaRPr lang="zh-CN" altLang="en-US" sz="1600" dirty="0"/>
          </a:p>
        </p:txBody>
      </p:sp>
      <p:sp>
        <p:nvSpPr>
          <p:cNvPr id="1839201" name="Text Box 97"/>
          <p:cNvSpPr txBox="1">
            <a:spLocks noChangeArrowheads="1"/>
          </p:cNvSpPr>
          <p:nvPr/>
        </p:nvSpPr>
        <p:spPr bwMode="auto">
          <a:xfrm>
            <a:off x="1949384" y="4944374"/>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dirty="0">
                <a:latin typeface="Times New Roman" panose="02020603050405020304" pitchFamily="18" charset="0"/>
                <a:ea typeface="隶书" panose="02010509060101010101" pitchFamily="49" charset="-122"/>
              </a:rPr>
              <a:t>26</a:t>
            </a:r>
          </a:p>
        </p:txBody>
      </p:sp>
      <p:sp>
        <p:nvSpPr>
          <p:cNvPr id="1839202" name="Text Box 98"/>
          <p:cNvSpPr txBox="1">
            <a:spLocks noChangeArrowheads="1"/>
          </p:cNvSpPr>
          <p:nvPr/>
        </p:nvSpPr>
        <p:spPr bwMode="auto">
          <a:xfrm>
            <a:off x="2370072" y="5268224"/>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dirty="0">
                <a:latin typeface="Times New Roman" panose="02020603050405020304" pitchFamily="18" charset="0"/>
                <a:ea typeface="隶书" panose="02010509060101010101" pitchFamily="49" charset="-122"/>
              </a:rPr>
              <a:t>24</a:t>
            </a:r>
          </a:p>
        </p:txBody>
      </p:sp>
      <p:sp>
        <p:nvSpPr>
          <p:cNvPr id="1839203" name="Text Box 99"/>
          <p:cNvSpPr txBox="1">
            <a:spLocks noChangeArrowheads="1"/>
          </p:cNvSpPr>
          <p:nvPr/>
        </p:nvSpPr>
        <p:spPr bwMode="auto">
          <a:xfrm>
            <a:off x="3190809" y="5282511"/>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32</a:t>
            </a:r>
          </a:p>
        </p:txBody>
      </p:sp>
      <p:sp>
        <p:nvSpPr>
          <p:cNvPr id="1839204" name="Text Box 100"/>
          <p:cNvSpPr txBox="1">
            <a:spLocks noChangeArrowheads="1"/>
          </p:cNvSpPr>
          <p:nvPr/>
        </p:nvSpPr>
        <p:spPr bwMode="auto">
          <a:xfrm>
            <a:off x="4060759" y="5649224"/>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55</a:t>
            </a:r>
          </a:p>
        </p:txBody>
      </p:sp>
      <p:sp>
        <p:nvSpPr>
          <p:cNvPr id="1839205" name="Text Box 101"/>
          <p:cNvSpPr txBox="1">
            <a:spLocks noChangeArrowheads="1"/>
          </p:cNvSpPr>
          <p:nvPr/>
        </p:nvSpPr>
        <p:spPr bwMode="auto">
          <a:xfrm>
            <a:off x="2784409" y="6277874"/>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47</a:t>
            </a:r>
          </a:p>
        </p:txBody>
      </p:sp>
      <p:sp>
        <p:nvSpPr>
          <p:cNvPr id="1839206" name="Text Box 102"/>
          <p:cNvSpPr txBox="1">
            <a:spLocks noChangeArrowheads="1"/>
          </p:cNvSpPr>
          <p:nvPr/>
        </p:nvSpPr>
        <p:spPr bwMode="auto">
          <a:xfrm>
            <a:off x="1881122" y="5987361"/>
            <a:ext cx="590550" cy="36671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800" b="0">
                <a:ea typeface="隶书" panose="02010509060101010101" pitchFamily="49" charset="-122"/>
              </a:rPr>
              <a:t>End</a:t>
            </a:r>
          </a:p>
        </p:txBody>
      </p:sp>
      <p:grpSp>
        <p:nvGrpSpPr>
          <p:cNvPr id="1839298" name="Group 194"/>
          <p:cNvGrpSpPr>
            <a:grpSpLocks/>
          </p:cNvGrpSpPr>
          <p:nvPr/>
        </p:nvGrpSpPr>
        <p:grpSpPr bwMode="auto">
          <a:xfrm>
            <a:off x="6784181" y="3241674"/>
            <a:ext cx="4814888" cy="3484563"/>
            <a:chOff x="2724" y="2056"/>
            <a:chExt cx="3033" cy="2195"/>
          </a:xfrm>
        </p:grpSpPr>
        <p:sp>
          <p:nvSpPr>
            <p:cNvPr id="1839111" name="AutoShape 7"/>
            <p:cNvSpPr>
              <a:spLocks noChangeArrowheads="1"/>
            </p:cNvSpPr>
            <p:nvPr/>
          </p:nvSpPr>
          <p:spPr bwMode="auto">
            <a:xfrm>
              <a:off x="2724"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2" name="AutoShape 8"/>
            <p:cNvSpPr>
              <a:spLocks noChangeArrowheads="1"/>
            </p:cNvSpPr>
            <p:nvPr/>
          </p:nvSpPr>
          <p:spPr bwMode="auto">
            <a:xfrm>
              <a:off x="2985"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3" name="AutoShape 9"/>
            <p:cNvSpPr>
              <a:spLocks noChangeArrowheads="1"/>
            </p:cNvSpPr>
            <p:nvPr/>
          </p:nvSpPr>
          <p:spPr bwMode="auto">
            <a:xfrm>
              <a:off x="3246"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4" name="AutoShape 10"/>
            <p:cNvSpPr>
              <a:spLocks noChangeArrowheads="1"/>
            </p:cNvSpPr>
            <p:nvPr/>
          </p:nvSpPr>
          <p:spPr bwMode="auto">
            <a:xfrm>
              <a:off x="3507" y="2480"/>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5" name="AutoShape 11"/>
            <p:cNvSpPr>
              <a:spLocks noChangeArrowheads="1"/>
            </p:cNvSpPr>
            <p:nvPr/>
          </p:nvSpPr>
          <p:spPr bwMode="auto">
            <a:xfrm>
              <a:off x="3769"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6" name="AutoShape 12"/>
            <p:cNvSpPr>
              <a:spLocks noChangeArrowheads="1"/>
            </p:cNvSpPr>
            <p:nvPr/>
          </p:nvSpPr>
          <p:spPr bwMode="auto">
            <a:xfrm>
              <a:off x="4030"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7" name="AutoShape 13"/>
            <p:cNvSpPr>
              <a:spLocks noChangeArrowheads="1"/>
            </p:cNvSpPr>
            <p:nvPr/>
          </p:nvSpPr>
          <p:spPr bwMode="auto">
            <a:xfrm>
              <a:off x="4291"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8" name="AutoShape 14"/>
            <p:cNvSpPr>
              <a:spLocks noChangeArrowheads="1"/>
            </p:cNvSpPr>
            <p:nvPr/>
          </p:nvSpPr>
          <p:spPr bwMode="auto">
            <a:xfrm>
              <a:off x="4552"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19" name="AutoShape 15"/>
            <p:cNvSpPr>
              <a:spLocks noChangeArrowheads="1"/>
            </p:cNvSpPr>
            <p:nvPr/>
          </p:nvSpPr>
          <p:spPr bwMode="auto">
            <a:xfrm>
              <a:off x="4813"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0" name="AutoShape 16"/>
            <p:cNvSpPr>
              <a:spLocks noChangeArrowheads="1"/>
            </p:cNvSpPr>
            <p:nvPr/>
          </p:nvSpPr>
          <p:spPr bwMode="auto">
            <a:xfrm>
              <a:off x="5074"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1" name="AutoShape 17"/>
            <p:cNvSpPr>
              <a:spLocks noChangeArrowheads="1"/>
            </p:cNvSpPr>
            <p:nvPr/>
          </p:nvSpPr>
          <p:spPr bwMode="auto">
            <a:xfrm>
              <a:off x="2724"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2" name="AutoShape 18"/>
            <p:cNvSpPr>
              <a:spLocks noChangeArrowheads="1"/>
            </p:cNvSpPr>
            <p:nvPr/>
          </p:nvSpPr>
          <p:spPr bwMode="auto">
            <a:xfrm>
              <a:off x="2985"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3" name="AutoShape 19"/>
            <p:cNvSpPr>
              <a:spLocks noChangeArrowheads="1"/>
            </p:cNvSpPr>
            <p:nvPr/>
          </p:nvSpPr>
          <p:spPr bwMode="auto">
            <a:xfrm>
              <a:off x="3246"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4" name="AutoShape 20"/>
            <p:cNvSpPr>
              <a:spLocks noChangeArrowheads="1"/>
            </p:cNvSpPr>
            <p:nvPr/>
          </p:nvSpPr>
          <p:spPr bwMode="auto">
            <a:xfrm>
              <a:off x="3507" y="2773"/>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5" name="AutoShape 21"/>
            <p:cNvSpPr>
              <a:spLocks noChangeArrowheads="1"/>
            </p:cNvSpPr>
            <p:nvPr/>
          </p:nvSpPr>
          <p:spPr bwMode="auto">
            <a:xfrm>
              <a:off x="3769"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6" name="AutoShape 22"/>
            <p:cNvSpPr>
              <a:spLocks noChangeArrowheads="1"/>
            </p:cNvSpPr>
            <p:nvPr/>
          </p:nvSpPr>
          <p:spPr bwMode="auto">
            <a:xfrm>
              <a:off x="4030"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7" name="AutoShape 23"/>
            <p:cNvSpPr>
              <a:spLocks noChangeArrowheads="1"/>
            </p:cNvSpPr>
            <p:nvPr/>
          </p:nvSpPr>
          <p:spPr bwMode="auto">
            <a:xfrm>
              <a:off x="4291"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8" name="AutoShape 24"/>
            <p:cNvSpPr>
              <a:spLocks noChangeArrowheads="1"/>
            </p:cNvSpPr>
            <p:nvPr/>
          </p:nvSpPr>
          <p:spPr bwMode="auto">
            <a:xfrm>
              <a:off x="4552"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29" name="AutoShape 25"/>
            <p:cNvSpPr>
              <a:spLocks noChangeArrowheads="1"/>
            </p:cNvSpPr>
            <p:nvPr/>
          </p:nvSpPr>
          <p:spPr bwMode="auto">
            <a:xfrm>
              <a:off x="4813"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0" name="AutoShape 26"/>
            <p:cNvSpPr>
              <a:spLocks noChangeArrowheads="1"/>
            </p:cNvSpPr>
            <p:nvPr/>
          </p:nvSpPr>
          <p:spPr bwMode="auto">
            <a:xfrm>
              <a:off x="5074"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1" name="AutoShape 27"/>
            <p:cNvSpPr>
              <a:spLocks noChangeArrowheads="1"/>
            </p:cNvSpPr>
            <p:nvPr/>
          </p:nvSpPr>
          <p:spPr bwMode="auto">
            <a:xfrm>
              <a:off x="2724"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2" name="AutoShape 28"/>
            <p:cNvSpPr>
              <a:spLocks noChangeArrowheads="1"/>
            </p:cNvSpPr>
            <p:nvPr/>
          </p:nvSpPr>
          <p:spPr bwMode="auto">
            <a:xfrm>
              <a:off x="2985"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3" name="AutoShape 29"/>
            <p:cNvSpPr>
              <a:spLocks noChangeArrowheads="1"/>
            </p:cNvSpPr>
            <p:nvPr/>
          </p:nvSpPr>
          <p:spPr bwMode="auto">
            <a:xfrm>
              <a:off x="3246"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4" name="AutoShape 30"/>
            <p:cNvSpPr>
              <a:spLocks noChangeArrowheads="1"/>
            </p:cNvSpPr>
            <p:nvPr/>
          </p:nvSpPr>
          <p:spPr bwMode="auto">
            <a:xfrm>
              <a:off x="3507" y="3070"/>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5" name="AutoShape 31"/>
            <p:cNvSpPr>
              <a:spLocks noChangeArrowheads="1"/>
            </p:cNvSpPr>
            <p:nvPr/>
          </p:nvSpPr>
          <p:spPr bwMode="auto">
            <a:xfrm>
              <a:off x="3769"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6" name="AutoShape 32"/>
            <p:cNvSpPr>
              <a:spLocks noChangeArrowheads="1"/>
            </p:cNvSpPr>
            <p:nvPr/>
          </p:nvSpPr>
          <p:spPr bwMode="auto">
            <a:xfrm>
              <a:off x="4030"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7" name="AutoShape 33"/>
            <p:cNvSpPr>
              <a:spLocks noChangeArrowheads="1"/>
            </p:cNvSpPr>
            <p:nvPr/>
          </p:nvSpPr>
          <p:spPr bwMode="auto">
            <a:xfrm>
              <a:off x="4291"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8" name="AutoShape 34"/>
            <p:cNvSpPr>
              <a:spLocks noChangeArrowheads="1"/>
            </p:cNvSpPr>
            <p:nvPr/>
          </p:nvSpPr>
          <p:spPr bwMode="auto">
            <a:xfrm>
              <a:off x="4552"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39" name="AutoShape 35"/>
            <p:cNvSpPr>
              <a:spLocks noChangeArrowheads="1"/>
            </p:cNvSpPr>
            <p:nvPr/>
          </p:nvSpPr>
          <p:spPr bwMode="auto">
            <a:xfrm>
              <a:off x="4813"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0" name="AutoShape 36"/>
            <p:cNvSpPr>
              <a:spLocks noChangeArrowheads="1"/>
            </p:cNvSpPr>
            <p:nvPr/>
          </p:nvSpPr>
          <p:spPr bwMode="auto">
            <a:xfrm>
              <a:off x="5074"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1" name="AutoShape 37"/>
            <p:cNvSpPr>
              <a:spLocks noChangeArrowheads="1"/>
            </p:cNvSpPr>
            <p:nvPr/>
          </p:nvSpPr>
          <p:spPr bwMode="auto">
            <a:xfrm>
              <a:off x="2734"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2" name="AutoShape 38"/>
            <p:cNvSpPr>
              <a:spLocks noChangeArrowheads="1"/>
            </p:cNvSpPr>
            <p:nvPr/>
          </p:nvSpPr>
          <p:spPr bwMode="auto">
            <a:xfrm>
              <a:off x="2995"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3" name="AutoShape 39"/>
            <p:cNvSpPr>
              <a:spLocks noChangeArrowheads="1"/>
            </p:cNvSpPr>
            <p:nvPr/>
          </p:nvSpPr>
          <p:spPr bwMode="auto">
            <a:xfrm>
              <a:off x="3256"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4" name="AutoShape 40"/>
            <p:cNvSpPr>
              <a:spLocks noChangeArrowheads="1"/>
            </p:cNvSpPr>
            <p:nvPr/>
          </p:nvSpPr>
          <p:spPr bwMode="auto">
            <a:xfrm>
              <a:off x="3517"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5" name="AutoShape 41"/>
            <p:cNvSpPr>
              <a:spLocks noChangeArrowheads="1"/>
            </p:cNvSpPr>
            <p:nvPr/>
          </p:nvSpPr>
          <p:spPr bwMode="auto">
            <a:xfrm>
              <a:off x="3778"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6" name="AutoShape 42"/>
            <p:cNvSpPr>
              <a:spLocks noChangeArrowheads="1"/>
            </p:cNvSpPr>
            <p:nvPr/>
          </p:nvSpPr>
          <p:spPr bwMode="auto">
            <a:xfrm>
              <a:off x="4039"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7" name="AutoShape 43"/>
            <p:cNvSpPr>
              <a:spLocks noChangeArrowheads="1"/>
            </p:cNvSpPr>
            <p:nvPr/>
          </p:nvSpPr>
          <p:spPr bwMode="auto">
            <a:xfrm>
              <a:off x="4300" y="3362"/>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8" name="AutoShape 44"/>
            <p:cNvSpPr>
              <a:spLocks noChangeArrowheads="1"/>
            </p:cNvSpPr>
            <p:nvPr/>
          </p:nvSpPr>
          <p:spPr bwMode="auto">
            <a:xfrm>
              <a:off x="4562"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49" name="AutoShape 45"/>
            <p:cNvSpPr>
              <a:spLocks noChangeArrowheads="1"/>
            </p:cNvSpPr>
            <p:nvPr/>
          </p:nvSpPr>
          <p:spPr bwMode="auto">
            <a:xfrm>
              <a:off x="4823"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0" name="AutoShape 46"/>
            <p:cNvSpPr>
              <a:spLocks noChangeArrowheads="1"/>
            </p:cNvSpPr>
            <p:nvPr/>
          </p:nvSpPr>
          <p:spPr bwMode="auto">
            <a:xfrm>
              <a:off x="5084"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1" name="AutoShape 47"/>
            <p:cNvSpPr>
              <a:spLocks noChangeArrowheads="1"/>
            </p:cNvSpPr>
            <p:nvPr/>
          </p:nvSpPr>
          <p:spPr bwMode="auto">
            <a:xfrm>
              <a:off x="2734"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2" name="AutoShape 48"/>
            <p:cNvSpPr>
              <a:spLocks noChangeArrowheads="1"/>
            </p:cNvSpPr>
            <p:nvPr/>
          </p:nvSpPr>
          <p:spPr bwMode="auto">
            <a:xfrm>
              <a:off x="2995"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3" name="AutoShape 49"/>
            <p:cNvSpPr>
              <a:spLocks noChangeArrowheads="1"/>
            </p:cNvSpPr>
            <p:nvPr/>
          </p:nvSpPr>
          <p:spPr bwMode="auto">
            <a:xfrm>
              <a:off x="3256"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4" name="AutoShape 50"/>
            <p:cNvSpPr>
              <a:spLocks noChangeArrowheads="1"/>
            </p:cNvSpPr>
            <p:nvPr/>
          </p:nvSpPr>
          <p:spPr bwMode="auto">
            <a:xfrm>
              <a:off x="3517"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5" name="AutoShape 51"/>
            <p:cNvSpPr>
              <a:spLocks noChangeArrowheads="1"/>
            </p:cNvSpPr>
            <p:nvPr/>
          </p:nvSpPr>
          <p:spPr bwMode="auto">
            <a:xfrm>
              <a:off x="3778"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6" name="AutoShape 52"/>
            <p:cNvSpPr>
              <a:spLocks noChangeArrowheads="1"/>
            </p:cNvSpPr>
            <p:nvPr/>
          </p:nvSpPr>
          <p:spPr bwMode="auto">
            <a:xfrm>
              <a:off x="4039"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7" name="AutoShape 53"/>
            <p:cNvSpPr>
              <a:spLocks noChangeArrowheads="1"/>
            </p:cNvSpPr>
            <p:nvPr/>
          </p:nvSpPr>
          <p:spPr bwMode="auto">
            <a:xfrm>
              <a:off x="4300" y="3655"/>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8" name="AutoShape 54"/>
            <p:cNvSpPr>
              <a:spLocks noChangeArrowheads="1"/>
            </p:cNvSpPr>
            <p:nvPr/>
          </p:nvSpPr>
          <p:spPr bwMode="auto">
            <a:xfrm>
              <a:off x="4562"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59" name="AutoShape 55"/>
            <p:cNvSpPr>
              <a:spLocks noChangeArrowheads="1"/>
            </p:cNvSpPr>
            <p:nvPr/>
          </p:nvSpPr>
          <p:spPr bwMode="auto">
            <a:xfrm>
              <a:off x="4823"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0" name="AutoShape 56"/>
            <p:cNvSpPr>
              <a:spLocks noChangeArrowheads="1"/>
            </p:cNvSpPr>
            <p:nvPr/>
          </p:nvSpPr>
          <p:spPr bwMode="auto">
            <a:xfrm>
              <a:off x="5084"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1" name="AutoShape 57"/>
            <p:cNvSpPr>
              <a:spLocks noChangeArrowheads="1"/>
            </p:cNvSpPr>
            <p:nvPr/>
          </p:nvSpPr>
          <p:spPr bwMode="auto">
            <a:xfrm>
              <a:off x="2734"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2" name="AutoShape 58"/>
            <p:cNvSpPr>
              <a:spLocks noChangeArrowheads="1"/>
            </p:cNvSpPr>
            <p:nvPr/>
          </p:nvSpPr>
          <p:spPr bwMode="auto">
            <a:xfrm>
              <a:off x="2995"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3" name="AutoShape 59"/>
            <p:cNvSpPr>
              <a:spLocks noChangeArrowheads="1"/>
            </p:cNvSpPr>
            <p:nvPr/>
          </p:nvSpPr>
          <p:spPr bwMode="auto">
            <a:xfrm>
              <a:off x="3256"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4" name="AutoShape 60"/>
            <p:cNvSpPr>
              <a:spLocks noChangeArrowheads="1"/>
            </p:cNvSpPr>
            <p:nvPr/>
          </p:nvSpPr>
          <p:spPr bwMode="auto">
            <a:xfrm>
              <a:off x="3517"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5" name="AutoShape 61"/>
            <p:cNvSpPr>
              <a:spLocks noChangeArrowheads="1"/>
            </p:cNvSpPr>
            <p:nvPr/>
          </p:nvSpPr>
          <p:spPr bwMode="auto">
            <a:xfrm>
              <a:off x="3778"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6" name="AutoShape 62"/>
            <p:cNvSpPr>
              <a:spLocks noChangeArrowheads="1"/>
            </p:cNvSpPr>
            <p:nvPr/>
          </p:nvSpPr>
          <p:spPr bwMode="auto">
            <a:xfrm>
              <a:off x="4039"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7" name="AutoShape 63"/>
            <p:cNvSpPr>
              <a:spLocks noChangeArrowheads="1"/>
            </p:cNvSpPr>
            <p:nvPr/>
          </p:nvSpPr>
          <p:spPr bwMode="auto">
            <a:xfrm>
              <a:off x="4300" y="3952"/>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8" name="AutoShape 64"/>
            <p:cNvSpPr>
              <a:spLocks noChangeArrowheads="1"/>
            </p:cNvSpPr>
            <p:nvPr/>
          </p:nvSpPr>
          <p:spPr bwMode="auto">
            <a:xfrm>
              <a:off x="4562"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69" name="AutoShape 65"/>
            <p:cNvSpPr>
              <a:spLocks noChangeArrowheads="1"/>
            </p:cNvSpPr>
            <p:nvPr/>
          </p:nvSpPr>
          <p:spPr bwMode="auto">
            <a:xfrm>
              <a:off x="4823"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70" name="AutoShape 66"/>
            <p:cNvSpPr>
              <a:spLocks noChangeArrowheads="1"/>
            </p:cNvSpPr>
            <p:nvPr/>
          </p:nvSpPr>
          <p:spPr bwMode="auto">
            <a:xfrm>
              <a:off x="5084"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39176" name="Text Box 72"/>
            <p:cNvSpPr txBox="1">
              <a:spLocks noChangeArrowheads="1"/>
            </p:cNvSpPr>
            <p:nvPr/>
          </p:nvSpPr>
          <p:spPr bwMode="auto">
            <a:xfrm>
              <a:off x="2736" y="2300"/>
              <a:ext cx="2596"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9        8       7       6      5      4      3       2      1       0</a:t>
              </a:r>
            </a:p>
          </p:txBody>
        </p:sp>
        <p:sp>
          <p:nvSpPr>
            <p:cNvPr id="1839177" name="Text Box 73"/>
            <p:cNvSpPr txBox="1">
              <a:spLocks noChangeArrowheads="1"/>
            </p:cNvSpPr>
            <p:nvPr/>
          </p:nvSpPr>
          <p:spPr bwMode="auto">
            <a:xfrm rot="5400000" flipH="1">
              <a:off x="4548" y="3291"/>
              <a:ext cx="1728"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0       1        2        3       4        5  </a:t>
              </a:r>
            </a:p>
          </p:txBody>
        </p:sp>
        <p:sp>
          <p:nvSpPr>
            <p:cNvPr id="1839211" name="Freeform 107"/>
            <p:cNvSpPr>
              <a:spLocks/>
            </p:cNvSpPr>
            <p:nvPr/>
          </p:nvSpPr>
          <p:spPr bwMode="auto">
            <a:xfrm>
              <a:off x="5130" y="2266"/>
              <a:ext cx="362" cy="317"/>
            </a:xfrm>
            <a:custGeom>
              <a:avLst/>
              <a:gdLst>
                <a:gd name="T0" fmla="*/ 0 w 362"/>
                <a:gd name="T1" fmla="*/ 0 h 317"/>
                <a:gd name="T2" fmla="*/ 362 w 362"/>
                <a:gd name="T3" fmla="*/ 0 h 317"/>
                <a:gd name="T4" fmla="*/ 362 w 362"/>
                <a:gd name="T5" fmla="*/ 317 h 317"/>
              </a:gdLst>
              <a:ahLst/>
              <a:cxnLst>
                <a:cxn ang="0">
                  <a:pos x="T0" y="T1"/>
                </a:cxn>
                <a:cxn ang="0">
                  <a:pos x="T2" y="T3"/>
                </a:cxn>
                <a:cxn ang="0">
                  <a:pos x="T4" y="T5"/>
                </a:cxn>
              </a:cxnLst>
              <a:rect l="0" t="0" r="r" b="b"/>
              <a:pathLst>
                <a:path w="362" h="317">
                  <a:moveTo>
                    <a:pt x="0" y="0"/>
                  </a:moveTo>
                  <a:lnTo>
                    <a:pt x="362" y="0"/>
                  </a:lnTo>
                  <a:lnTo>
                    <a:pt x="362" y="317"/>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9212" name="Text Box 108"/>
            <p:cNvSpPr txBox="1">
              <a:spLocks noChangeArrowheads="1"/>
            </p:cNvSpPr>
            <p:nvPr/>
          </p:nvSpPr>
          <p:spPr bwMode="auto">
            <a:xfrm>
              <a:off x="4994" y="2056"/>
              <a:ext cx="499"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a:latin typeface="宋体" panose="02010600030101010101" pitchFamily="2" charset="-122"/>
                </a:rPr>
                <a:t>个位</a:t>
              </a:r>
            </a:p>
          </p:txBody>
        </p:sp>
        <p:sp>
          <p:nvSpPr>
            <p:cNvPr id="1839213" name="Text Box 109"/>
            <p:cNvSpPr txBox="1">
              <a:spLocks noChangeArrowheads="1"/>
            </p:cNvSpPr>
            <p:nvPr/>
          </p:nvSpPr>
          <p:spPr bwMode="auto">
            <a:xfrm>
              <a:off x="5447" y="2287"/>
              <a:ext cx="310" cy="33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a:latin typeface="宋体" panose="02010600030101010101" pitchFamily="2" charset="-122"/>
                </a:rPr>
                <a:t>十位</a:t>
              </a:r>
            </a:p>
          </p:txBody>
        </p:sp>
      </p:grpSp>
      <p:grpSp>
        <p:nvGrpSpPr>
          <p:cNvPr id="1839290" name="Group 186"/>
          <p:cNvGrpSpPr>
            <a:grpSpLocks/>
          </p:cNvGrpSpPr>
          <p:nvPr/>
        </p:nvGrpSpPr>
        <p:grpSpPr bwMode="auto">
          <a:xfrm>
            <a:off x="1257324" y="3282894"/>
            <a:ext cx="2973388" cy="796926"/>
            <a:chOff x="421" y="627"/>
            <a:chExt cx="1873" cy="502"/>
          </a:xfrm>
        </p:grpSpPr>
        <p:sp>
          <p:nvSpPr>
            <p:cNvPr id="1839268" name="AutoShape 164"/>
            <p:cNvSpPr>
              <a:spLocks noChangeArrowheads="1"/>
            </p:cNvSpPr>
            <p:nvPr/>
          </p:nvSpPr>
          <p:spPr bwMode="auto">
            <a:xfrm>
              <a:off x="542"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9271" name="AutoShape 167"/>
            <p:cNvSpPr>
              <a:spLocks noChangeArrowheads="1"/>
            </p:cNvSpPr>
            <p:nvPr/>
          </p:nvSpPr>
          <p:spPr bwMode="auto">
            <a:xfrm>
              <a:off x="750"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9274" name="AutoShape 170"/>
            <p:cNvSpPr>
              <a:spLocks noChangeArrowheads="1"/>
            </p:cNvSpPr>
            <p:nvPr/>
          </p:nvSpPr>
          <p:spPr bwMode="auto">
            <a:xfrm>
              <a:off x="958"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9277" name="AutoShape 173"/>
            <p:cNvSpPr>
              <a:spLocks noChangeArrowheads="1"/>
            </p:cNvSpPr>
            <p:nvPr/>
          </p:nvSpPr>
          <p:spPr bwMode="auto">
            <a:xfrm>
              <a:off x="1166"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9280" name="AutoShape 176"/>
            <p:cNvSpPr>
              <a:spLocks noChangeArrowheads="1"/>
            </p:cNvSpPr>
            <p:nvPr/>
          </p:nvSpPr>
          <p:spPr bwMode="auto">
            <a:xfrm>
              <a:off x="1365"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9283" name="AutoShape 179"/>
            <p:cNvSpPr>
              <a:spLocks noChangeArrowheads="1"/>
            </p:cNvSpPr>
            <p:nvPr/>
          </p:nvSpPr>
          <p:spPr bwMode="auto">
            <a:xfrm>
              <a:off x="1573" y="873"/>
              <a:ext cx="232" cy="256"/>
            </a:xfrm>
            <a:prstGeom prst="cube">
              <a:avLst>
                <a:gd name="adj" fmla="val 25000"/>
              </a:avLst>
            </a:prstGeom>
            <a:solidFill>
              <a:schemeClr val="folHlink"/>
            </a:solidFill>
            <a:ln w="9525">
              <a:solidFill>
                <a:schemeClr val="tx1"/>
              </a:solidFill>
              <a:miter lim="800000"/>
              <a:headEnd/>
              <a:tailEnd/>
            </a:ln>
          </p:spPr>
          <p:txBody>
            <a:bodyPr/>
            <a:lstStyle/>
            <a:p>
              <a:endParaRPr lang="zh-CN" altLang="en-US"/>
            </a:p>
          </p:txBody>
        </p:sp>
        <p:sp>
          <p:nvSpPr>
            <p:cNvPr id="1839285" name="Text Box 181"/>
            <p:cNvSpPr txBox="1">
              <a:spLocks noChangeArrowheads="1"/>
            </p:cNvSpPr>
            <p:nvPr/>
          </p:nvSpPr>
          <p:spPr bwMode="auto">
            <a:xfrm>
              <a:off x="1784" y="887"/>
              <a:ext cx="5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800"/>
                <a:t>文件</a:t>
              </a:r>
              <a:r>
                <a:rPr kumimoji="0" lang="en-US" altLang="zh-CN" sz="1800"/>
                <a:t>A</a:t>
              </a:r>
            </a:p>
          </p:txBody>
        </p:sp>
        <p:sp>
          <p:nvSpPr>
            <p:cNvPr id="1839286" name="Line 182"/>
            <p:cNvSpPr>
              <a:spLocks noChangeShapeType="1"/>
            </p:cNvSpPr>
            <p:nvPr/>
          </p:nvSpPr>
          <p:spPr bwMode="auto">
            <a:xfrm flipH="1">
              <a:off x="434" y="820"/>
              <a:ext cx="131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9287" name="Text Box 183"/>
            <p:cNvSpPr txBox="1">
              <a:spLocks noChangeArrowheads="1"/>
            </p:cNvSpPr>
            <p:nvPr/>
          </p:nvSpPr>
          <p:spPr bwMode="auto">
            <a:xfrm>
              <a:off x="1573" y="631"/>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b="0" dirty="0">
                  <a:solidFill>
                    <a:srgbClr val="00B050"/>
                  </a:solidFill>
                  <a:latin typeface="黑体" panose="02010609060101010101" pitchFamily="49" charset="-122"/>
                  <a:ea typeface="黑体" panose="02010609060101010101" pitchFamily="49" charset="-122"/>
                </a:rPr>
                <a:t>起始</a:t>
              </a:r>
            </a:p>
          </p:txBody>
        </p:sp>
        <p:sp>
          <p:nvSpPr>
            <p:cNvPr id="1839288" name="Text Box 184"/>
            <p:cNvSpPr txBox="1">
              <a:spLocks noChangeArrowheads="1"/>
            </p:cNvSpPr>
            <p:nvPr/>
          </p:nvSpPr>
          <p:spPr bwMode="auto">
            <a:xfrm>
              <a:off x="421" y="627"/>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b="0">
                  <a:solidFill>
                    <a:srgbClr val="00B050"/>
                  </a:solidFill>
                  <a:latin typeface="黑体" panose="02010609060101010101" pitchFamily="49" charset="-122"/>
                  <a:ea typeface="黑体" panose="02010609060101010101" pitchFamily="49" charset="-122"/>
                </a:rPr>
                <a:t>尾部</a:t>
              </a:r>
            </a:p>
          </p:txBody>
        </p:sp>
      </p:grpSp>
      <p:sp>
        <p:nvSpPr>
          <p:cNvPr id="1839292" name="AutoShape 188"/>
          <p:cNvSpPr>
            <a:spLocks noChangeArrowheads="1"/>
          </p:cNvSpPr>
          <p:nvPr/>
        </p:nvSpPr>
        <p:spPr bwMode="auto">
          <a:xfrm>
            <a:off x="7620794" y="4370386"/>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293" name="AutoShape 189"/>
          <p:cNvSpPr>
            <a:spLocks noChangeArrowheads="1"/>
          </p:cNvSpPr>
          <p:nvPr/>
        </p:nvSpPr>
        <p:spPr bwMode="auto">
          <a:xfrm>
            <a:off x="8035131" y="4841873"/>
            <a:ext cx="369888"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294" name="AutoShape 190"/>
          <p:cNvSpPr>
            <a:spLocks noChangeArrowheads="1"/>
          </p:cNvSpPr>
          <p:nvPr/>
        </p:nvSpPr>
        <p:spPr bwMode="auto">
          <a:xfrm>
            <a:off x="8865394" y="4841873"/>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295" name="AutoShape 191"/>
          <p:cNvSpPr>
            <a:spLocks noChangeArrowheads="1"/>
          </p:cNvSpPr>
          <p:nvPr/>
        </p:nvSpPr>
        <p:spPr bwMode="auto">
          <a:xfrm>
            <a:off x="9709944" y="5305423"/>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296" name="AutoShape 192"/>
          <p:cNvSpPr>
            <a:spLocks noChangeArrowheads="1"/>
          </p:cNvSpPr>
          <p:nvPr/>
        </p:nvSpPr>
        <p:spPr bwMode="auto">
          <a:xfrm>
            <a:off x="7636669" y="5770561"/>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297" name="AutoShape 193"/>
          <p:cNvSpPr>
            <a:spLocks noChangeArrowheads="1"/>
          </p:cNvSpPr>
          <p:nvPr/>
        </p:nvSpPr>
        <p:spPr bwMode="auto">
          <a:xfrm>
            <a:off x="8465344" y="6242048"/>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39171" name="Freeform 67"/>
          <p:cNvSpPr>
            <a:spLocks/>
          </p:cNvSpPr>
          <p:nvPr/>
        </p:nvSpPr>
        <p:spPr bwMode="auto">
          <a:xfrm>
            <a:off x="7768431" y="4679949"/>
            <a:ext cx="368300" cy="403225"/>
          </a:xfrm>
          <a:custGeom>
            <a:avLst/>
            <a:gdLst>
              <a:gd name="T0" fmla="*/ 0 w 360"/>
              <a:gd name="T1" fmla="*/ 0 h 312"/>
              <a:gd name="T2" fmla="*/ 360 w 360"/>
              <a:gd name="T3" fmla="*/ 0 h 312"/>
              <a:gd name="T4" fmla="*/ 360 w 360"/>
              <a:gd name="T5" fmla="*/ 312 h 312"/>
            </a:gdLst>
            <a:ahLst/>
            <a:cxnLst>
              <a:cxn ang="0">
                <a:pos x="T0" y="T1"/>
              </a:cxn>
              <a:cxn ang="0">
                <a:pos x="T2" y="T3"/>
              </a:cxn>
              <a:cxn ang="0">
                <a:pos x="T4" y="T5"/>
              </a:cxn>
            </a:cxnLst>
            <a:rect l="0" t="0" r="r" b="b"/>
            <a:pathLst>
              <a:path w="360" h="312">
                <a:moveTo>
                  <a:pt x="0" y="0"/>
                </a:moveTo>
                <a:lnTo>
                  <a:pt x="360" y="0"/>
                </a:lnTo>
                <a:lnTo>
                  <a:pt x="360" y="312"/>
                </a:lnTo>
              </a:path>
            </a:pathLst>
          </a:custGeom>
          <a:noFill/>
          <a:ln w="38100" cap="flat" cmpd="sng">
            <a:solidFill>
              <a:schemeClr val="tx2"/>
            </a:solidFill>
            <a:prstDash val="sysDot"/>
            <a:round/>
            <a:headEnd type="none" w="med" len="med"/>
            <a:tailEnd type="triangle" w="med" len="me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1839172" name="Line 68"/>
          <p:cNvSpPr>
            <a:spLocks noChangeShapeType="1"/>
          </p:cNvSpPr>
          <p:nvPr/>
        </p:nvSpPr>
        <p:spPr bwMode="auto">
          <a:xfrm>
            <a:off x="8266906" y="5135561"/>
            <a:ext cx="738188" cy="0"/>
          </a:xfrm>
          <a:prstGeom prst="line">
            <a:avLst/>
          </a:prstGeom>
          <a:noFill/>
          <a:ln w="38100">
            <a:solidFill>
              <a:schemeClr val="tx2"/>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39173" name="Freeform 69"/>
          <p:cNvSpPr>
            <a:spLocks/>
          </p:cNvSpPr>
          <p:nvPr/>
        </p:nvSpPr>
        <p:spPr bwMode="auto">
          <a:xfrm>
            <a:off x="9146381" y="5135561"/>
            <a:ext cx="736600" cy="406400"/>
          </a:xfrm>
          <a:custGeom>
            <a:avLst/>
            <a:gdLst>
              <a:gd name="T0" fmla="*/ 0 w 720"/>
              <a:gd name="T1" fmla="*/ 0 h 312"/>
              <a:gd name="T2" fmla="*/ 720 w 720"/>
              <a:gd name="T3" fmla="*/ 0 h 312"/>
              <a:gd name="T4" fmla="*/ 720 w 720"/>
              <a:gd name="T5" fmla="*/ 312 h 312"/>
            </a:gdLst>
            <a:ahLst/>
            <a:cxnLst>
              <a:cxn ang="0">
                <a:pos x="T0" y="T1"/>
              </a:cxn>
              <a:cxn ang="0">
                <a:pos x="T2" y="T3"/>
              </a:cxn>
              <a:cxn ang="0">
                <a:pos x="T4" y="T5"/>
              </a:cxn>
            </a:cxnLst>
            <a:rect l="0" t="0" r="r" b="b"/>
            <a:pathLst>
              <a:path w="720" h="312">
                <a:moveTo>
                  <a:pt x="0" y="0"/>
                </a:moveTo>
                <a:lnTo>
                  <a:pt x="720" y="0"/>
                </a:lnTo>
                <a:lnTo>
                  <a:pt x="720" y="312"/>
                </a:lnTo>
              </a:path>
            </a:pathLst>
          </a:custGeom>
          <a:noFill/>
          <a:ln w="38100" cap="flat" cmpd="sng">
            <a:solidFill>
              <a:schemeClr val="tx2"/>
            </a:solidFill>
            <a:prstDash val="sysDot"/>
            <a:round/>
            <a:headEnd type="none" w="med" len="med"/>
            <a:tailEnd type="triangle" w="med" len="me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1839174" name="Freeform 70"/>
          <p:cNvSpPr>
            <a:spLocks/>
          </p:cNvSpPr>
          <p:nvPr/>
        </p:nvSpPr>
        <p:spPr bwMode="auto">
          <a:xfrm>
            <a:off x="8593931" y="5638799"/>
            <a:ext cx="1289050" cy="809625"/>
          </a:xfrm>
          <a:custGeom>
            <a:avLst/>
            <a:gdLst>
              <a:gd name="T0" fmla="*/ 1260 w 1260"/>
              <a:gd name="T1" fmla="*/ 0 h 468"/>
              <a:gd name="T2" fmla="*/ 1260 w 1260"/>
              <a:gd name="T3" fmla="*/ 468 h 468"/>
              <a:gd name="T4" fmla="*/ 0 w 1260"/>
              <a:gd name="T5" fmla="*/ 468 h 468"/>
            </a:gdLst>
            <a:ahLst/>
            <a:cxnLst>
              <a:cxn ang="0">
                <a:pos x="T0" y="T1"/>
              </a:cxn>
              <a:cxn ang="0">
                <a:pos x="T2" y="T3"/>
              </a:cxn>
              <a:cxn ang="0">
                <a:pos x="T4" y="T5"/>
              </a:cxn>
            </a:cxnLst>
            <a:rect l="0" t="0" r="r" b="b"/>
            <a:pathLst>
              <a:path w="1260" h="468">
                <a:moveTo>
                  <a:pt x="1260" y="0"/>
                </a:moveTo>
                <a:lnTo>
                  <a:pt x="1260" y="468"/>
                </a:lnTo>
                <a:lnTo>
                  <a:pt x="0" y="468"/>
                </a:lnTo>
              </a:path>
            </a:pathLst>
          </a:custGeom>
          <a:noFill/>
          <a:ln w="38100" cap="flat" cmpd="sng">
            <a:solidFill>
              <a:schemeClr val="tx2"/>
            </a:solidFill>
            <a:prstDash val="sysDot"/>
            <a:round/>
            <a:headEnd type="none" w="med" len="med"/>
            <a:tailEnd type="triangle" w="med" len="me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1839175" name="Freeform 71"/>
          <p:cNvSpPr>
            <a:spLocks/>
          </p:cNvSpPr>
          <p:nvPr/>
        </p:nvSpPr>
        <p:spPr bwMode="auto">
          <a:xfrm>
            <a:off x="7808120" y="6035673"/>
            <a:ext cx="712787" cy="406400"/>
          </a:xfrm>
          <a:custGeom>
            <a:avLst/>
            <a:gdLst>
              <a:gd name="T0" fmla="*/ 720 w 720"/>
              <a:gd name="T1" fmla="*/ 312 h 312"/>
              <a:gd name="T2" fmla="*/ 0 w 720"/>
              <a:gd name="T3" fmla="*/ 312 h 312"/>
              <a:gd name="T4" fmla="*/ 0 w 720"/>
              <a:gd name="T5" fmla="*/ 0 h 312"/>
            </a:gdLst>
            <a:ahLst/>
            <a:cxnLst>
              <a:cxn ang="0">
                <a:pos x="T0" y="T1"/>
              </a:cxn>
              <a:cxn ang="0">
                <a:pos x="T2" y="T3"/>
              </a:cxn>
              <a:cxn ang="0">
                <a:pos x="T4" y="T5"/>
              </a:cxn>
            </a:cxnLst>
            <a:rect l="0" t="0" r="r" b="b"/>
            <a:pathLst>
              <a:path w="720" h="312">
                <a:moveTo>
                  <a:pt x="720" y="312"/>
                </a:moveTo>
                <a:lnTo>
                  <a:pt x="0" y="312"/>
                </a:lnTo>
                <a:lnTo>
                  <a:pt x="0" y="0"/>
                </a:lnTo>
              </a:path>
            </a:pathLst>
          </a:custGeom>
          <a:noFill/>
          <a:ln w="38100" cap="flat" cmpd="sng">
            <a:solidFill>
              <a:schemeClr val="tx2"/>
            </a:solidFill>
            <a:prstDash val="sysDot"/>
            <a:round/>
            <a:headEnd type="none" w="med" len="med"/>
            <a:tailEnd type="triangle" w="med" len="me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1839207" name="Line 103"/>
          <p:cNvSpPr>
            <a:spLocks noChangeShapeType="1"/>
          </p:cNvSpPr>
          <p:nvPr/>
        </p:nvSpPr>
        <p:spPr bwMode="auto">
          <a:xfrm flipH="1">
            <a:off x="7790658" y="2712720"/>
            <a:ext cx="12698" cy="1818006"/>
          </a:xfrm>
          <a:prstGeom prst="line">
            <a:avLst/>
          </a:prstGeom>
          <a:noFill/>
          <a:ln w="38100">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pSp>
        <p:nvGrpSpPr>
          <p:cNvPr id="1839308" name="Group 204"/>
          <p:cNvGrpSpPr>
            <a:grpSpLocks/>
          </p:cNvGrpSpPr>
          <p:nvPr/>
        </p:nvGrpSpPr>
        <p:grpSpPr bwMode="auto">
          <a:xfrm>
            <a:off x="5734844" y="5525450"/>
            <a:ext cx="1285875" cy="1211263"/>
            <a:chOff x="2125" y="3502"/>
            <a:chExt cx="810" cy="763"/>
          </a:xfrm>
        </p:grpSpPr>
        <p:sp>
          <p:nvSpPr>
            <p:cNvPr id="5"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6"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7" name="Text Box 84"/>
            <p:cNvSpPr txBox="1">
              <a:spLocks noChangeArrowheads="1"/>
            </p:cNvSpPr>
            <p:nvPr/>
          </p:nvSpPr>
          <p:spPr bwMode="auto">
            <a:xfrm>
              <a:off x="2194" y="3662"/>
              <a:ext cx="671" cy="442"/>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ea typeface="华文中宋" panose="02010600040101010101" pitchFamily="2" charset="-122"/>
                </a:rPr>
                <a:t>磁盘  簇块</a:t>
              </a:r>
              <a:endParaRPr kumimoji="0" lang="en-US" altLang="zh-CN" sz="2000">
                <a:solidFill>
                  <a:srgbClr val="FFFFFF"/>
                </a:solidFill>
                <a:ea typeface="华文中宋" panose="02010600040101010101" pitchFamily="2" charset="-122"/>
              </a:endParaRPr>
            </a:p>
          </p:txBody>
        </p:sp>
      </p:grpSp>
      <p:grpSp>
        <p:nvGrpSpPr>
          <p:cNvPr id="1839309" name="Group 205"/>
          <p:cNvGrpSpPr>
            <a:grpSpLocks/>
          </p:cNvGrpSpPr>
          <p:nvPr/>
        </p:nvGrpSpPr>
        <p:grpSpPr bwMode="auto">
          <a:xfrm>
            <a:off x="8178641" y="2083593"/>
            <a:ext cx="1285875" cy="1211263"/>
            <a:chOff x="2125" y="3502"/>
            <a:chExt cx="810" cy="763"/>
          </a:xfrm>
        </p:grpSpPr>
        <p:sp>
          <p:nvSpPr>
            <p:cNvPr id="20"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21"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6" name="Text Box 84"/>
            <p:cNvSpPr txBox="1">
              <a:spLocks noChangeArrowheads="1"/>
            </p:cNvSpPr>
            <p:nvPr/>
          </p:nvSpPr>
          <p:spPr bwMode="auto">
            <a:xfrm>
              <a:off x="2194" y="3662"/>
              <a:ext cx="671" cy="442"/>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ea typeface="华文中宋" panose="02010600040101010101" pitchFamily="2" charset="-122"/>
                </a:rPr>
                <a:t>文件夹</a:t>
              </a:r>
              <a:r>
                <a:rPr kumimoji="0" lang="en-US" altLang="zh-CN" sz="2000">
                  <a:solidFill>
                    <a:srgbClr val="FFFFFF"/>
                  </a:solidFill>
                  <a:ea typeface="华文中宋" panose="02010600040101010101" pitchFamily="2" charset="-122"/>
                </a:rPr>
                <a:t>(</a:t>
              </a:r>
              <a:r>
                <a:rPr kumimoji="0" lang="zh-CN" altLang="en-US" sz="2000">
                  <a:solidFill>
                    <a:srgbClr val="FFFFFF"/>
                  </a:solidFill>
                  <a:ea typeface="华文中宋" panose="02010600040101010101" pitchFamily="2" charset="-122"/>
                </a:rPr>
                <a:t>目录</a:t>
              </a:r>
              <a:r>
                <a:rPr kumimoji="0" lang="en-US" altLang="zh-CN" sz="2000">
                  <a:solidFill>
                    <a:srgbClr val="FFFFFF"/>
                  </a:solidFill>
                  <a:ea typeface="华文中宋" panose="02010600040101010101" pitchFamily="2" charset="-122"/>
                </a:rPr>
                <a:t>)</a:t>
              </a:r>
            </a:p>
          </p:txBody>
        </p:sp>
      </p:grpSp>
      <p:sp>
        <p:nvSpPr>
          <p:cNvPr id="134"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grpSp>
        <p:nvGrpSpPr>
          <p:cNvPr id="8" name="组合 7"/>
          <p:cNvGrpSpPr/>
          <p:nvPr/>
        </p:nvGrpSpPr>
        <p:grpSpPr>
          <a:xfrm>
            <a:off x="1139759" y="4418910"/>
            <a:ext cx="4419600" cy="2298700"/>
            <a:chOff x="1010369" y="3925519"/>
            <a:chExt cx="4419600" cy="2298700"/>
          </a:xfrm>
        </p:grpSpPr>
        <p:grpSp>
          <p:nvGrpSpPr>
            <p:cNvPr id="1839179" name="Group 75"/>
            <p:cNvGrpSpPr>
              <a:grpSpLocks/>
            </p:cNvGrpSpPr>
            <p:nvPr/>
          </p:nvGrpSpPr>
          <p:grpSpPr bwMode="auto">
            <a:xfrm>
              <a:off x="1010369" y="3925519"/>
              <a:ext cx="4419600" cy="2298700"/>
              <a:chOff x="2448" y="2748"/>
              <a:chExt cx="2784" cy="1448"/>
            </a:xfrm>
          </p:grpSpPr>
          <p:grpSp>
            <p:nvGrpSpPr>
              <p:cNvPr id="1839180" name="Group 76"/>
              <p:cNvGrpSpPr>
                <a:grpSpLocks/>
              </p:cNvGrpSpPr>
              <p:nvPr/>
            </p:nvGrpSpPr>
            <p:grpSpPr bwMode="auto">
              <a:xfrm>
                <a:off x="2448" y="2904"/>
                <a:ext cx="2592" cy="1248"/>
                <a:chOff x="2448" y="2880"/>
                <a:chExt cx="2592" cy="1248"/>
              </a:xfrm>
            </p:grpSpPr>
            <p:sp>
              <p:nvSpPr>
                <p:cNvPr id="1839181" name="Line 77"/>
                <p:cNvSpPr>
                  <a:spLocks noChangeShapeType="1"/>
                </p:cNvSpPr>
                <p:nvPr/>
              </p:nvSpPr>
              <p:spPr bwMode="auto">
                <a:xfrm>
                  <a:off x="2448" y="2880"/>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2" name="Line 78"/>
                <p:cNvSpPr>
                  <a:spLocks noChangeShapeType="1"/>
                </p:cNvSpPr>
                <p:nvPr/>
              </p:nvSpPr>
              <p:spPr bwMode="auto">
                <a:xfrm>
                  <a:off x="2448" y="3096"/>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3" name="Line 79"/>
                <p:cNvSpPr>
                  <a:spLocks noChangeShapeType="1"/>
                </p:cNvSpPr>
                <p:nvPr/>
              </p:nvSpPr>
              <p:spPr bwMode="auto">
                <a:xfrm>
                  <a:off x="2448" y="3281"/>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4" name="Line 80"/>
                <p:cNvSpPr>
                  <a:spLocks noChangeShapeType="1"/>
                </p:cNvSpPr>
                <p:nvPr/>
              </p:nvSpPr>
              <p:spPr bwMode="auto">
                <a:xfrm>
                  <a:off x="2448" y="3504"/>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5" name="Line 81"/>
                <p:cNvSpPr>
                  <a:spLocks noChangeShapeType="1"/>
                </p:cNvSpPr>
                <p:nvPr/>
              </p:nvSpPr>
              <p:spPr bwMode="auto">
                <a:xfrm>
                  <a:off x="2448" y="3727"/>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7" name="Line 83"/>
                <p:cNvSpPr>
                  <a:spLocks noChangeShapeType="1"/>
                </p:cNvSpPr>
                <p:nvPr/>
              </p:nvSpPr>
              <p:spPr bwMode="auto">
                <a:xfrm>
                  <a:off x="3235"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9188" name="Line 84"/>
                <p:cNvSpPr>
                  <a:spLocks noChangeShapeType="1"/>
                </p:cNvSpPr>
                <p:nvPr/>
              </p:nvSpPr>
              <p:spPr bwMode="auto">
                <a:xfrm>
                  <a:off x="349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89" name="Line 85"/>
                <p:cNvSpPr>
                  <a:spLocks noChangeShapeType="1"/>
                </p:cNvSpPr>
                <p:nvPr/>
              </p:nvSpPr>
              <p:spPr bwMode="auto">
                <a:xfrm>
                  <a:off x="376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1" name="Line 87"/>
                <p:cNvSpPr>
                  <a:spLocks noChangeShapeType="1"/>
                </p:cNvSpPr>
                <p:nvPr/>
              </p:nvSpPr>
              <p:spPr bwMode="auto">
                <a:xfrm>
                  <a:off x="4285"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2" name="Line 88"/>
                <p:cNvSpPr>
                  <a:spLocks noChangeShapeType="1"/>
                </p:cNvSpPr>
                <p:nvPr/>
              </p:nvSpPr>
              <p:spPr bwMode="auto">
                <a:xfrm>
                  <a:off x="454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3" name="Line 89"/>
                <p:cNvSpPr>
                  <a:spLocks noChangeShapeType="1"/>
                </p:cNvSpPr>
                <p:nvPr/>
              </p:nvSpPr>
              <p:spPr bwMode="auto">
                <a:xfrm>
                  <a:off x="481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4" name="Line 90"/>
                <p:cNvSpPr>
                  <a:spLocks noChangeShapeType="1"/>
                </p:cNvSpPr>
                <p:nvPr/>
              </p:nvSpPr>
              <p:spPr bwMode="auto">
                <a:xfrm>
                  <a:off x="271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5" name="Line 91"/>
                <p:cNvSpPr>
                  <a:spLocks noChangeShapeType="1"/>
                </p:cNvSpPr>
                <p:nvPr/>
              </p:nvSpPr>
              <p:spPr bwMode="auto">
                <a:xfrm>
                  <a:off x="2448" y="4128"/>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7" name="Line 93"/>
                <p:cNvSpPr>
                  <a:spLocks noChangeShapeType="1"/>
                </p:cNvSpPr>
                <p:nvPr/>
              </p:nvSpPr>
              <p:spPr bwMode="auto">
                <a:xfrm>
                  <a:off x="244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9198" name="Line 94"/>
                <p:cNvSpPr>
                  <a:spLocks noChangeShapeType="1"/>
                </p:cNvSpPr>
                <p:nvPr/>
              </p:nvSpPr>
              <p:spPr bwMode="auto">
                <a:xfrm>
                  <a:off x="504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1839199" name="Text Box 95"/>
              <p:cNvSpPr txBox="1">
                <a:spLocks noChangeArrowheads="1"/>
              </p:cNvSpPr>
              <p:nvPr/>
            </p:nvSpPr>
            <p:spPr bwMode="auto">
              <a:xfrm rot="5400000" flipH="1">
                <a:off x="4489" y="3453"/>
                <a:ext cx="1294"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0     1     2     3     4     5 </a:t>
                </a:r>
              </a:p>
            </p:txBody>
          </p:sp>
          <p:sp>
            <p:nvSpPr>
              <p:cNvPr id="1839200" name="Text Box 96"/>
              <p:cNvSpPr txBox="1">
                <a:spLocks noChangeArrowheads="1"/>
              </p:cNvSpPr>
              <p:nvPr/>
            </p:nvSpPr>
            <p:spPr bwMode="auto">
              <a:xfrm>
                <a:off x="2448" y="2748"/>
                <a:ext cx="2596"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9        8       7       6      5      4      3       2      1       0</a:t>
                </a:r>
              </a:p>
            </p:txBody>
          </p:sp>
        </p:grpSp>
        <p:sp>
          <p:nvSpPr>
            <p:cNvPr id="135" name="Line 83"/>
            <p:cNvSpPr>
              <a:spLocks noChangeShapeType="1"/>
            </p:cNvSpPr>
            <p:nvPr/>
          </p:nvSpPr>
          <p:spPr bwMode="auto">
            <a:xfrm>
              <a:off x="1833012" y="4157929"/>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6" name="Line 83"/>
            <p:cNvSpPr>
              <a:spLocks noChangeShapeType="1"/>
            </p:cNvSpPr>
            <p:nvPr/>
          </p:nvSpPr>
          <p:spPr bwMode="auto">
            <a:xfrm>
              <a:off x="3522429" y="4173169"/>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7" name="Line 81"/>
            <p:cNvSpPr>
              <a:spLocks noChangeShapeType="1"/>
            </p:cNvSpPr>
            <p:nvPr/>
          </p:nvSpPr>
          <p:spPr bwMode="auto">
            <a:xfrm>
              <a:off x="1010369" y="5845442"/>
              <a:ext cx="411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3" name="组合 12"/>
          <p:cNvGrpSpPr/>
          <p:nvPr/>
        </p:nvGrpSpPr>
        <p:grpSpPr>
          <a:xfrm>
            <a:off x="237926" y="4955326"/>
            <a:ext cx="2226208" cy="765334"/>
            <a:chOff x="947131" y="5779450"/>
            <a:chExt cx="2226208" cy="765334"/>
          </a:xfrm>
        </p:grpSpPr>
        <p:sp>
          <p:nvSpPr>
            <p:cNvPr id="9" name="椭圆 8"/>
            <p:cNvSpPr/>
            <p:nvPr/>
          </p:nvSpPr>
          <p:spPr bwMode="auto">
            <a:xfrm>
              <a:off x="2582789" y="5779450"/>
              <a:ext cx="590550" cy="471537"/>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任意多边形 10"/>
            <p:cNvSpPr/>
            <p:nvPr/>
          </p:nvSpPr>
          <p:spPr bwMode="auto">
            <a:xfrm flipH="1">
              <a:off x="1258219" y="6262844"/>
              <a:ext cx="1630680" cy="281940"/>
            </a:xfrm>
            <a:custGeom>
              <a:avLst/>
              <a:gdLst>
                <a:gd name="connsiteX0" fmla="*/ 0 w 1630680"/>
                <a:gd name="connsiteY0" fmla="*/ 0 h 281940"/>
                <a:gd name="connsiteX1" fmla="*/ 304800 w 1630680"/>
                <a:gd name="connsiteY1" fmla="*/ 281940 h 281940"/>
                <a:gd name="connsiteX2" fmla="*/ 1630680 w 1630680"/>
                <a:gd name="connsiteY2" fmla="*/ 274320 h 281940"/>
              </a:gdLst>
              <a:ahLst/>
              <a:cxnLst>
                <a:cxn ang="0">
                  <a:pos x="connsiteX0" y="connsiteY0"/>
                </a:cxn>
                <a:cxn ang="0">
                  <a:pos x="connsiteX1" y="connsiteY1"/>
                </a:cxn>
                <a:cxn ang="0">
                  <a:pos x="connsiteX2" y="connsiteY2"/>
                </a:cxn>
              </a:cxnLst>
              <a:rect l="l" t="t" r="r" b="b"/>
              <a:pathLst>
                <a:path w="1630680" h="281940">
                  <a:moveTo>
                    <a:pt x="0" y="0"/>
                  </a:moveTo>
                  <a:lnTo>
                    <a:pt x="304800" y="281940"/>
                  </a:lnTo>
                  <a:lnTo>
                    <a:pt x="1630680" y="274320"/>
                  </a:ln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947131" y="6222731"/>
              <a:ext cx="1800493" cy="307777"/>
            </a:xfrm>
            <a:prstGeom prst="rect">
              <a:avLst/>
            </a:prstGeom>
            <a:noFill/>
          </p:spPr>
          <p:txBody>
            <a:bodyPr wrap="none" rtlCol="0">
              <a:spAutoFit/>
            </a:bodyPr>
            <a:lstStyle/>
            <a:p>
              <a:r>
                <a:rPr lang="zh-CN" altLang="en-US" sz="1400" dirty="0">
                  <a:solidFill>
                    <a:srgbClr val="C00000"/>
                  </a:solidFill>
                </a:rPr>
                <a:t>该块的下一块的编号</a:t>
              </a:r>
            </a:p>
          </p:txBody>
        </p:sp>
      </p:grpSp>
      <p:sp>
        <p:nvSpPr>
          <p:cNvPr id="144" name="圆角矩形 143"/>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簇</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块  </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vs. </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文件分配表  </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vs.  </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文件夹（目录）</a:t>
            </a:r>
          </a:p>
        </p:txBody>
      </p:sp>
      <p:sp>
        <p:nvSpPr>
          <p:cNvPr id="14" name="矩形 13"/>
          <p:cNvSpPr/>
          <p:nvPr/>
        </p:nvSpPr>
        <p:spPr>
          <a:xfrm>
            <a:off x="692760" y="1948886"/>
            <a:ext cx="5782352" cy="1015663"/>
          </a:xfrm>
          <a:prstGeom prst="rect">
            <a:avLst/>
          </a:prstGeom>
        </p:spPr>
        <p:txBody>
          <a:bodyPr wrap="none">
            <a:spAutoFit/>
          </a:bodyPr>
          <a:lstStyle/>
          <a:p>
            <a:r>
              <a:rPr lang="zh-CN" altLang="en-US" dirty="0">
                <a:solidFill>
                  <a:srgbClr val="C00000"/>
                </a:solidFill>
                <a:latin typeface="微软雅黑" panose="020B0503020204020204" charset="-122"/>
                <a:ea typeface="微软雅黑" panose="020B0503020204020204" charset="-122"/>
                <a:cs typeface="微软雅黑" panose="020B0503020204020204" charset="-122"/>
              </a:rPr>
              <a:t>文件分配表（可保存在固定位置）：</a:t>
            </a:r>
            <a:endParaRPr lang="en-US" altLang="zh-CN" dirty="0">
              <a:solidFill>
                <a:srgbClr val="C00000"/>
              </a:solidFill>
              <a:latin typeface="微软雅黑" panose="020B0503020204020204" charset="-122"/>
              <a:ea typeface="微软雅黑" panose="020B0503020204020204" charset="-122"/>
              <a:cs typeface="微软雅黑" panose="020B0503020204020204" charset="-122"/>
            </a:endParaRPr>
          </a:p>
          <a:p>
            <a:pPr marL="342900" indent="-342900">
              <a:buFont typeface="Wingdings" panose="05000000000000000000" pitchFamily="2" charset="2"/>
              <a:buChar char="l"/>
            </a:pPr>
            <a:r>
              <a:rPr lang="zh-CN" altLang="en-US" dirty="0">
                <a:solidFill>
                  <a:srgbClr val="C00000"/>
                </a:solidFill>
                <a:latin typeface="微软雅黑" panose="020B0503020204020204" charset="-122"/>
                <a:ea typeface="微软雅黑" panose="020B0503020204020204" charset="-122"/>
                <a:cs typeface="微软雅黑" panose="020B0503020204020204" charset="-122"/>
              </a:rPr>
              <a:t>对应每一个簇</a:t>
            </a:r>
            <a:r>
              <a:rPr lang="en-US" altLang="zh-CN"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块都有一个表项，记录一个编号</a:t>
            </a:r>
            <a:endParaRPr lang="en-US" altLang="zh-CN" dirty="0">
              <a:solidFill>
                <a:srgbClr val="C00000"/>
              </a:solidFill>
              <a:latin typeface="微软雅黑" panose="020B0503020204020204" charset="-122"/>
              <a:ea typeface="微软雅黑" panose="020B0503020204020204" charset="-122"/>
              <a:cs typeface="微软雅黑" panose="020B0503020204020204" charset="-122"/>
            </a:endParaRPr>
          </a:p>
          <a:p>
            <a:pPr marL="342900" indent="-342900">
              <a:buFont typeface="Wingdings" panose="05000000000000000000" pitchFamily="2" charset="2"/>
              <a:buChar char="l"/>
            </a:pPr>
            <a:r>
              <a:rPr lang="zh-CN" altLang="en-US" dirty="0">
                <a:solidFill>
                  <a:srgbClr val="C00000"/>
                </a:solidFill>
                <a:latin typeface="微软雅黑" panose="020B0503020204020204" charset="-122"/>
                <a:ea typeface="微软雅黑" panose="020B0503020204020204" charset="-122"/>
              </a:rPr>
              <a:t>编号为该簇</a:t>
            </a:r>
            <a:r>
              <a:rPr lang="en-US" altLang="zh-CN" dirty="0">
                <a:solidFill>
                  <a:srgbClr val="C00000"/>
                </a:solidFill>
                <a:latin typeface="微软雅黑" panose="020B0503020204020204" charset="-122"/>
                <a:ea typeface="微软雅黑" panose="020B0503020204020204" charset="-122"/>
              </a:rPr>
              <a:t>/</a:t>
            </a:r>
            <a:r>
              <a:rPr lang="zh-CN" altLang="en-US" dirty="0">
                <a:solidFill>
                  <a:srgbClr val="C00000"/>
                </a:solidFill>
                <a:latin typeface="微软雅黑" panose="020B0503020204020204" charset="-122"/>
                <a:ea typeface="微软雅黑" panose="020B0503020204020204" charset="-122"/>
              </a:rPr>
              <a:t>块的下一簇</a:t>
            </a:r>
            <a:r>
              <a:rPr lang="en-US" altLang="zh-CN" dirty="0">
                <a:solidFill>
                  <a:srgbClr val="C00000"/>
                </a:solidFill>
                <a:latin typeface="微软雅黑" panose="020B0503020204020204" charset="-122"/>
                <a:ea typeface="微软雅黑" panose="020B0503020204020204" charset="-122"/>
              </a:rPr>
              <a:t>/</a:t>
            </a:r>
            <a:r>
              <a:rPr lang="zh-CN" altLang="en-US" dirty="0">
                <a:solidFill>
                  <a:srgbClr val="C00000"/>
                </a:solidFill>
                <a:latin typeface="微软雅黑" panose="020B0503020204020204" charset="-122"/>
                <a:ea typeface="微软雅黑" panose="020B0503020204020204" charset="-122"/>
              </a:rPr>
              <a:t>块的编号</a:t>
            </a:r>
            <a:endParaRPr lang="zh-CN" alt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39292"/>
                                        </p:tgtEl>
                                        <p:attrNameLst>
                                          <p:attrName>style.visibility</p:attrName>
                                        </p:attrNameLst>
                                      </p:cBhvr>
                                      <p:to>
                                        <p:strVal val="visible"/>
                                      </p:to>
                                    </p:set>
                                    <p:anim calcmode="lin" valueType="num">
                                      <p:cBhvr additive="base">
                                        <p:cTn id="7" dur="500" fill="hold"/>
                                        <p:tgtEl>
                                          <p:spTgt spid="1839292"/>
                                        </p:tgtEl>
                                        <p:attrNameLst>
                                          <p:attrName>ppt_x</p:attrName>
                                        </p:attrNameLst>
                                      </p:cBhvr>
                                      <p:tavLst>
                                        <p:tav tm="0">
                                          <p:val>
                                            <p:strVal val="#ppt_x"/>
                                          </p:val>
                                        </p:tav>
                                        <p:tav tm="100000">
                                          <p:val>
                                            <p:strVal val="#ppt_x"/>
                                          </p:val>
                                        </p:tav>
                                      </p:tavLst>
                                    </p:anim>
                                    <p:anim calcmode="lin" valueType="num">
                                      <p:cBhvr additive="base">
                                        <p:cTn id="8" dur="500" fill="hold"/>
                                        <p:tgtEl>
                                          <p:spTgt spid="18392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39293"/>
                                        </p:tgtEl>
                                        <p:attrNameLst>
                                          <p:attrName>style.visibility</p:attrName>
                                        </p:attrNameLst>
                                      </p:cBhvr>
                                      <p:to>
                                        <p:strVal val="visible"/>
                                      </p:to>
                                    </p:set>
                                    <p:anim calcmode="lin" valueType="num">
                                      <p:cBhvr additive="base">
                                        <p:cTn id="11" dur="500" fill="hold"/>
                                        <p:tgtEl>
                                          <p:spTgt spid="1839293"/>
                                        </p:tgtEl>
                                        <p:attrNameLst>
                                          <p:attrName>ppt_x</p:attrName>
                                        </p:attrNameLst>
                                      </p:cBhvr>
                                      <p:tavLst>
                                        <p:tav tm="0">
                                          <p:val>
                                            <p:strVal val="#ppt_x"/>
                                          </p:val>
                                        </p:tav>
                                        <p:tav tm="100000">
                                          <p:val>
                                            <p:strVal val="#ppt_x"/>
                                          </p:val>
                                        </p:tav>
                                      </p:tavLst>
                                    </p:anim>
                                    <p:anim calcmode="lin" valueType="num">
                                      <p:cBhvr additive="base">
                                        <p:cTn id="12" dur="500" fill="hold"/>
                                        <p:tgtEl>
                                          <p:spTgt spid="18392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39294"/>
                                        </p:tgtEl>
                                        <p:attrNameLst>
                                          <p:attrName>style.visibility</p:attrName>
                                        </p:attrNameLst>
                                      </p:cBhvr>
                                      <p:to>
                                        <p:strVal val="visible"/>
                                      </p:to>
                                    </p:set>
                                    <p:anim calcmode="lin" valueType="num">
                                      <p:cBhvr additive="base">
                                        <p:cTn id="15" dur="500" fill="hold"/>
                                        <p:tgtEl>
                                          <p:spTgt spid="1839294"/>
                                        </p:tgtEl>
                                        <p:attrNameLst>
                                          <p:attrName>ppt_x</p:attrName>
                                        </p:attrNameLst>
                                      </p:cBhvr>
                                      <p:tavLst>
                                        <p:tav tm="0">
                                          <p:val>
                                            <p:strVal val="#ppt_x"/>
                                          </p:val>
                                        </p:tav>
                                        <p:tav tm="100000">
                                          <p:val>
                                            <p:strVal val="#ppt_x"/>
                                          </p:val>
                                        </p:tav>
                                      </p:tavLst>
                                    </p:anim>
                                    <p:anim calcmode="lin" valueType="num">
                                      <p:cBhvr additive="base">
                                        <p:cTn id="16" dur="500" fill="hold"/>
                                        <p:tgtEl>
                                          <p:spTgt spid="183929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39295"/>
                                        </p:tgtEl>
                                        <p:attrNameLst>
                                          <p:attrName>style.visibility</p:attrName>
                                        </p:attrNameLst>
                                      </p:cBhvr>
                                      <p:to>
                                        <p:strVal val="visible"/>
                                      </p:to>
                                    </p:set>
                                    <p:anim calcmode="lin" valueType="num">
                                      <p:cBhvr additive="base">
                                        <p:cTn id="19" dur="500" fill="hold"/>
                                        <p:tgtEl>
                                          <p:spTgt spid="1839295"/>
                                        </p:tgtEl>
                                        <p:attrNameLst>
                                          <p:attrName>ppt_x</p:attrName>
                                        </p:attrNameLst>
                                      </p:cBhvr>
                                      <p:tavLst>
                                        <p:tav tm="0">
                                          <p:val>
                                            <p:strVal val="#ppt_x"/>
                                          </p:val>
                                        </p:tav>
                                        <p:tav tm="100000">
                                          <p:val>
                                            <p:strVal val="#ppt_x"/>
                                          </p:val>
                                        </p:tav>
                                      </p:tavLst>
                                    </p:anim>
                                    <p:anim calcmode="lin" valueType="num">
                                      <p:cBhvr additive="base">
                                        <p:cTn id="20" dur="500" fill="hold"/>
                                        <p:tgtEl>
                                          <p:spTgt spid="183929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39297"/>
                                        </p:tgtEl>
                                        <p:attrNameLst>
                                          <p:attrName>style.visibility</p:attrName>
                                        </p:attrNameLst>
                                      </p:cBhvr>
                                      <p:to>
                                        <p:strVal val="visible"/>
                                      </p:to>
                                    </p:set>
                                    <p:anim calcmode="lin" valueType="num">
                                      <p:cBhvr additive="base">
                                        <p:cTn id="23" dur="500" fill="hold"/>
                                        <p:tgtEl>
                                          <p:spTgt spid="1839297"/>
                                        </p:tgtEl>
                                        <p:attrNameLst>
                                          <p:attrName>ppt_x</p:attrName>
                                        </p:attrNameLst>
                                      </p:cBhvr>
                                      <p:tavLst>
                                        <p:tav tm="0">
                                          <p:val>
                                            <p:strVal val="#ppt_x"/>
                                          </p:val>
                                        </p:tav>
                                        <p:tav tm="100000">
                                          <p:val>
                                            <p:strVal val="#ppt_x"/>
                                          </p:val>
                                        </p:tav>
                                      </p:tavLst>
                                    </p:anim>
                                    <p:anim calcmode="lin" valueType="num">
                                      <p:cBhvr additive="base">
                                        <p:cTn id="24" dur="500" fill="hold"/>
                                        <p:tgtEl>
                                          <p:spTgt spid="183929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39296"/>
                                        </p:tgtEl>
                                        <p:attrNameLst>
                                          <p:attrName>style.visibility</p:attrName>
                                        </p:attrNameLst>
                                      </p:cBhvr>
                                      <p:to>
                                        <p:strVal val="visible"/>
                                      </p:to>
                                    </p:set>
                                    <p:anim calcmode="lin" valueType="num">
                                      <p:cBhvr additive="base">
                                        <p:cTn id="27" dur="500" fill="hold"/>
                                        <p:tgtEl>
                                          <p:spTgt spid="1839296"/>
                                        </p:tgtEl>
                                        <p:attrNameLst>
                                          <p:attrName>ppt_x</p:attrName>
                                        </p:attrNameLst>
                                      </p:cBhvr>
                                      <p:tavLst>
                                        <p:tav tm="0">
                                          <p:val>
                                            <p:strVal val="#ppt_x"/>
                                          </p:val>
                                        </p:tav>
                                        <p:tav tm="100000">
                                          <p:val>
                                            <p:strVal val="#ppt_x"/>
                                          </p:val>
                                        </p:tav>
                                      </p:tavLst>
                                    </p:anim>
                                    <p:anim calcmode="lin" valueType="num">
                                      <p:cBhvr additive="base">
                                        <p:cTn id="28" dur="500" fill="hold"/>
                                        <p:tgtEl>
                                          <p:spTgt spid="1839296"/>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839171"/>
                                        </p:tgtEl>
                                        <p:attrNameLst>
                                          <p:attrName>style.visibility</p:attrName>
                                        </p:attrNameLst>
                                      </p:cBhvr>
                                      <p:to>
                                        <p:strVal val="visible"/>
                                      </p:to>
                                    </p:set>
                                    <p:anim calcmode="lin" valueType="num">
                                      <p:cBhvr additive="base">
                                        <p:cTn id="33" dur="500" fill="hold"/>
                                        <p:tgtEl>
                                          <p:spTgt spid="1839171"/>
                                        </p:tgtEl>
                                        <p:attrNameLst>
                                          <p:attrName>ppt_x</p:attrName>
                                        </p:attrNameLst>
                                      </p:cBhvr>
                                      <p:tavLst>
                                        <p:tav tm="0">
                                          <p:val>
                                            <p:strVal val="#ppt_x"/>
                                          </p:val>
                                        </p:tav>
                                        <p:tav tm="100000">
                                          <p:val>
                                            <p:strVal val="#ppt_x"/>
                                          </p:val>
                                        </p:tav>
                                      </p:tavLst>
                                    </p:anim>
                                    <p:anim calcmode="lin" valueType="num">
                                      <p:cBhvr additive="base">
                                        <p:cTn id="34" dur="500" fill="hold"/>
                                        <p:tgtEl>
                                          <p:spTgt spid="183917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39172"/>
                                        </p:tgtEl>
                                        <p:attrNameLst>
                                          <p:attrName>style.visibility</p:attrName>
                                        </p:attrNameLst>
                                      </p:cBhvr>
                                      <p:to>
                                        <p:strVal val="visible"/>
                                      </p:to>
                                    </p:set>
                                    <p:anim calcmode="lin" valueType="num">
                                      <p:cBhvr additive="base">
                                        <p:cTn id="37" dur="500" fill="hold"/>
                                        <p:tgtEl>
                                          <p:spTgt spid="1839172"/>
                                        </p:tgtEl>
                                        <p:attrNameLst>
                                          <p:attrName>ppt_x</p:attrName>
                                        </p:attrNameLst>
                                      </p:cBhvr>
                                      <p:tavLst>
                                        <p:tav tm="0">
                                          <p:val>
                                            <p:strVal val="#ppt_x"/>
                                          </p:val>
                                        </p:tav>
                                        <p:tav tm="100000">
                                          <p:val>
                                            <p:strVal val="#ppt_x"/>
                                          </p:val>
                                        </p:tav>
                                      </p:tavLst>
                                    </p:anim>
                                    <p:anim calcmode="lin" valueType="num">
                                      <p:cBhvr additive="base">
                                        <p:cTn id="38" dur="500" fill="hold"/>
                                        <p:tgtEl>
                                          <p:spTgt spid="183917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39173"/>
                                        </p:tgtEl>
                                        <p:attrNameLst>
                                          <p:attrName>style.visibility</p:attrName>
                                        </p:attrNameLst>
                                      </p:cBhvr>
                                      <p:to>
                                        <p:strVal val="visible"/>
                                      </p:to>
                                    </p:set>
                                    <p:anim calcmode="lin" valueType="num">
                                      <p:cBhvr additive="base">
                                        <p:cTn id="41" dur="500" fill="hold"/>
                                        <p:tgtEl>
                                          <p:spTgt spid="1839173"/>
                                        </p:tgtEl>
                                        <p:attrNameLst>
                                          <p:attrName>ppt_x</p:attrName>
                                        </p:attrNameLst>
                                      </p:cBhvr>
                                      <p:tavLst>
                                        <p:tav tm="0">
                                          <p:val>
                                            <p:strVal val="#ppt_x"/>
                                          </p:val>
                                        </p:tav>
                                        <p:tav tm="100000">
                                          <p:val>
                                            <p:strVal val="#ppt_x"/>
                                          </p:val>
                                        </p:tav>
                                      </p:tavLst>
                                    </p:anim>
                                    <p:anim calcmode="lin" valueType="num">
                                      <p:cBhvr additive="base">
                                        <p:cTn id="42" dur="500" fill="hold"/>
                                        <p:tgtEl>
                                          <p:spTgt spid="183917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39174"/>
                                        </p:tgtEl>
                                        <p:attrNameLst>
                                          <p:attrName>style.visibility</p:attrName>
                                        </p:attrNameLst>
                                      </p:cBhvr>
                                      <p:to>
                                        <p:strVal val="visible"/>
                                      </p:to>
                                    </p:set>
                                    <p:anim calcmode="lin" valueType="num">
                                      <p:cBhvr additive="base">
                                        <p:cTn id="45" dur="500" fill="hold"/>
                                        <p:tgtEl>
                                          <p:spTgt spid="1839174"/>
                                        </p:tgtEl>
                                        <p:attrNameLst>
                                          <p:attrName>ppt_x</p:attrName>
                                        </p:attrNameLst>
                                      </p:cBhvr>
                                      <p:tavLst>
                                        <p:tav tm="0">
                                          <p:val>
                                            <p:strVal val="#ppt_x"/>
                                          </p:val>
                                        </p:tav>
                                        <p:tav tm="100000">
                                          <p:val>
                                            <p:strVal val="#ppt_x"/>
                                          </p:val>
                                        </p:tav>
                                      </p:tavLst>
                                    </p:anim>
                                    <p:anim calcmode="lin" valueType="num">
                                      <p:cBhvr additive="base">
                                        <p:cTn id="46" dur="500" fill="hold"/>
                                        <p:tgtEl>
                                          <p:spTgt spid="183917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839175"/>
                                        </p:tgtEl>
                                        <p:attrNameLst>
                                          <p:attrName>style.visibility</p:attrName>
                                        </p:attrNameLst>
                                      </p:cBhvr>
                                      <p:to>
                                        <p:strVal val="visible"/>
                                      </p:to>
                                    </p:set>
                                    <p:anim calcmode="lin" valueType="num">
                                      <p:cBhvr additive="base">
                                        <p:cTn id="49" dur="500" fill="hold"/>
                                        <p:tgtEl>
                                          <p:spTgt spid="1839175"/>
                                        </p:tgtEl>
                                        <p:attrNameLst>
                                          <p:attrName>ppt_x</p:attrName>
                                        </p:attrNameLst>
                                      </p:cBhvr>
                                      <p:tavLst>
                                        <p:tav tm="0">
                                          <p:val>
                                            <p:strVal val="#ppt_x"/>
                                          </p:val>
                                        </p:tav>
                                        <p:tav tm="100000">
                                          <p:val>
                                            <p:strVal val="#ppt_x"/>
                                          </p:val>
                                        </p:tav>
                                      </p:tavLst>
                                    </p:anim>
                                    <p:anim calcmode="lin" valueType="num">
                                      <p:cBhvr additive="base">
                                        <p:cTn id="50" dur="500" fill="hold"/>
                                        <p:tgtEl>
                                          <p:spTgt spid="183917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39303"/>
                                        </p:tgtEl>
                                        <p:attrNameLst>
                                          <p:attrName>style.visibility</p:attrName>
                                        </p:attrNameLst>
                                      </p:cBhvr>
                                      <p:to>
                                        <p:strVal val="visible"/>
                                      </p:to>
                                    </p:set>
                                    <p:anim calcmode="lin" valueType="num">
                                      <p:cBhvr additive="base">
                                        <p:cTn id="59" dur="500" fill="hold"/>
                                        <p:tgtEl>
                                          <p:spTgt spid="1839303"/>
                                        </p:tgtEl>
                                        <p:attrNameLst>
                                          <p:attrName>ppt_x</p:attrName>
                                        </p:attrNameLst>
                                      </p:cBhvr>
                                      <p:tavLst>
                                        <p:tav tm="0">
                                          <p:val>
                                            <p:strVal val="#ppt_x"/>
                                          </p:val>
                                        </p:tav>
                                        <p:tav tm="100000">
                                          <p:val>
                                            <p:strVal val="#ppt_x"/>
                                          </p:val>
                                        </p:tav>
                                      </p:tavLst>
                                    </p:anim>
                                    <p:anim calcmode="lin" valueType="num">
                                      <p:cBhvr additive="base">
                                        <p:cTn id="60" dur="500" fill="hold"/>
                                        <p:tgtEl>
                                          <p:spTgt spid="183930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 calcmode="lin" valueType="num">
                                      <p:cBhvr additive="base">
                                        <p:cTn id="6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
                                            <p:txEl>
                                              <p:pRg st="1" end="1"/>
                                            </p:txEl>
                                          </p:spTgt>
                                        </p:tgtEl>
                                        <p:attrNameLst>
                                          <p:attrName>style.visibility</p:attrName>
                                        </p:attrNameLst>
                                      </p:cBhvr>
                                      <p:to>
                                        <p:strVal val="visible"/>
                                      </p:to>
                                    </p:set>
                                    <p:anim calcmode="lin" valueType="num">
                                      <p:cBhvr additive="base">
                                        <p:cTn id="6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39201"/>
                                        </p:tgtEl>
                                        <p:attrNameLst>
                                          <p:attrName>style.visibility</p:attrName>
                                        </p:attrNameLst>
                                      </p:cBhvr>
                                      <p:to>
                                        <p:strVal val="visible"/>
                                      </p:to>
                                    </p:set>
                                    <p:anim calcmode="lin" valueType="num">
                                      <p:cBhvr additive="base">
                                        <p:cTn id="73" dur="500" fill="hold"/>
                                        <p:tgtEl>
                                          <p:spTgt spid="1839201"/>
                                        </p:tgtEl>
                                        <p:attrNameLst>
                                          <p:attrName>ppt_x</p:attrName>
                                        </p:attrNameLst>
                                      </p:cBhvr>
                                      <p:tavLst>
                                        <p:tav tm="0">
                                          <p:val>
                                            <p:strVal val="#ppt_x"/>
                                          </p:val>
                                        </p:tav>
                                        <p:tav tm="100000">
                                          <p:val>
                                            <p:strVal val="#ppt_x"/>
                                          </p:val>
                                        </p:tav>
                                      </p:tavLst>
                                    </p:anim>
                                    <p:anim calcmode="lin" valueType="num">
                                      <p:cBhvr additive="base">
                                        <p:cTn id="74" dur="500" fill="hold"/>
                                        <p:tgtEl>
                                          <p:spTgt spid="183920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par>
                                <p:cTn id="79" presetID="2" presetClass="entr" presetSubtype="4" fill="hold" nodeType="withEffect">
                                  <p:stCondLst>
                                    <p:cond delay="0"/>
                                  </p:stCondLst>
                                  <p:childTnLst>
                                    <p:set>
                                      <p:cBhvr>
                                        <p:cTn id="80" dur="1" fill="hold">
                                          <p:stCondLst>
                                            <p:cond delay="0"/>
                                          </p:stCondLst>
                                        </p:cTn>
                                        <p:tgtEl>
                                          <p:spTgt spid="14">
                                            <p:txEl>
                                              <p:pRg st="2" end="2"/>
                                            </p:txEl>
                                          </p:spTgt>
                                        </p:tgtEl>
                                        <p:attrNameLst>
                                          <p:attrName>style.visibility</p:attrName>
                                        </p:attrNameLst>
                                      </p:cBhvr>
                                      <p:to>
                                        <p:strVal val="visible"/>
                                      </p:to>
                                    </p:set>
                                    <p:anim calcmode="lin" valueType="num">
                                      <p:cBhvr additive="base">
                                        <p:cTn id="8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839202"/>
                                        </p:tgtEl>
                                        <p:attrNameLst>
                                          <p:attrName>style.visibility</p:attrName>
                                        </p:attrNameLst>
                                      </p:cBhvr>
                                      <p:to>
                                        <p:strVal val="visible"/>
                                      </p:to>
                                    </p:set>
                                    <p:anim calcmode="lin" valueType="num">
                                      <p:cBhvr additive="base">
                                        <p:cTn id="87" dur="500" fill="hold"/>
                                        <p:tgtEl>
                                          <p:spTgt spid="1839202"/>
                                        </p:tgtEl>
                                        <p:attrNameLst>
                                          <p:attrName>ppt_x</p:attrName>
                                        </p:attrNameLst>
                                      </p:cBhvr>
                                      <p:tavLst>
                                        <p:tav tm="0">
                                          <p:val>
                                            <p:strVal val="#ppt_x"/>
                                          </p:val>
                                        </p:tav>
                                        <p:tav tm="100000">
                                          <p:val>
                                            <p:strVal val="#ppt_x"/>
                                          </p:val>
                                        </p:tav>
                                      </p:tavLst>
                                    </p:anim>
                                    <p:anim calcmode="lin" valueType="num">
                                      <p:cBhvr additive="base">
                                        <p:cTn id="88" dur="500" fill="hold"/>
                                        <p:tgtEl>
                                          <p:spTgt spid="183920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39203"/>
                                        </p:tgtEl>
                                        <p:attrNameLst>
                                          <p:attrName>style.visibility</p:attrName>
                                        </p:attrNameLst>
                                      </p:cBhvr>
                                      <p:to>
                                        <p:strVal val="visible"/>
                                      </p:to>
                                    </p:set>
                                    <p:anim calcmode="lin" valueType="num">
                                      <p:cBhvr additive="base">
                                        <p:cTn id="93" dur="500" fill="hold"/>
                                        <p:tgtEl>
                                          <p:spTgt spid="1839203"/>
                                        </p:tgtEl>
                                        <p:attrNameLst>
                                          <p:attrName>ppt_x</p:attrName>
                                        </p:attrNameLst>
                                      </p:cBhvr>
                                      <p:tavLst>
                                        <p:tav tm="0">
                                          <p:val>
                                            <p:strVal val="#ppt_x"/>
                                          </p:val>
                                        </p:tav>
                                        <p:tav tm="100000">
                                          <p:val>
                                            <p:strVal val="#ppt_x"/>
                                          </p:val>
                                        </p:tav>
                                      </p:tavLst>
                                    </p:anim>
                                    <p:anim calcmode="lin" valueType="num">
                                      <p:cBhvr additive="base">
                                        <p:cTn id="94" dur="500" fill="hold"/>
                                        <p:tgtEl>
                                          <p:spTgt spid="183920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839204"/>
                                        </p:tgtEl>
                                        <p:attrNameLst>
                                          <p:attrName>style.visibility</p:attrName>
                                        </p:attrNameLst>
                                      </p:cBhvr>
                                      <p:to>
                                        <p:strVal val="visible"/>
                                      </p:to>
                                    </p:set>
                                    <p:anim calcmode="lin" valueType="num">
                                      <p:cBhvr additive="base">
                                        <p:cTn id="99" dur="500" fill="hold"/>
                                        <p:tgtEl>
                                          <p:spTgt spid="1839204"/>
                                        </p:tgtEl>
                                        <p:attrNameLst>
                                          <p:attrName>ppt_x</p:attrName>
                                        </p:attrNameLst>
                                      </p:cBhvr>
                                      <p:tavLst>
                                        <p:tav tm="0">
                                          <p:val>
                                            <p:strVal val="#ppt_x"/>
                                          </p:val>
                                        </p:tav>
                                        <p:tav tm="100000">
                                          <p:val>
                                            <p:strVal val="#ppt_x"/>
                                          </p:val>
                                        </p:tav>
                                      </p:tavLst>
                                    </p:anim>
                                    <p:anim calcmode="lin" valueType="num">
                                      <p:cBhvr additive="base">
                                        <p:cTn id="100" dur="500" fill="hold"/>
                                        <p:tgtEl>
                                          <p:spTgt spid="183920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839205"/>
                                        </p:tgtEl>
                                        <p:attrNameLst>
                                          <p:attrName>style.visibility</p:attrName>
                                        </p:attrNameLst>
                                      </p:cBhvr>
                                      <p:to>
                                        <p:strVal val="visible"/>
                                      </p:to>
                                    </p:set>
                                    <p:anim calcmode="lin" valueType="num">
                                      <p:cBhvr additive="base">
                                        <p:cTn id="105" dur="500" fill="hold"/>
                                        <p:tgtEl>
                                          <p:spTgt spid="1839205"/>
                                        </p:tgtEl>
                                        <p:attrNameLst>
                                          <p:attrName>ppt_x</p:attrName>
                                        </p:attrNameLst>
                                      </p:cBhvr>
                                      <p:tavLst>
                                        <p:tav tm="0">
                                          <p:val>
                                            <p:strVal val="#ppt_x"/>
                                          </p:val>
                                        </p:tav>
                                        <p:tav tm="100000">
                                          <p:val>
                                            <p:strVal val="#ppt_x"/>
                                          </p:val>
                                        </p:tav>
                                      </p:tavLst>
                                    </p:anim>
                                    <p:anim calcmode="lin" valueType="num">
                                      <p:cBhvr additive="base">
                                        <p:cTn id="106" dur="500" fill="hold"/>
                                        <p:tgtEl>
                                          <p:spTgt spid="1839205"/>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839206"/>
                                        </p:tgtEl>
                                        <p:attrNameLst>
                                          <p:attrName>style.visibility</p:attrName>
                                        </p:attrNameLst>
                                      </p:cBhvr>
                                      <p:to>
                                        <p:strVal val="visible"/>
                                      </p:to>
                                    </p:set>
                                    <p:anim calcmode="lin" valueType="num">
                                      <p:cBhvr additive="base">
                                        <p:cTn id="111" dur="500" fill="hold"/>
                                        <p:tgtEl>
                                          <p:spTgt spid="1839206"/>
                                        </p:tgtEl>
                                        <p:attrNameLst>
                                          <p:attrName>ppt_x</p:attrName>
                                        </p:attrNameLst>
                                      </p:cBhvr>
                                      <p:tavLst>
                                        <p:tav tm="0">
                                          <p:val>
                                            <p:strVal val="#ppt_x"/>
                                          </p:val>
                                        </p:tav>
                                        <p:tav tm="100000">
                                          <p:val>
                                            <p:strVal val="#ppt_x"/>
                                          </p:val>
                                        </p:tav>
                                      </p:tavLst>
                                    </p:anim>
                                    <p:anim calcmode="lin" valueType="num">
                                      <p:cBhvr additive="base">
                                        <p:cTn id="112" dur="500" fill="hold"/>
                                        <p:tgtEl>
                                          <p:spTgt spid="1839206"/>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839110"/>
                                        </p:tgtEl>
                                        <p:attrNameLst>
                                          <p:attrName>style.visibility</p:attrName>
                                        </p:attrNameLst>
                                      </p:cBhvr>
                                      <p:to>
                                        <p:strVal val="visible"/>
                                      </p:to>
                                    </p:set>
                                    <p:anim calcmode="lin" valueType="num">
                                      <p:cBhvr additive="base">
                                        <p:cTn id="117" dur="500" fill="hold"/>
                                        <p:tgtEl>
                                          <p:spTgt spid="1839110"/>
                                        </p:tgtEl>
                                        <p:attrNameLst>
                                          <p:attrName>ppt_x</p:attrName>
                                        </p:attrNameLst>
                                      </p:cBhvr>
                                      <p:tavLst>
                                        <p:tav tm="0">
                                          <p:val>
                                            <p:strVal val="#ppt_x"/>
                                          </p:val>
                                        </p:tav>
                                        <p:tav tm="100000">
                                          <p:val>
                                            <p:strVal val="#ppt_x"/>
                                          </p:val>
                                        </p:tav>
                                      </p:tavLst>
                                    </p:anim>
                                    <p:anim calcmode="lin" valueType="num">
                                      <p:cBhvr additive="base">
                                        <p:cTn id="118" dur="500" fill="hold"/>
                                        <p:tgtEl>
                                          <p:spTgt spid="1839110"/>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839309"/>
                                        </p:tgtEl>
                                        <p:attrNameLst>
                                          <p:attrName>style.visibility</p:attrName>
                                        </p:attrNameLst>
                                      </p:cBhvr>
                                      <p:to>
                                        <p:strVal val="visible"/>
                                      </p:to>
                                    </p:set>
                                    <p:anim calcmode="lin" valueType="num">
                                      <p:cBhvr additive="base">
                                        <p:cTn id="121" dur="500" fill="hold"/>
                                        <p:tgtEl>
                                          <p:spTgt spid="1839309"/>
                                        </p:tgtEl>
                                        <p:attrNameLst>
                                          <p:attrName>ppt_x</p:attrName>
                                        </p:attrNameLst>
                                      </p:cBhvr>
                                      <p:tavLst>
                                        <p:tav tm="0">
                                          <p:val>
                                            <p:strVal val="#ppt_x"/>
                                          </p:val>
                                        </p:tav>
                                        <p:tav tm="100000">
                                          <p:val>
                                            <p:strVal val="#ppt_x"/>
                                          </p:val>
                                        </p:tav>
                                      </p:tavLst>
                                    </p:anim>
                                    <p:anim calcmode="lin" valueType="num">
                                      <p:cBhvr additive="base">
                                        <p:cTn id="122" dur="500" fill="hold"/>
                                        <p:tgtEl>
                                          <p:spTgt spid="1839309"/>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839207"/>
                                        </p:tgtEl>
                                        <p:attrNameLst>
                                          <p:attrName>style.visibility</p:attrName>
                                        </p:attrNameLst>
                                      </p:cBhvr>
                                      <p:to>
                                        <p:strVal val="visible"/>
                                      </p:to>
                                    </p:set>
                                    <p:anim calcmode="lin" valueType="num">
                                      <p:cBhvr additive="base">
                                        <p:cTn id="125" dur="500" fill="hold"/>
                                        <p:tgtEl>
                                          <p:spTgt spid="1839207"/>
                                        </p:tgtEl>
                                        <p:attrNameLst>
                                          <p:attrName>ppt_x</p:attrName>
                                        </p:attrNameLst>
                                      </p:cBhvr>
                                      <p:tavLst>
                                        <p:tav tm="0">
                                          <p:val>
                                            <p:strVal val="#ppt_x"/>
                                          </p:val>
                                        </p:tav>
                                        <p:tav tm="100000">
                                          <p:val>
                                            <p:strVal val="#ppt_x"/>
                                          </p:val>
                                        </p:tav>
                                      </p:tavLst>
                                    </p:anim>
                                    <p:anim calcmode="lin" valueType="num">
                                      <p:cBhvr additive="base">
                                        <p:cTn id="126" dur="500" fill="hold"/>
                                        <p:tgtEl>
                                          <p:spTgt spid="1839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9110" grpId="0" animBg="1"/>
      <p:bldP spid="1839201" grpId="0"/>
      <p:bldP spid="1839202" grpId="0"/>
      <p:bldP spid="1839203" grpId="0"/>
      <p:bldP spid="1839204" grpId="0"/>
      <p:bldP spid="1839205" grpId="0"/>
      <p:bldP spid="1839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1154" name="Group 2"/>
          <p:cNvGrpSpPr>
            <a:grpSpLocks/>
          </p:cNvGrpSpPr>
          <p:nvPr/>
        </p:nvGrpSpPr>
        <p:grpSpPr bwMode="auto">
          <a:xfrm>
            <a:off x="4942214" y="3410589"/>
            <a:ext cx="1689098" cy="1211263"/>
            <a:chOff x="6078" y="1537"/>
            <a:chExt cx="810" cy="763"/>
          </a:xfrm>
        </p:grpSpPr>
        <p:sp>
          <p:nvSpPr>
            <p:cNvPr id="2" name="AutoShape 39"/>
            <p:cNvSpPr>
              <a:spLocks noChangeArrowheads="1"/>
            </p:cNvSpPr>
            <p:nvPr/>
          </p:nvSpPr>
          <p:spPr bwMode="gray">
            <a:xfrm>
              <a:off x="6078" y="1537"/>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3" name="Oval 40"/>
            <p:cNvSpPr>
              <a:spLocks noChangeArrowheads="1"/>
            </p:cNvSpPr>
            <p:nvPr/>
          </p:nvSpPr>
          <p:spPr bwMode="gray">
            <a:xfrm>
              <a:off x="6144" y="1600"/>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4" name="Text Box 84"/>
            <p:cNvSpPr txBox="1">
              <a:spLocks noChangeArrowheads="1"/>
            </p:cNvSpPr>
            <p:nvPr/>
          </p:nvSpPr>
          <p:spPr bwMode="auto">
            <a:xfrm>
              <a:off x="6148" y="1689"/>
              <a:ext cx="671" cy="44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文件分配表</a:t>
              </a:r>
              <a:r>
                <a:rPr kumimoji="0" lang="en-US" altLang="zh-CN" sz="2000" dirty="0">
                  <a:solidFill>
                    <a:srgbClr val="FFFFFF"/>
                  </a:solidFill>
                  <a:ea typeface="华文中宋" panose="02010600040101010101" pitchFamily="2" charset="-122"/>
                </a:rPr>
                <a:t>FAT </a:t>
              </a:r>
            </a:p>
          </p:txBody>
        </p:sp>
      </p:grpSp>
      <p:sp>
        <p:nvSpPr>
          <p:cNvPr id="1841160" name="Rectangle 8"/>
          <p:cNvSpPr>
            <a:spLocks noChangeArrowheads="1"/>
          </p:cNvSpPr>
          <p:nvPr/>
        </p:nvSpPr>
        <p:spPr bwMode="auto">
          <a:xfrm>
            <a:off x="6918327" y="2137476"/>
            <a:ext cx="1612900" cy="1333698"/>
          </a:xfrm>
          <a:prstGeom prst="rect">
            <a:avLst/>
          </a:prstGeom>
          <a:solidFill>
            <a:schemeClr val="bg1"/>
          </a:solidFill>
          <a:ln w="9525">
            <a:solidFill>
              <a:schemeClr val="tx2"/>
            </a:solidFill>
            <a:miter lim="800000"/>
            <a:headEnd/>
            <a:tailEnd/>
          </a:ln>
          <a:effectLst>
            <a:outerShdw dist="107763" dir="18900000" algn="ctr" rotWithShape="0">
              <a:schemeClr val="bg2">
                <a:alpha val="50000"/>
              </a:schemeClr>
            </a:outerShdw>
          </a:effectLst>
        </p:spPr>
        <p:txBody>
          <a:bodyPr lIns="0" tIns="0" rIns="0" bIns="0" anchor="ctr">
            <a:spAutoFit/>
          </a:bodyPr>
          <a:lstStyle/>
          <a:p>
            <a:pPr>
              <a:lnSpc>
                <a:spcPts val="2600"/>
              </a:lnSpc>
              <a:spcBef>
                <a:spcPts val="0"/>
              </a:spcBef>
              <a:buFont typeface="Wingdings 2" panose="05020102010507070707" pitchFamily="18" charset="2"/>
              <a:buNone/>
            </a:pPr>
            <a:r>
              <a:rPr lang="zh-CN" altLang="en-US" sz="1600" dirty="0"/>
              <a:t> 文件</a:t>
            </a:r>
            <a:r>
              <a:rPr lang="en-US" altLang="zh-CN" sz="1600" dirty="0"/>
              <a:t>A------</a:t>
            </a:r>
            <a:r>
              <a:rPr lang="en-US" altLang="zh-CN" sz="1600" dirty="0">
                <a:solidFill>
                  <a:srgbClr val="CC0000"/>
                </a:solidFill>
              </a:rPr>
              <a:t>17</a:t>
            </a:r>
          </a:p>
          <a:p>
            <a:pPr>
              <a:lnSpc>
                <a:spcPts val="2600"/>
              </a:lnSpc>
              <a:spcBef>
                <a:spcPts val="0"/>
              </a:spcBef>
              <a:buFont typeface="Wingdings 2" panose="05020102010507070707" pitchFamily="18" charset="2"/>
              <a:buNone/>
            </a:pPr>
            <a:r>
              <a:rPr lang="en-US" altLang="zh-CN" sz="1600" dirty="0"/>
              <a:t>  … …</a:t>
            </a:r>
          </a:p>
          <a:p>
            <a:pPr>
              <a:lnSpc>
                <a:spcPts val="2600"/>
              </a:lnSpc>
              <a:spcBef>
                <a:spcPts val="0"/>
              </a:spcBef>
              <a:buFont typeface="Wingdings 2" panose="05020102010507070707" pitchFamily="18" charset="2"/>
              <a:buNone/>
            </a:pPr>
            <a:r>
              <a:rPr lang="en-US" altLang="zh-CN" sz="1600" dirty="0"/>
              <a:t> </a:t>
            </a:r>
            <a:r>
              <a:rPr lang="zh-CN" altLang="en-US" sz="1600" dirty="0"/>
              <a:t>文件</a:t>
            </a:r>
            <a:r>
              <a:rPr lang="en-US" altLang="zh-CN" sz="1600" dirty="0"/>
              <a:t>B------</a:t>
            </a:r>
            <a:r>
              <a:rPr lang="en-US" altLang="zh-CN" sz="1600" dirty="0">
                <a:solidFill>
                  <a:srgbClr val="CC0000"/>
                </a:solidFill>
              </a:rPr>
              <a:t>12</a:t>
            </a:r>
          </a:p>
          <a:p>
            <a:pPr>
              <a:lnSpc>
                <a:spcPts val="2600"/>
              </a:lnSpc>
              <a:spcBef>
                <a:spcPts val="0"/>
              </a:spcBef>
              <a:buFont typeface="Wingdings 2" panose="05020102010507070707" pitchFamily="18" charset="2"/>
              <a:buNone/>
            </a:pPr>
            <a:endParaRPr lang="en-US" altLang="zh-CN" sz="1600" dirty="0">
              <a:solidFill>
                <a:srgbClr val="CC0000"/>
              </a:solidFill>
            </a:endParaRPr>
          </a:p>
        </p:txBody>
      </p:sp>
      <p:grpSp>
        <p:nvGrpSpPr>
          <p:cNvPr id="1841161" name="Group 9"/>
          <p:cNvGrpSpPr>
            <a:grpSpLocks/>
          </p:cNvGrpSpPr>
          <p:nvPr/>
        </p:nvGrpSpPr>
        <p:grpSpPr bwMode="auto">
          <a:xfrm>
            <a:off x="954882" y="4195764"/>
            <a:ext cx="4419600" cy="2298700"/>
            <a:chOff x="2448" y="2748"/>
            <a:chExt cx="2784" cy="1448"/>
          </a:xfrm>
        </p:grpSpPr>
        <p:grpSp>
          <p:nvGrpSpPr>
            <p:cNvPr id="1841162" name="Group 10"/>
            <p:cNvGrpSpPr>
              <a:grpSpLocks/>
            </p:cNvGrpSpPr>
            <p:nvPr/>
          </p:nvGrpSpPr>
          <p:grpSpPr bwMode="auto">
            <a:xfrm>
              <a:off x="2448" y="2904"/>
              <a:ext cx="2592" cy="1248"/>
              <a:chOff x="2448" y="2880"/>
              <a:chExt cx="2592" cy="1248"/>
            </a:xfrm>
          </p:grpSpPr>
          <p:sp>
            <p:nvSpPr>
              <p:cNvPr id="1841163" name="Line 11"/>
              <p:cNvSpPr>
                <a:spLocks noChangeShapeType="1"/>
              </p:cNvSpPr>
              <p:nvPr/>
            </p:nvSpPr>
            <p:spPr bwMode="auto">
              <a:xfrm>
                <a:off x="2448" y="2880"/>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64" name="Line 12"/>
              <p:cNvSpPr>
                <a:spLocks noChangeShapeType="1"/>
              </p:cNvSpPr>
              <p:nvPr/>
            </p:nvSpPr>
            <p:spPr bwMode="auto">
              <a:xfrm>
                <a:off x="2448" y="3096"/>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65" name="Line 13"/>
              <p:cNvSpPr>
                <a:spLocks noChangeShapeType="1"/>
              </p:cNvSpPr>
              <p:nvPr/>
            </p:nvSpPr>
            <p:spPr bwMode="auto">
              <a:xfrm>
                <a:off x="2448" y="3281"/>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66" name="Line 14"/>
              <p:cNvSpPr>
                <a:spLocks noChangeShapeType="1"/>
              </p:cNvSpPr>
              <p:nvPr/>
            </p:nvSpPr>
            <p:spPr bwMode="auto">
              <a:xfrm>
                <a:off x="2448" y="3504"/>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67" name="Line 15"/>
              <p:cNvSpPr>
                <a:spLocks noChangeShapeType="1"/>
              </p:cNvSpPr>
              <p:nvPr/>
            </p:nvSpPr>
            <p:spPr bwMode="auto">
              <a:xfrm>
                <a:off x="2448" y="3727"/>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69" name="Line 17"/>
              <p:cNvSpPr>
                <a:spLocks noChangeShapeType="1"/>
              </p:cNvSpPr>
              <p:nvPr/>
            </p:nvSpPr>
            <p:spPr bwMode="auto">
              <a:xfrm>
                <a:off x="3235"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41170" name="Line 18"/>
              <p:cNvSpPr>
                <a:spLocks noChangeShapeType="1"/>
              </p:cNvSpPr>
              <p:nvPr/>
            </p:nvSpPr>
            <p:spPr bwMode="auto">
              <a:xfrm>
                <a:off x="349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1" name="Line 19"/>
              <p:cNvSpPr>
                <a:spLocks noChangeShapeType="1"/>
              </p:cNvSpPr>
              <p:nvPr/>
            </p:nvSpPr>
            <p:spPr bwMode="auto">
              <a:xfrm>
                <a:off x="376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3" name="Line 21"/>
              <p:cNvSpPr>
                <a:spLocks noChangeShapeType="1"/>
              </p:cNvSpPr>
              <p:nvPr/>
            </p:nvSpPr>
            <p:spPr bwMode="auto">
              <a:xfrm>
                <a:off x="4285"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4" name="Line 22"/>
              <p:cNvSpPr>
                <a:spLocks noChangeShapeType="1"/>
              </p:cNvSpPr>
              <p:nvPr/>
            </p:nvSpPr>
            <p:spPr bwMode="auto">
              <a:xfrm>
                <a:off x="454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5" name="Line 23"/>
              <p:cNvSpPr>
                <a:spLocks noChangeShapeType="1"/>
              </p:cNvSpPr>
              <p:nvPr/>
            </p:nvSpPr>
            <p:spPr bwMode="auto">
              <a:xfrm>
                <a:off x="481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6" name="Line 24"/>
              <p:cNvSpPr>
                <a:spLocks noChangeShapeType="1"/>
              </p:cNvSpPr>
              <p:nvPr/>
            </p:nvSpPr>
            <p:spPr bwMode="auto">
              <a:xfrm>
                <a:off x="271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7" name="Line 25"/>
              <p:cNvSpPr>
                <a:spLocks noChangeShapeType="1"/>
              </p:cNvSpPr>
              <p:nvPr/>
            </p:nvSpPr>
            <p:spPr bwMode="auto">
              <a:xfrm>
                <a:off x="2448" y="4128"/>
                <a:ext cx="25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79" name="Line 27"/>
              <p:cNvSpPr>
                <a:spLocks noChangeShapeType="1"/>
              </p:cNvSpPr>
              <p:nvPr/>
            </p:nvSpPr>
            <p:spPr bwMode="auto">
              <a:xfrm>
                <a:off x="2448"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1180" name="Line 28"/>
              <p:cNvSpPr>
                <a:spLocks noChangeShapeType="1"/>
              </p:cNvSpPr>
              <p:nvPr/>
            </p:nvSpPr>
            <p:spPr bwMode="auto">
              <a:xfrm>
                <a:off x="5040" y="2880"/>
                <a:ext cx="0" cy="12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1841181" name="Text Box 29"/>
            <p:cNvSpPr txBox="1">
              <a:spLocks noChangeArrowheads="1"/>
            </p:cNvSpPr>
            <p:nvPr/>
          </p:nvSpPr>
          <p:spPr bwMode="auto">
            <a:xfrm rot="5400000" flipH="1">
              <a:off x="4489" y="3453"/>
              <a:ext cx="1294"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0     1     2     3     4     5 </a:t>
              </a:r>
            </a:p>
          </p:txBody>
        </p:sp>
        <p:sp>
          <p:nvSpPr>
            <p:cNvPr id="1841182" name="Text Box 30"/>
            <p:cNvSpPr txBox="1">
              <a:spLocks noChangeArrowheads="1"/>
            </p:cNvSpPr>
            <p:nvPr/>
          </p:nvSpPr>
          <p:spPr bwMode="auto">
            <a:xfrm>
              <a:off x="2448" y="2748"/>
              <a:ext cx="2596"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9        8       7       6      5      4      3       2      1       0</a:t>
              </a:r>
            </a:p>
          </p:txBody>
        </p:sp>
      </p:grpSp>
      <p:sp>
        <p:nvSpPr>
          <p:cNvPr id="1841183" name="Text Box 31"/>
          <p:cNvSpPr txBox="1">
            <a:spLocks noChangeArrowheads="1"/>
          </p:cNvSpPr>
          <p:nvPr/>
        </p:nvSpPr>
        <p:spPr bwMode="auto">
          <a:xfrm>
            <a:off x="1764507" y="4721228"/>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26</a:t>
            </a:r>
          </a:p>
        </p:txBody>
      </p:sp>
      <p:sp>
        <p:nvSpPr>
          <p:cNvPr id="1841184" name="Text Box 32"/>
          <p:cNvSpPr txBox="1">
            <a:spLocks noChangeArrowheads="1"/>
          </p:cNvSpPr>
          <p:nvPr/>
        </p:nvSpPr>
        <p:spPr bwMode="auto">
          <a:xfrm>
            <a:off x="2185195" y="5045078"/>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24</a:t>
            </a:r>
          </a:p>
        </p:txBody>
      </p:sp>
      <p:sp>
        <p:nvSpPr>
          <p:cNvPr id="1841185" name="Text Box 33"/>
          <p:cNvSpPr txBox="1">
            <a:spLocks noChangeArrowheads="1"/>
          </p:cNvSpPr>
          <p:nvPr/>
        </p:nvSpPr>
        <p:spPr bwMode="auto">
          <a:xfrm>
            <a:off x="3005932" y="505936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32</a:t>
            </a:r>
          </a:p>
        </p:txBody>
      </p:sp>
      <p:sp>
        <p:nvSpPr>
          <p:cNvPr id="1841186" name="Text Box 34"/>
          <p:cNvSpPr txBox="1">
            <a:spLocks noChangeArrowheads="1"/>
          </p:cNvSpPr>
          <p:nvPr/>
        </p:nvSpPr>
        <p:spPr bwMode="auto">
          <a:xfrm>
            <a:off x="3875882" y="5426078"/>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55</a:t>
            </a:r>
          </a:p>
        </p:txBody>
      </p:sp>
      <p:sp>
        <p:nvSpPr>
          <p:cNvPr id="1841187" name="Text Box 35"/>
          <p:cNvSpPr txBox="1">
            <a:spLocks noChangeArrowheads="1"/>
          </p:cNvSpPr>
          <p:nvPr/>
        </p:nvSpPr>
        <p:spPr bwMode="auto">
          <a:xfrm>
            <a:off x="2599532" y="6054728"/>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latin typeface="Times New Roman" panose="02020603050405020304" pitchFamily="18" charset="0"/>
                <a:ea typeface="隶书" panose="02010509060101010101" pitchFamily="49" charset="-122"/>
              </a:rPr>
              <a:t>47</a:t>
            </a:r>
          </a:p>
        </p:txBody>
      </p:sp>
      <p:sp>
        <p:nvSpPr>
          <p:cNvPr id="1841188" name="Text Box 36"/>
          <p:cNvSpPr txBox="1">
            <a:spLocks noChangeArrowheads="1"/>
          </p:cNvSpPr>
          <p:nvPr/>
        </p:nvSpPr>
        <p:spPr bwMode="auto">
          <a:xfrm>
            <a:off x="1696245" y="5764215"/>
            <a:ext cx="590550" cy="36671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800" b="0">
                <a:ea typeface="隶书" panose="02010509060101010101" pitchFamily="49" charset="-122"/>
              </a:rPr>
              <a:t>End</a:t>
            </a:r>
          </a:p>
        </p:txBody>
      </p:sp>
      <p:grpSp>
        <p:nvGrpSpPr>
          <p:cNvPr id="1841189" name="Group 37"/>
          <p:cNvGrpSpPr>
            <a:grpSpLocks/>
          </p:cNvGrpSpPr>
          <p:nvPr/>
        </p:nvGrpSpPr>
        <p:grpSpPr bwMode="auto">
          <a:xfrm>
            <a:off x="7077076" y="3256602"/>
            <a:ext cx="4814888" cy="3484563"/>
            <a:chOff x="2724" y="2056"/>
            <a:chExt cx="3033" cy="2195"/>
          </a:xfrm>
        </p:grpSpPr>
        <p:sp>
          <p:nvSpPr>
            <p:cNvPr id="1841190" name="AutoShape 38"/>
            <p:cNvSpPr>
              <a:spLocks noChangeArrowheads="1"/>
            </p:cNvSpPr>
            <p:nvPr/>
          </p:nvSpPr>
          <p:spPr bwMode="auto">
            <a:xfrm>
              <a:off x="2724"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1" name="AutoShape 39"/>
            <p:cNvSpPr>
              <a:spLocks noChangeArrowheads="1"/>
            </p:cNvSpPr>
            <p:nvPr/>
          </p:nvSpPr>
          <p:spPr bwMode="auto">
            <a:xfrm>
              <a:off x="2985"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2" name="AutoShape 40"/>
            <p:cNvSpPr>
              <a:spLocks noChangeArrowheads="1"/>
            </p:cNvSpPr>
            <p:nvPr/>
          </p:nvSpPr>
          <p:spPr bwMode="auto">
            <a:xfrm>
              <a:off x="3246"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3" name="AutoShape 41"/>
            <p:cNvSpPr>
              <a:spLocks noChangeArrowheads="1"/>
            </p:cNvSpPr>
            <p:nvPr/>
          </p:nvSpPr>
          <p:spPr bwMode="auto">
            <a:xfrm>
              <a:off x="3507" y="2480"/>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4" name="AutoShape 42"/>
            <p:cNvSpPr>
              <a:spLocks noChangeArrowheads="1"/>
            </p:cNvSpPr>
            <p:nvPr/>
          </p:nvSpPr>
          <p:spPr bwMode="auto">
            <a:xfrm>
              <a:off x="3769"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5" name="AutoShape 43"/>
            <p:cNvSpPr>
              <a:spLocks noChangeArrowheads="1"/>
            </p:cNvSpPr>
            <p:nvPr/>
          </p:nvSpPr>
          <p:spPr bwMode="auto">
            <a:xfrm>
              <a:off x="4030"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6" name="AutoShape 44"/>
            <p:cNvSpPr>
              <a:spLocks noChangeArrowheads="1"/>
            </p:cNvSpPr>
            <p:nvPr/>
          </p:nvSpPr>
          <p:spPr bwMode="auto">
            <a:xfrm>
              <a:off x="4291"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7" name="AutoShape 45"/>
            <p:cNvSpPr>
              <a:spLocks noChangeArrowheads="1"/>
            </p:cNvSpPr>
            <p:nvPr/>
          </p:nvSpPr>
          <p:spPr bwMode="auto">
            <a:xfrm>
              <a:off x="4552"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8" name="AutoShape 46"/>
            <p:cNvSpPr>
              <a:spLocks noChangeArrowheads="1"/>
            </p:cNvSpPr>
            <p:nvPr/>
          </p:nvSpPr>
          <p:spPr bwMode="auto">
            <a:xfrm>
              <a:off x="4813"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199" name="AutoShape 47"/>
            <p:cNvSpPr>
              <a:spLocks noChangeArrowheads="1"/>
            </p:cNvSpPr>
            <p:nvPr/>
          </p:nvSpPr>
          <p:spPr bwMode="auto">
            <a:xfrm>
              <a:off x="5074" y="248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0" name="AutoShape 48"/>
            <p:cNvSpPr>
              <a:spLocks noChangeArrowheads="1"/>
            </p:cNvSpPr>
            <p:nvPr/>
          </p:nvSpPr>
          <p:spPr bwMode="auto">
            <a:xfrm>
              <a:off x="2724"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1" name="AutoShape 49"/>
            <p:cNvSpPr>
              <a:spLocks noChangeArrowheads="1"/>
            </p:cNvSpPr>
            <p:nvPr/>
          </p:nvSpPr>
          <p:spPr bwMode="auto">
            <a:xfrm>
              <a:off x="2985"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2" name="AutoShape 50"/>
            <p:cNvSpPr>
              <a:spLocks noChangeArrowheads="1"/>
            </p:cNvSpPr>
            <p:nvPr/>
          </p:nvSpPr>
          <p:spPr bwMode="auto">
            <a:xfrm>
              <a:off x="3246"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3" name="AutoShape 51"/>
            <p:cNvSpPr>
              <a:spLocks noChangeArrowheads="1"/>
            </p:cNvSpPr>
            <p:nvPr/>
          </p:nvSpPr>
          <p:spPr bwMode="auto">
            <a:xfrm>
              <a:off x="3507" y="2773"/>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4" name="AutoShape 52"/>
            <p:cNvSpPr>
              <a:spLocks noChangeArrowheads="1"/>
            </p:cNvSpPr>
            <p:nvPr/>
          </p:nvSpPr>
          <p:spPr bwMode="auto">
            <a:xfrm>
              <a:off x="3769"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5" name="AutoShape 53"/>
            <p:cNvSpPr>
              <a:spLocks noChangeArrowheads="1"/>
            </p:cNvSpPr>
            <p:nvPr/>
          </p:nvSpPr>
          <p:spPr bwMode="auto">
            <a:xfrm>
              <a:off x="4030"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6" name="AutoShape 54"/>
            <p:cNvSpPr>
              <a:spLocks noChangeArrowheads="1"/>
            </p:cNvSpPr>
            <p:nvPr/>
          </p:nvSpPr>
          <p:spPr bwMode="auto">
            <a:xfrm>
              <a:off x="4291"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7" name="AutoShape 55"/>
            <p:cNvSpPr>
              <a:spLocks noChangeArrowheads="1"/>
            </p:cNvSpPr>
            <p:nvPr/>
          </p:nvSpPr>
          <p:spPr bwMode="auto">
            <a:xfrm>
              <a:off x="4552"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8" name="AutoShape 56"/>
            <p:cNvSpPr>
              <a:spLocks noChangeArrowheads="1"/>
            </p:cNvSpPr>
            <p:nvPr/>
          </p:nvSpPr>
          <p:spPr bwMode="auto">
            <a:xfrm>
              <a:off x="4813"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09" name="AutoShape 57"/>
            <p:cNvSpPr>
              <a:spLocks noChangeArrowheads="1"/>
            </p:cNvSpPr>
            <p:nvPr/>
          </p:nvSpPr>
          <p:spPr bwMode="auto">
            <a:xfrm>
              <a:off x="5074" y="2773"/>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0" name="AutoShape 58"/>
            <p:cNvSpPr>
              <a:spLocks noChangeArrowheads="1"/>
            </p:cNvSpPr>
            <p:nvPr/>
          </p:nvSpPr>
          <p:spPr bwMode="auto">
            <a:xfrm>
              <a:off x="2724"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1" name="AutoShape 59"/>
            <p:cNvSpPr>
              <a:spLocks noChangeArrowheads="1"/>
            </p:cNvSpPr>
            <p:nvPr/>
          </p:nvSpPr>
          <p:spPr bwMode="auto">
            <a:xfrm>
              <a:off x="2985"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2" name="AutoShape 60"/>
            <p:cNvSpPr>
              <a:spLocks noChangeArrowheads="1"/>
            </p:cNvSpPr>
            <p:nvPr/>
          </p:nvSpPr>
          <p:spPr bwMode="auto">
            <a:xfrm>
              <a:off x="3246"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3" name="AutoShape 61"/>
            <p:cNvSpPr>
              <a:spLocks noChangeArrowheads="1"/>
            </p:cNvSpPr>
            <p:nvPr/>
          </p:nvSpPr>
          <p:spPr bwMode="auto">
            <a:xfrm>
              <a:off x="3507" y="3070"/>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4" name="AutoShape 62"/>
            <p:cNvSpPr>
              <a:spLocks noChangeArrowheads="1"/>
            </p:cNvSpPr>
            <p:nvPr/>
          </p:nvSpPr>
          <p:spPr bwMode="auto">
            <a:xfrm>
              <a:off x="3769"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5" name="AutoShape 63"/>
            <p:cNvSpPr>
              <a:spLocks noChangeArrowheads="1"/>
            </p:cNvSpPr>
            <p:nvPr/>
          </p:nvSpPr>
          <p:spPr bwMode="auto">
            <a:xfrm>
              <a:off x="4030"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6" name="AutoShape 64"/>
            <p:cNvSpPr>
              <a:spLocks noChangeArrowheads="1"/>
            </p:cNvSpPr>
            <p:nvPr/>
          </p:nvSpPr>
          <p:spPr bwMode="auto">
            <a:xfrm>
              <a:off x="4291"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7" name="AutoShape 65"/>
            <p:cNvSpPr>
              <a:spLocks noChangeArrowheads="1"/>
            </p:cNvSpPr>
            <p:nvPr/>
          </p:nvSpPr>
          <p:spPr bwMode="auto">
            <a:xfrm>
              <a:off x="4552"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8" name="AutoShape 66"/>
            <p:cNvSpPr>
              <a:spLocks noChangeArrowheads="1"/>
            </p:cNvSpPr>
            <p:nvPr/>
          </p:nvSpPr>
          <p:spPr bwMode="auto">
            <a:xfrm>
              <a:off x="4813"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19" name="AutoShape 67"/>
            <p:cNvSpPr>
              <a:spLocks noChangeArrowheads="1"/>
            </p:cNvSpPr>
            <p:nvPr/>
          </p:nvSpPr>
          <p:spPr bwMode="auto">
            <a:xfrm>
              <a:off x="5074" y="3070"/>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0" name="AutoShape 68"/>
            <p:cNvSpPr>
              <a:spLocks noChangeArrowheads="1"/>
            </p:cNvSpPr>
            <p:nvPr/>
          </p:nvSpPr>
          <p:spPr bwMode="auto">
            <a:xfrm>
              <a:off x="2734"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1" name="AutoShape 69"/>
            <p:cNvSpPr>
              <a:spLocks noChangeArrowheads="1"/>
            </p:cNvSpPr>
            <p:nvPr/>
          </p:nvSpPr>
          <p:spPr bwMode="auto">
            <a:xfrm>
              <a:off x="2995"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2" name="AutoShape 70"/>
            <p:cNvSpPr>
              <a:spLocks noChangeArrowheads="1"/>
            </p:cNvSpPr>
            <p:nvPr/>
          </p:nvSpPr>
          <p:spPr bwMode="auto">
            <a:xfrm>
              <a:off x="3256"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3" name="AutoShape 71"/>
            <p:cNvSpPr>
              <a:spLocks noChangeArrowheads="1"/>
            </p:cNvSpPr>
            <p:nvPr/>
          </p:nvSpPr>
          <p:spPr bwMode="auto">
            <a:xfrm>
              <a:off x="3517"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4" name="AutoShape 72"/>
            <p:cNvSpPr>
              <a:spLocks noChangeArrowheads="1"/>
            </p:cNvSpPr>
            <p:nvPr/>
          </p:nvSpPr>
          <p:spPr bwMode="auto">
            <a:xfrm>
              <a:off x="3778"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5" name="AutoShape 73"/>
            <p:cNvSpPr>
              <a:spLocks noChangeArrowheads="1"/>
            </p:cNvSpPr>
            <p:nvPr/>
          </p:nvSpPr>
          <p:spPr bwMode="auto">
            <a:xfrm>
              <a:off x="4039"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6" name="AutoShape 74"/>
            <p:cNvSpPr>
              <a:spLocks noChangeArrowheads="1"/>
            </p:cNvSpPr>
            <p:nvPr/>
          </p:nvSpPr>
          <p:spPr bwMode="auto">
            <a:xfrm>
              <a:off x="4300" y="3362"/>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7" name="AutoShape 75"/>
            <p:cNvSpPr>
              <a:spLocks noChangeArrowheads="1"/>
            </p:cNvSpPr>
            <p:nvPr/>
          </p:nvSpPr>
          <p:spPr bwMode="auto">
            <a:xfrm>
              <a:off x="4562"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8" name="AutoShape 76"/>
            <p:cNvSpPr>
              <a:spLocks noChangeArrowheads="1"/>
            </p:cNvSpPr>
            <p:nvPr/>
          </p:nvSpPr>
          <p:spPr bwMode="auto">
            <a:xfrm>
              <a:off x="4823"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29" name="AutoShape 77"/>
            <p:cNvSpPr>
              <a:spLocks noChangeArrowheads="1"/>
            </p:cNvSpPr>
            <p:nvPr/>
          </p:nvSpPr>
          <p:spPr bwMode="auto">
            <a:xfrm>
              <a:off x="5084" y="336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0" name="AutoShape 78"/>
            <p:cNvSpPr>
              <a:spLocks noChangeArrowheads="1"/>
            </p:cNvSpPr>
            <p:nvPr/>
          </p:nvSpPr>
          <p:spPr bwMode="auto">
            <a:xfrm>
              <a:off x="2734"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1" name="AutoShape 79"/>
            <p:cNvSpPr>
              <a:spLocks noChangeArrowheads="1"/>
            </p:cNvSpPr>
            <p:nvPr/>
          </p:nvSpPr>
          <p:spPr bwMode="auto">
            <a:xfrm>
              <a:off x="2995"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2" name="AutoShape 80"/>
            <p:cNvSpPr>
              <a:spLocks noChangeArrowheads="1"/>
            </p:cNvSpPr>
            <p:nvPr/>
          </p:nvSpPr>
          <p:spPr bwMode="auto">
            <a:xfrm>
              <a:off x="3256"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3" name="AutoShape 81"/>
            <p:cNvSpPr>
              <a:spLocks noChangeArrowheads="1"/>
            </p:cNvSpPr>
            <p:nvPr/>
          </p:nvSpPr>
          <p:spPr bwMode="auto">
            <a:xfrm>
              <a:off x="3517"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4" name="AutoShape 82"/>
            <p:cNvSpPr>
              <a:spLocks noChangeArrowheads="1"/>
            </p:cNvSpPr>
            <p:nvPr/>
          </p:nvSpPr>
          <p:spPr bwMode="auto">
            <a:xfrm>
              <a:off x="3778"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5" name="AutoShape 83"/>
            <p:cNvSpPr>
              <a:spLocks noChangeArrowheads="1"/>
            </p:cNvSpPr>
            <p:nvPr/>
          </p:nvSpPr>
          <p:spPr bwMode="auto">
            <a:xfrm>
              <a:off x="4039"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6" name="AutoShape 84"/>
            <p:cNvSpPr>
              <a:spLocks noChangeArrowheads="1"/>
            </p:cNvSpPr>
            <p:nvPr/>
          </p:nvSpPr>
          <p:spPr bwMode="auto">
            <a:xfrm>
              <a:off x="4300" y="3655"/>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7" name="AutoShape 85"/>
            <p:cNvSpPr>
              <a:spLocks noChangeArrowheads="1"/>
            </p:cNvSpPr>
            <p:nvPr/>
          </p:nvSpPr>
          <p:spPr bwMode="auto">
            <a:xfrm>
              <a:off x="4562"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8" name="AutoShape 86"/>
            <p:cNvSpPr>
              <a:spLocks noChangeArrowheads="1"/>
            </p:cNvSpPr>
            <p:nvPr/>
          </p:nvSpPr>
          <p:spPr bwMode="auto">
            <a:xfrm>
              <a:off x="4823"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39" name="AutoShape 87"/>
            <p:cNvSpPr>
              <a:spLocks noChangeArrowheads="1"/>
            </p:cNvSpPr>
            <p:nvPr/>
          </p:nvSpPr>
          <p:spPr bwMode="auto">
            <a:xfrm>
              <a:off x="5084" y="3655"/>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0" name="AutoShape 88"/>
            <p:cNvSpPr>
              <a:spLocks noChangeArrowheads="1"/>
            </p:cNvSpPr>
            <p:nvPr/>
          </p:nvSpPr>
          <p:spPr bwMode="auto">
            <a:xfrm>
              <a:off x="2734"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1" name="AutoShape 89"/>
            <p:cNvSpPr>
              <a:spLocks noChangeArrowheads="1"/>
            </p:cNvSpPr>
            <p:nvPr/>
          </p:nvSpPr>
          <p:spPr bwMode="auto">
            <a:xfrm>
              <a:off x="2995"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2" name="AutoShape 90"/>
            <p:cNvSpPr>
              <a:spLocks noChangeArrowheads="1"/>
            </p:cNvSpPr>
            <p:nvPr/>
          </p:nvSpPr>
          <p:spPr bwMode="auto">
            <a:xfrm>
              <a:off x="3256"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3" name="AutoShape 91"/>
            <p:cNvSpPr>
              <a:spLocks noChangeArrowheads="1"/>
            </p:cNvSpPr>
            <p:nvPr/>
          </p:nvSpPr>
          <p:spPr bwMode="auto">
            <a:xfrm>
              <a:off x="3517"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4" name="AutoShape 92"/>
            <p:cNvSpPr>
              <a:spLocks noChangeArrowheads="1"/>
            </p:cNvSpPr>
            <p:nvPr/>
          </p:nvSpPr>
          <p:spPr bwMode="auto">
            <a:xfrm>
              <a:off x="3778"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5" name="AutoShape 93"/>
            <p:cNvSpPr>
              <a:spLocks noChangeArrowheads="1"/>
            </p:cNvSpPr>
            <p:nvPr/>
          </p:nvSpPr>
          <p:spPr bwMode="auto">
            <a:xfrm>
              <a:off x="4039"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6" name="AutoShape 94"/>
            <p:cNvSpPr>
              <a:spLocks noChangeArrowheads="1"/>
            </p:cNvSpPr>
            <p:nvPr/>
          </p:nvSpPr>
          <p:spPr bwMode="auto">
            <a:xfrm>
              <a:off x="4300" y="3952"/>
              <a:ext cx="233"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7" name="AutoShape 95"/>
            <p:cNvSpPr>
              <a:spLocks noChangeArrowheads="1"/>
            </p:cNvSpPr>
            <p:nvPr/>
          </p:nvSpPr>
          <p:spPr bwMode="auto">
            <a:xfrm>
              <a:off x="4562"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8" name="AutoShape 96"/>
            <p:cNvSpPr>
              <a:spLocks noChangeArrowheads="1"/>
            </p:cNvSpPr>
            <p:nvPr/>
          </p:nvSpPr>
          <p:spPr bwMode="auto">
            <a:xfrm>
              <a:off x="4823"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49" name="AutoShape 97"/>
            <p:cNvSpPr>
              <a:spLocks noChangeArrowheads="1"/>
            </p:cNvSpPr>
            <p:nvPr/>
          </p:nvSpPr>
          <p:spPr bwMode="auto">
            <a:xfrm>
              <a:off x="5084" y="3952"/>
              <a:ext cx="232" cy="25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1841250" name="Text Box 98"/>
            <p:cNvSpPr txBox="1">
              <a:spLocks noChangeArrowheads="1"/>
            </p:cNvSpPr>
            <p:nvPr/>
          </p:nvSpPr>
          <p:spPr bwMode="auto">
            <a:xfrm>
              <a:off x="2736" y="2300"/>
              <a:ext cx="2596"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9        8       7       6      5      4      3       2      1       0</a:t>
              </a:r>
            </a:p>
          </p:txBody>
        </p:sp>
        <p:sp>
          <p:nvSpPr>
            <p:cNvPr id="1841251" name="Text Box 99"/>
            <p:cNvSpPr txBox="1">
              <a:spLocks noChangeArrowheads="1"/>
            </p:cNvSpPr>
            <p:nvPr/>
          </p:nvSpPr>
          <p:spPr bwMode="auto">
            <a:xfrm rot="5400000" flipH="1">
              <a:off x="4548" y="3291"/>
              <a:ext cx="1728"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400">
                  <a:ea typeface="隶书" panose="02010509060101010101" pitchFamily="49" charset="-122"/>
                </a:rPr>
                <a:t>0       1        2        3       4        5  </a:t>
              </a:r>
            </a:p>
          </p:txBody>
        </p:sp>
        <p:sp>
          <p:nvSpPr>
            <p:cNvPr id="1841252" name="Freeform 100"/>
            <p:cNvSpPr>
              <a:spLocks/>
            </p:cNvSpPr>
            <p:nvPr/>
          </p:nvSpPr>
          <p:spPr bwMode="auto">
            <a:xfrm>
              <a:off x="5130" y="2266"/>
              <a:ext cx="362" cy="317"/>
            </a:xfrm>
            <a:custGeom>
              <a:avLst/>
              <a:gdLst>
                <a:gd name="T0" fmla="*/ 0 w 362"/>
                <a:gd name="T1" fmla="*/ 0 h 317"/>
                <a:gd name="T2" fmla="*/ 362 w 362"/>
                <a:gd name="T3" fmla="*/ 0 h 317"/>
                <a:gd name="T4" fmla="*/ 362 w 362"/>
                <a:gd name="T5" fmla="*/ 317 h 317"/>
              </a:gdLst>
              <a:ahLst/>
              <a:cxnLst>
                <a:cxn ang="0">
                  <a:pos x="T0" y="T1"/>
                </a:cxn>
                <a:cxn ang="0">
                  <a:pos x="T2" y="T3"/>
                </a:cxn>
                <a:cxn ang="0">
                  <a:pos x="T4" y="T5"/>
                </a:cxn>
              </a:cxnLst>
              <a:rect l="0" t="0" r="r" b="b"/>
              <a:pathLst>
                <a:path w="362" h="317">
                  <a:moveTo>
                    <a:pt x="0" y="0"/>
                  </a:moveTo>
                  <a:lnTo>
                    <a:pt x="362" y="0"/>
                  </a:lnTo>
                  <a:lnTo>
                    <a:pt x="362" y="317"/>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1253" name="Text Box 101"/>
            <p:cNvSpPr txBox="1">
              <a:spLocks noChangeArrowheads="1"/>
            </p:cNvSpPr>
            <p:nvPr/>
          </p:nvSpPr>
          <p:spPr bwMode="auto">
            <a:xfrm>
              <a:off x="4994" y="2056"/>
              <a:ext cx="499" cy="19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a:latin typeface="宋体" panose="02010600030101010101" pitchFamily="2" charset="-122"/>
                </a:rPr>
                <a:t>个位</a:t>
              </a:r>
            </a:p>
          </p:txBody>
        </p:sp>
        <p:sp>
          <p:nvSpPr>
            <p:cNvPr id="1841254" name="Text Box 102"/>
            <p:cNvSpPr txBox="1">
              <a:spLocks noChangeArrowheads="1"/>
            </p:cNvSpPr>
            <p:nvPr/>
          </p:nvSpPr>
          <p:spPr bwMode="auto">
            <a:xfrm>
              <a:off x="5447" y="2287"/>
              <a:ext cx="310" cy="33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zh-CN" altLang="en-US" sz="1400">
                  <a:latin typeface="宋体" panose="02010600030101010101" pitchFamily="2" charset="-122"/>
                </a:rPr>
                <a:t>十位</a:t>
              </a:r>
            </a:p>
          </p:txBody>
        </p:sp>
      </p:grpSp>
      <p:grpSp>
        <p:nvGrpSpPr>
          <p:cNvPr id="1841255" name="Group 103"/>
          <p:cNvGrpSpPr>
            <a:grpSpLocks/>
          </p:cNvGrpSpPr>
          <p:nvPr/>
        </p:nvGrpSpPr>
        <p:grpSpPr bwMode="auto">
          <a:xfrm>
            <a:off x="867571" y="2047879"/>
            <a:ext cx="3117852" cy="792166"/>
            <a:chOff x="333" y="630"/>
            <a:chExt cx="1964" cy="499"/>
          </a:xfrm>
        </p:grpSpPr>
        <p:sp>
          <p:nvSpPr>
            <p:cNvPr id="1841256" name="AutoShape 104"/>
            <p:cNvSpPr>
              <a:spLocks noChangeArrowheads="1"/>
            </p:cNvSpPr>
            <p:nvPr/>
          </p:nvSpPr>
          <p:spPr bwMode="auto">
            <a:xfrm>
              <a:off x="542"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57" name="AutoShape 105"/>
            <p:cNvSpPr>
              <a:spLocks noChangeArrowheads="1"/>
            </p:cNvSpPr>
            <p:nvPr/>
          </p:nvSpPr>
          <p:spPr bwMode="auto">
            <a:xfrm>
              <a:off x="750"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58" name="AutoShape 106"/>
            <p:cNvSpPr>
              <a:spLocks noChangeArrowheads="1"/>
            </p:cNvSpPr>
            <p:nvPr/>
          </p:nvSpPr>
          <p:spPr bwMode="auto">
            <a:xfrm>
              <a:off x="958"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59" name="AutoShape 107"/>
            <p:cNvSpPr>
              <a:spLocks noChangeArrowheads="1"/>
            </p:cNvSpPr>
            <p:nvPr/>
          </p:nvSpPr>
          <p:spPr bwMode="auto">
            <a:xfrm>
              <a:off x="1166"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60" name="AutoShape 108"/>
            <p:cNvSpPr>
              <a:spLocks noChangeArrowheads="1"/>
            </p:cNvSpPr>
            <p:nvPr/>
          </p:nvSpPr>
          <p:spPr bwMode="auto">
            <a:xfrm>
              <a:off x="1365" y="873"/>
              <a:ext cx="232" cy="256"/>
            </a:xfrm>
            <a:prstGeom prst="cube">
              <a:avLst>
                <a:gd name="adj" fmla="val 25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61" name="AutoShape 109"/>
            <p:cNvSpPr>
              <a:spLocks noChangeArrowheads="1"/>
            </p:cNvSpPr>
            <p:nvPr/>
          </p:nvSpPr>
          <p:spPr bwMode="auto">
            <a:xfrm>
              <a:off x="1573" y="873"/>
              <a:ext cx="232" cy="256"/>
            </a:xfrm>
            <a:prstGeom prst="cube">
              <a:avLst>
                <a:gd name="adj" fmla="val 25000"/>
              </a:avLst>
            </a:prstGeom>
            <a:solidFill>
              <a:schemeClr val="folHlink"/>
            </a:solidFill>
            <a:ln w="9525">
              <a:solidFill>
                <a:schemeClr val="tx1"/>
              </a:solidFill>
              <a:miter lim="800000"/>
              <a:headEnd/>
              <a:tailEnd/>
            </a:ln>
          </p:spPr>
          <p:txBody>
            <a:bodyPr/>
            <a:lstStyle/>
            <a:p>
              <a:endParaRPr lang="zh-CN" altLang="en-US"/>
            </a:p>
          </p:txBody>
        </p:sp>
        <p:sp>
          <p:nvSpPr>
            <p:cNvPr id="1841262" name="Text Box 110"/>
            <p:cNvSpPr txBox="1">
              <a:spLocks noChangeArrowheads="1"/>
            </p:cNvSpPr>
            <p:nvPr/>
          </p:nvSpPr>
          <p:spPr bwMode="auto">
            <a:xfrm>
              <a:off x="1781" y="887"/>
              <a:ext cx="5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800" dirty="0">
                  <a:latin typeface="微软雅黑" panose="020B0503020204020204" pitchFamily="34" charset="-122"/>
                  <a:ea typeface="微软雅黑" panose="020B0503020204020204" pitchFamily="34" charset="-122"/>
                </a:rPr>
                <a:t>文件</a:t>
              </a:r>
              <a:r>
                <a:rPr kumimoji="0" lang="en-US" altLang="zh-CN" sz="1800" dirty="0">
                  <a:latin typeface="微软雅黑" panose="020B0503020204020204" pitchFamily="34" charset="-122"/>
                  <a:ea typeface="微软雅黑" panose="020B0503020204020204" pitchFamily="34" charset="-122"/>
                </a:rPr>
                <a:t>A</a:t>
              </a:r>
            </a:p>
          </p:txBody>
        </p:sp>
        <p:sp>
          <p:nvSpPr>
            <p:cNvPr id="1841263" name="Line 111"/>
            <p:cNvSpPr>
              <a:spLocks noChangeShapeType="1"/>
            </p:cNvSpPr>
            <p:nvPr/>
          </p:nvSpPr>
          <p:spPr bwMode="auto">
            <a:xfrm flipH="1">
              <a:off x="434" y="820"/>
              <a:ext cx="131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1264" name="Text Box 112"/>
            <p:cNvSpPr txBox="1">
              <a:spLocks noChangeArrowheads="1"/>
            </p:cNvSpPr>
            <p:nvPr/>
          </p:nvSpPr>
          <p:spPr bwMode="auto">
            <a:xfrm>
              <a:off x="1587" y="640"/>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b="0" dirty="0">
                  <a:solidFill>
                    <a:srgbClr val="009900"/>
                  </a:solidFill>
                </a:rPr>
                <a:t>起始</a:t>
              </a:r>
            </a:p>
          </p:txBody>
        </p:sp>
        <p:sp>
          <p:nvSpPr>
            <p:cNvPr id="1841265" name="Text Box 113"/>
            <p:cNvSpPr txBox="1">
              <a:spLocks noChangeArrowheads="1"/>
            </p:cNvSpPr>
            <p:nvPr/>
          </p:nvSpPr>
          <p:spPr bwMode="auto">
            <a:xfrm>
              <a:off x="333" y="630"/>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b="0" dirty="0">
                  <a:solidFill>
                    <a:srgbClr val="009900"/>
                  </a:solidFill>
                </a:rPr>
                <a:t>尾部</a:t>
              </a:r>
            </a:p>
          </p:txBody>
        </p:sp>
      </p:grpSp>
      <p:sp>
        <p:nvSpPr>
          <p:cNvPr id="1841266" name="AutoShape 114"/>
          <p:cNvSpPr>
            <a:spLocks noChangeArrowheads="1"/>
          </p:cNvSpPr>
          <p:nvPr/>
        </p:nvSpPr>
        <p:spPr bwMode="auto">
          <a:xfrm>
            <a:off x="7913689" y="4385314"/>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41267" name="AutoShape 115"/>
          <p:cNvSpPr>
            <a:spLocks noChangeArrowheads="1"/>
          </p:cNvSpPr>
          <p:nvPr/>
        </p:nvSpPr>
        <p:spPr bwMode="auto">
          <a:xfrm>
            <a:off x="8328026" y="4856801"/>
            <a:ext cx="369888"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41268" name="AutoShape 116"/>
          <p:cNvSpPr>
            <a:spLocks noChangeArrowheads="1"/>
          </p:cNvSpPr>
          <p:nvPr/>
        </p:nvSpPr>
        <p:spPr bwMode="auto">
          <a:xfrm>
            <a:off x="9158289" y="4856801"/>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41269" name="AutoShape 117"/>
          <p:cNvSpPr>
            <a:spLocks noChangeArrowheads="1"/>
          </p:cNvSpPr>
          <p:nvPr/>
        </p:nvSpPr>
        <p:spPr bwMode="auto">
          <a:xfrm>
            <a:off x="10002839" y="5320351"/>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41270" name="AutoShape 118"/>
          <p:cNvSpPr>
            <a:spLocks noChangeArrowheads="1"/>
          </p:cNvSpPr>
          <p:nvPr/>
        </p:nvSpPr>
        <p:spPr bwMode="auto">
          <a:xfrm>
            <a:off x="7929564" y="5785489"/>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sp>
        <p:nvSpPr>
          <p:cNvPr id="1841271" name="AutoShape 119"/>
          <p:cNvSpPr>
            <a:spLocks noChangeArrowheads="1"/>
          </p:cNvSpPr>
          <p:nvPr/>
        </p:nvSpPr>
        <p:spPr bwMode="auto">
          <a:xfrm>
            <a:off x="8758239" y="6256976"/>
            <a:ext cx="368300" cy="406400"/>
          </a:xfrm>
          <a:prstGeom prst="cube">
            <a:avLst>
              <a:gd name="adj" fmla="val 25000"/>
            </a:avLst>
          </a:prstGeom>
          <a:solidFill>
            <a:srgbClr val="C0C0C0"/>
          </a:solidFill>
          <a:ln w="9525">
            <a:solidFill>
              <a:srgbClr val="000000"/>
            </a:solidFill>
            <a:miter lim="800000"/>
            <a:headEnd/>
            <a:tailEnd/>
          </a:ln>
        </p:spPr>
        <p:txBody>
          <a:bodyPr/>
          <a:lstStyle/>
          <a:p>
            <a:endParaRPr lang="zh-CN" altLang="en-US"/>
          </a:p>
        </p:txBody>
      </p:sp>
      <p:grpSp>
        <p:nvGrpSpPr>
          <p:cNvPr id="1841278" name="Group 126"/>
          <p:cNvGrpSpPr>
            <a:grpSpLocks/>
          </p:cNvGrpSpPr>
          <p:nvPr/>
        </p:nvGrpSpPr>
        <p:grpSpPr bwMode="auto">
          <a:xfrm>
            <a:off x="5923759" y="5337814"/>
            <a:ext cx="1285875" cy="1211263"/>
            <a:chOff x="2125" y="3502"/>
            <a:chExt cx="810" cy="763"/>
          </a:xfrm>
        </p:grpSpPr>
        <p:sp>
          <p:nvSpPr>
            <p:cNvPr id="5"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6"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7" name="Text Box 84"/>
            <p:cNvSpPr txBox="1">
              <a:spLocks noChangeArrowheads="1"/>
            </p:cNvSpPr>
            <p:nvPr/>
          </p:nvSpPr>
          <p:spPr bwMode="auto">
            <a:xfrm>
              <a:off x="2194" y="3662"/>
              <a:ext cx="671" cy="442"/>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ea typeface="华文中宋" panose="02010600040101010101" pitchFamily="2" charset="-122"/>
                </a:rPr>
                <a:t>磁盘  簇块</a:t>
              </a:r>
              <a:endParaRPr kumimoji="0" lang="en-US" altLang="zh-CN" sz="2000">
                <a:solidFill>
                  <a:srgbClr val="FFFFFF"/>
                </a:solidFill>
                <a:ea typeface="华文中宋" panose="02010600040101010101" pitchFamily="2" charset="-122"/>
              </a:endParaRPr>
            </a:p>
          </p:txBody>
        </p:sp>
      </p:grpSp>
      <p:grpSp>
        <p:nvGrpSpPr>
          <p:cNvPr id="1841282" name="Group 130"/>
          <p:cNvGrpSpPr>
            <a:grpSpLocks/>
          </p:cNvGrpSpPr>
          <p:nvPr/>
        </p:nvGrpSpPr>
        <p:grpSpPr bwMode="auto">
          <a:xfrm>
            <a:off x="8351999" y="2038048"/>
            <a:ext cx="1285875" cy="1211263"/>
            <a:chOff x="2125" y="3502"/>
            <a:chExt cx="810" cy="763"/>
          </a:xfrm>
        </p:grpSpPr>
        <p:sp>
          <p:nvSpPr>
            <p:cNvPr id="20"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21"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6" name="Text Box 84"/>
            <p:cNvSpPr txBox="1">
              <a:spLocks noChangeArrowheads="1"/>
            </p:cNvSpPr>
            <p:nvPr/>
          </p:nvSpPr>
          <p:spPr bwMode="auto">
            <a:xfrm>
              <a:off x="2194" y="3662"/>
              <a:ext cx="671" cy="442"/>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ea typeface="华文中宋" panose="02010600040101010101" pitchFamily="2" charset="-122"/>
                </a:rPr>
                <a:t>文件夹</a:t>
              </a:r>
              <a:r>
                <a:rPr kumimoji="0" lang="en-US" altLang="zh-CN" sz="2000">
                  <a:solidFill>
                    <a:srgbClr val="FFFFFF"/>
                  </a:solidFill>
                  <a:ea typeface="华文中宋" panose="02010600040101010101" pitchFamily="2" charset="-122"/>
                </a:rPr>
                <a:t>(</a:t>
              </a:r>
              <a:r>
                <a:rPr kumimoji="0" lang="zh-CN" altLang="en-US" sz="2000">
                  <a:solidFill>
                    <a:srgbClr val="FFFFFF"/>
                  </a:solidFill>
                  <a:ea typeface="华文中宋" panose="02010600040101010101" pitchFamily="2" charset="-122"/>
                </a:rPr>
                <a:t>目录</a:t>
              </a:r>
              <a:r>
                <a:rPr kumimoji="0" lang="en-US" altLang="zh-CN" sz="2000">
                  <a:solidFill>
                    <a:srgbClr val="FFFFFF"/>
                  </a:solidFill>
                  <a:ea typeface="华文中宋" panose="02010600040101010101" pitchFamily="2" charset="-122"/>
                </a:rPr>
                <a:t>)</a:t>
              </a:r>
            </a:p>
          </p:txBody>
        </p:sp>
      </p:grpSp>
      <p:grpSp>
        <p:nvGrpSpPr>
          <p:cNvPr id="1841286" name="Group 134"/>
          <p:cNvGrpSpPr>
            <a:grpSpLocks/>
          </p:cNvGrpSpPr>
          <p:nvPr/>
        </p:nvGrpSpPr>
        <p:grpSpPr bwMode="auto">
          <a:xfrm>
            <a:off x="844069" y="2948316"/>
            <a:ext cx="3148012" cy="820739"/>
            <a:chOff x="307" y="1269"/>
            <a:chExt cx="1983" cy="517"/>
          </a:xfrm>
        </p:grpSpPr>
        <p:grpSp>
          <p:nvGrpSpPr>
            <p:cNvPr id="1841287" name="Group 135"/>
            <p:cNvGrpSpPr>
              <a:grpSpLocks/>
            </p:cNvGrpSpPr>
            <p:nvPr/>
          </p:nvGrpSpPr>
          <p:grpSpPr bwMode="auto">
            <a:xfrm>
              <a:off x="307" y="1517"/>
              <a:ext cx="255" cy="269"/>
              <a:chOff x="182" y="326"/>
              <a:chExt cx="255" cy="269"/>
            </a:xfrm>
          </p:grpSpPr>
          <p:sp>
            <p:nvSpPr>
              <p:cNvPr id="1841288" name="AutoShape 136"/>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89" name="Text Box 137"/>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G</a:t>
                </a:r>
              </a:p>
            </p:txBody>
          </p:sp>
        </p:grpSp>
        <p:grpSp>
          <p:nvGrpSpPr>
            <p:cNvPr id="1841290" name="Group 138"/>
            <p:cNvGrpSpPr>
              <a:grpSpLocks/>
            </p:cNvGrpSpPr>
            <p:nvPr/>
          </p:nvGrpSpPr>
          <p:grpSpPr bwMode="auto">
            <a:xfrm>
              <a:off x="515" y="1517"/>
              <a:ext cx="255" cy="269"/>
              <a:chOff x="182" y="326"/>
              <a:chExt cx="255" cy="269"/>
            </a:xfrm>
          </p:grpSpPr>
          <p:sp>
            <p:nvSpPr>
              <p:cNvPr id="1841291" name="AutoShape 139"/>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92" name="Text Box 140"/>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F</a:t>
                </a:r>
              </a:p>
            </p:txBody>
          </p:sp>
        </p:grpSp>
        <p:grpSp>
          <p:nvGrpSpPr>
            <p:cNvPr id="1841293" name="Group 141"/>
            <p:cNvGrpSpPr>
              <a:grpSpLocks/>
            </p:cNvGrpSpPr>
            <p:nvPr/>
          </p:nvGrpSpPr>
          <p:grpSpPr bwMode="auto">
            <a:xfrm>
              <a:off x="723" y="1517"/>
              <a:ext cx="255" cy="269"/>
              <a:chOff x="182" y="326"/>
              <a:chExt cx="255" cy="269"/>
            </a:xfrm>
          </p:grpSpPr>
          <p:sp>
            <p:nvSpPr>
              <p:cNvPr id="1841294" name="AutoShape 142"/>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95" name="Text Box 143"/>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E</a:t>
                </a:r>
              </a:p>
            </p:txBody>
          </p:sp>
        </p:grpSp>
        <p:grpSp>
          <p:nvGrpSpPr>
            <p:cNvPr id="1841296" name="Group 144"/>
            <p:cNvGrpSpPr>
              <a:grpSpLocks/>
            </p:cNvGrpSpPr>
            <p:nvPr/>
          </p:nvGrpSpPr>
          <p:grpSpPr bwMode="auto">
            <a:xfrm>
              <a:off x="931" y="1517"/>
              <a:ext cx="255" cy="269"/>
              <a:chOff x="182" y="326"/>
              <a:chExt cx="255" cy="269"/>
            </a:xfrm>
          </p:grpSpPr>
          <p:sp>
            <p:nvSpPr>
              <p:cNvPr id="1841297" name="AutoShape 145"/>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298" name="Text Box 146"/>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D</a:t>
                </a:r>
              </a:p>
            </p:txBody>
          </p:sp>
        </p:grpSp>
        <p:grpSp>
          <p:nvGrpSpPr>
            <p:cNvPr id="1841299" name="Group 147"/>
            <p:cNvGrpSpPr>
              <a:grpSpLocks/>
            </p:cNvGrpSpPr>
            <p:nvPr/>
          </p:nvGrpSpPr>
          <p:grpSpPr bwMode="auto">
            <a:xfrm>
              <a:off x="1139" y="1517"/>
              <a:ext cx="255" cy="269"/>
              <a:chOff x="182" y="326"/>
              <a:chExt cx="255" cy="269"/>
            </a:xfrm>
          </p:grpSpPr>
          <p:sp>
            <p:nvSpPr>
              <p:cNvPr id="1841300" name="AutoShape 148"/>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01" name="Text Box 149"/>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C</a:t>
                </a:r>
              </a:p>
            </p:txBody>
          </p:sp>
        </p:grpSp>
        <p:grpSp>
          <p:nvGrpSpPr>
            <p:cNvPr id="1841302" name="Group 150"/>
            <p:cNvGrpSpPr>
              <a:grpSpLocks/>
            </p:cNvGrpSpPr>
            <p:nvPr/>
          </p:nvGrpSpPr>
          <p:grpSpPr bwMode="auto">
            <a:xfrm>
              <a:off x="1338" y="1517"/>
              <a:ext cx="255" cy="269"/>
              <a:chOff x="182" y="326"/>
              <a:chExt cx="255" cy="269"/>
            </a:xfrm>
          </p:grpSpPr>
          <p:sp>
            <p:nvSpPr>
              <p:cNvPr id="1841303" name="AutoShape 151"/>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04" name="Text Box 152"/>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B</a:t>
                </a:r>
              </a:p>
            </p:txBody>
          </p:sp>
        </p:grpSp>
        <p:grpSp>
          <p:nvGrpSpPr>
            <p:cNvPr id="1841305" name="Group 153"/>
            <p:cNvGrpSpPr>
              <a:grpSpLocks/>
            </p:cNvGrpSpPr>
            <p:nvPr/>
          </p:nvGrpSpPr>
          <p:grpSpPr bwMode="auto">
            <a:xfrm>
              <a:off x="1546" y="1517"/>
              <a:ext cx="255" cy="269"/>
              <a:chOff x="182" y="326"/>
              <a:chExt cx="255" cy="269"/>
            </a:xfrm>
          </p:grpSpPr>
          <p:sp>
            <p:nvSpPr>
              <p:cNvPr id="1841306" name="AutoShape 154"/>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p:spPr>
            <p:txBody>
              <a:bodyPr/>
              <a:lstStyle/>
              <a:p>
                <a:endParaRPr lang="zh-CN" altLang="en-US"/>
              </a:p>
            </p:txBody>
          </p:sp>
          <p:sp>
            <p:nvSpPr>
              <p:cNvPr id="1841307" name="Text Box 155"/>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CN" sz="1800" b="0"/>
                  <a:t>A</a:t>
                </a:r>
              </a:p>
            </p:txBody>
          </p:sp>
        </p:grpSp>
        <p:sp>
          <p:nvSpPr>
            <p:cNvPr id="1841308" name="Text Box 156"/>
            <p:cNvSpPr txBox="1">
              <a:spLocks noChangeArrowheads="1"/>
            </p:cNvSpPr>
            <p:nvPr/>
          </p:nvSpPr>
          <p:spPr bwMode="auto">
            <a:xfrm>
              <a:off x="1780" y="1531"/>
              <a:ext cx="5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800" dirty="0">
                  <a:latin typeface="微软雅黑" panose="020B0503020204020204" pitchFamily="34" charset="-122"/>
                  <a:ea typeface="微软雅黑" panose="020B0503020204020204" pitchFamily="34" charset="-122"/>
                </a:rPr>
                <a:t>文件</a:t>
              </a:r>
              <a:r>
                <a:rPr kumimoji="0" lang="en-US" altLang="zh-CN" sz="1800" dirty="0">
                  <a:latin typeface="微软雅黑" panose="020B0503020204020204" pitchFamily="34" charset="-122"/>
                  <a:ea typeface="微软雅黑" panose="020B0503020204020204" pitchFamily="34" charset="-122"/>
                </a:rPr>
                <a:t>B</a:t>
              </a:r>
            </a:p>
          </p:txBody>
        </p:sp>
        <p:sp>
          <p:nvSpPr>
            <p:cNvPr id="1841309" name="Line 157"/>
            <p:cNvSpPr>
              <a:spLocks noChangeShapeType="1"/>
            </p:cNvSpPr>
            <p:nvPr/>
          </p:nvSpPr>
          <p:spPr bwMode="auto">
            <a:xfrm flipH="1">
              <a:off x="430" y="1464"/>
              <a:ext cx="131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1310" name="Text Box 158"/>
            <p:cNvSpPr txBox="1">
              <a:spLocks noChangeArrowheads="1"/>
            </p:cNvSpPr>
            <p:nvPr/>
          </p:nvSpPr>
          <p:spPr bwMode="auto">
            <a:xfrm>
              <a:off x="1565" y="1269"/>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dirty="0">
                  <a:solidFill>
                    <a:srgbClr val="CC9900"/>
                  </a:solidFill>
                </a:rPr>
                <a:t>起始</a:t>
              </a:r>
            </a:p>
          </p:txBody>
        </p:sp>
        <p:sp>
          <p:nvSpPr>
            <p:cNvPr id="1841311" name="Text Box 159"/>
            <p:cNvSpPr txBox="1">
              <a:spLocks noChangeArrowheads="1"/>
            </p:cNvSpPr>
            <p:nvPr/>
          </p:nvSpPr>
          <p:spPr bwMode="auto">
            <a:xfrm>
              <a:off x="317" y="1276"/>
              <a:ext cx="3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400" dirty="0">
                  <a:solidFill>
                    <a:srgbClr val="CC9900"/>
                  </a:solidFill>
                </a:rPr>
                <a:t>尾部</a:t>
              </a:r>
            </a:p>
          </p:txBody>
        </p:sp>
      </p:grpSp>
      <p:grpSp>
        <p:nvGrpSpPr>
          <p:cNvPr id="1841312" name="Group 160"/>
          <p:cNvGrpSpPr>
            <a:grpSpLocks/>
          </p:cNvGrpSpPr>
          <p:nvPr/>
        </p:nvGrpSpPr>
        <p:grpSpPr bwMode="auto">
          <a:xfrm>
            <a:off x="7886702" y="5333051"/>
            <a:ext cx="404813" cy="427038"/>
            <a:chOff x="182" y="326"/>
            <a:chExt cx="255" cy="269"/>
          </a:xfrm>
        </p:grpSpPr>
        <p:sp>
          <p:nvSpPr>
            <p:cNvPr id="1841313" name="AutoShape 161"/>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14" name="Text Box 162"/>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G</a:t>
              </a:r>
            </a:p>
          </p:txBody>
        </p:sp>
      </p:grpSp>
      <p:grpSp>
        <p:nvGrpSpPr>
          <p:cNvPr id="1841315" name="Group 163"/>
          <p:cNvGrpSpPr>
            <a:grpSpLocks/>
          </p:cNvGrpSpPr>
          <p:nvPr/>
        </p:nvGrpSpPr>
        <p:grpSpPr bwMode="auto">
          <a:xfrm>
            <a:off x="7459664" y="4861565"/>
            <a:ext cx="404812" cy="427037"/>
            <a:chOff x="182" y="326"/>
            <a:chExt cx="255" cy="269"/>
          </a:xfrm>
        </p:grpSpPr>
        <p:sp>
          <p:nvSpPr>
            <p:cNvPr id="1841316" name="AutoShape 164"/>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17" name="Text Box 165"/>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F</a:t>
              </a:r>
            </a:p>
          </p:txBody>
        </p:sp>
      </p:grpSp>
      <p:grpSp>
        <p:nvGrpSpPr>
          <p:cNvPr id="1841318" name="Group 166"/>
          <p:cNvGrpSpPr>
            <a:grpSpLocks/>
          </p:cNvGrpSpPr>
          <p:nvPr/>
        </p:nvGrpSpPr>
        <p:grpSpPr bwMode="auto">
          <a:xfrm>
            <a:off x="8704264" y="3932876"/>
            <a:ext cx="404812" cy="427038"/>
            <a:chOff x="182" y="326"/>
            <a:chExt cx="255" cy="269"/>
          </a:xfrm>
        </p:grpSpPr>
        <p:sp>
          <p:nvSpPr>
            <p:cNvPr id="1841319" name="AutoShape 167"/>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20" name="Text Box 168"/>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E</a:t>
              </a:r>
            </a:p>
          </p:txBody>
        </p:sp>
      </p:grpSp>
      <p:grpSp>
        <p:nvGrpSpPr>
          <p:cNvPr id="1841321" name="Group 169"/>
          <p:cNvGrpSpPr>
            <a:grpSpLocks/>
          </p:cNvGrpSpPr>
          <p:nvPr/>
        </p:nvGrpSpPr>
        <p:grpSpPr bwMode="auto">
          <a:xfrm>
            <a:off x="9120189" y="5804540"/>
            <a:ext cx="404812" cy="427037"/>
            <a:chOff x="182" y="326"/>
            <a:chExt cx="255" cy="269"/>
          </a:xfrm>
        </p:grpSpPr>
        <p:sp>
          <p:nvSpPr>
            <p:cNvPr id="1841322" name="AutoShape 170"/>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23" name="Text Box 171"/>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D</a:t>
              </a:r>
            </a:p>
          </p:txBody>
        </p:sp>
      </p:grpSp>
      <p:grpSp>
        <p:nvGrpSpPr>
          <p:cNvPr id="1841324" name="Group 172"/>
          <p:cNvGrpSpPr>
            <a:grpSpLocks/>
          </p:cNvGrpSpPr>
          <p:nvPr/>
        </p:nvGrpSpPr>
        <p:grpSpPr bwMode="auto">
          <a:xfrm>
            <a:off x="8707439" y="5318765"/>
            <a:ext cx="404812" cy="427037"/>
            <a:chOff x="182" y="326"/>
            <a:chExt cx="255" cy="269"/>
          </a:xfrm>
        </p:grpSpPr>
        <p:sp>
          <p:nvSpPr>
            <p:cNvPr id="1841325" name="AutoShape 173"/>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26" name="Text Box 174"/>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C</a:t>
              </a:r>
            </a:p>
          </p:txBody>
        </p:sp>
      </p:grpSp>
      <p:grpSp>
        <p:nvGrpSpPr>
          <p:cNvPr id="1841327" name="Group 175"/>
          <p:cNvGrpSpPr>
            <a:grpSpLocks/>
          </p:cNvGrpSpPr>
          <p:nvPr/>
        </p:nvGrpSpPr>
        <p:grpSpPr bwMode="auto">
          <a:xfrm>
            <a:off x="10352089" y="4875851"/>
            <a:ext cx="404812" cy="427038"/>
            <a:chOff x="182" y="326"/>
            <a:chExt cx="255" cy="269"/>
          </a:xfrm>
        </p:grpSpPr>
        <p:sp>
          <p:nvSpPr>
            <p:cNvPr id="1841328" name="AutoShape 176"/>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1329" name="Text Box 177"/>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kumimoji="0" lang="en-US" altLang="zh-CN" sz="1800" b="0"/>
                <a:t>B</a:t>
              </a:r>
            </a:p>
          </p:txBody>
        </p:sp>
      </p:grpSp>
      <p:grpSp>
        <p:nvGrpSpPr>
          <p:cNvPr id="1841330" name="Group 178"/>
          <p:cNvGrpSpPr>
            <a:grpSpLocks/>
          </p:cNvGrpSpPr>
          <p:nvPr/>
        </p:nvGrpSpPr>
        <p:grpSpPr bwMode="auto">
          <a:xfrm>
            <a:off x="9939339" y="4390076"/>
            <a:ext cx="404812" cy="427038"/>
            <a:chOff x="182" y="326"/>
            <a:chExt cx="255" cy="269"/>
          </a:xfrm>
        </p:grpSpPr>
        <p:sp>
          <p:nvSpPr>
            <p:cNvPr id="1841331" name="AutoShape 179"/>
            <p:cNvSpPr>
              <a:spLocks noChangeArrowheads="1"/>
            </p:cNvSpPr>
            <p:nvPr/>
          </p:nvSpPr>
          <p:spPr bwMode="auto">
            <a:xfrm>
              <a:off x="205" y="326"/>
              <a:ext cx="232" cy="256"/>
            </a:xfrm>
            <a:prstGeom prst="cube">
              <a:avLst>
                <a:gd name="adj" fmla="val 25000"/>
              </a:avLst>
            </a:prstGeom>
            <a:solidFill>
              <a:srgbClr val="FFFF00"/>
            </a:solidFill>
            <a:ln w="9525">
              <a:solidFill>
                <a:srgbClr val="000000"/>
              </a:solidFill>
              <a:miter lim="800000"/>
              <a:headEnd/>
              <a:tailEnd/>
            </a:ln>
          </p:spPr>
          <p:txBody>
            <a:bodyPr/>
            <a:lstStyle/>
            <a:p>
              <a:endParaRPr lang="zh-CN" altLang="en-US"/>
            </a:p>
          </p:txBody>
        </p:sp>
        <p:sp>
          <p:nvSpPr>
            <p:cNvPr id="1841332" name="Text Box 180"/>
            <p:cNvSpPr txBox="1">
              <a:spLocks noChangeArrowheads="1"/>
            </p:cNvSpPr>
            <p:nvPr/>
          </p:nvSpPr>
          <p:spPr bwMode="auto">
            <a:xfrm>
              <a:off x="182" y="364"/>
              <a:ext cx="212"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CN" sz="1800" b="0"/>
                <a:t>A</a:t>
              </a:r>
            </a:p>
          </p:txBody>
        </p:sp>
      </p:grpSp>
      <p:sp>
        <p:nvSpPr>
          <p:cNvPr id="1841337" name="Text Box 185"/>
          <p:cNvSpPr txBox="1">
            <a:spLocks noChangeArrowheads="1"/>
          </p:cNvSpPr>
          <p:nvPr/>
        </p:nvSpPr>
        <p:spPr bwMode="auto">
          <a:xfrm>
            <a:off x="3863182" y="474186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21</a:t>
            </a:r>
          </a:p>
        </p:txBody>
      </p:sp>
      <p:sp>
        <p:nvSpPr>
          <p:cNvPr id="1841338" name="Text Box 186"/>
          <p:cNvSpPr txBox="1">
            <a:spLocks noChangeArrowheads="1"/>
          </p:cNvSpPr>
          <p:nvPr/>
        </p:nvSpPr>
        <p:spPr bwMode="auto">
          <a:xfrm>
            <a:off x="4264820" y="507206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35</a:t>
            </a:r>
          </a:p>
        </p:txBody>
      </p:sp>
      <p:sp>
        <p:nvSpPr>
          <p:cNvPr id="1841339" name="Text Box 187"/>
          <p:cNvSpPr txBox="1">
            <a:spLocks noChangeArrowheads="1"/>
          </p:cNvSpPr>
          <p:nvPr/>
        </p:nvSpPr>
        <p:spPr bwMode="auto">
          <a:xfrm>
            <a:off x="2609057" y="540226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44</a:t>
            </a:r>
          </a:p>
        </p:txBody>
      </p:sp>
      <p:sp>
        <p:nvSpPr>
          <p:cNvPr id="1841340" name="Text Box 188"/>
          <p:cNvSpPr txBox="1">
            <a:spLocks noChangeArrowheads="1"/>
          </p:cNvSpPr>
          <p:nvPr/>
        </p:nvSpPr>
        <p:spPr bwMode="auto">
          <a:xfrm>
            <a:off x="3024982" y="573246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05</a:t>
            </a:r>
          </a:p>
        </p:txBody>
      </p:sp>
      <p:sp>
        <p:nvSpPr>
          <p:cNvPr id="1841341" name="Text Box 189"/>
          <p:cNvSpPr txBox="1">
            <a:spLocks noChangeArrowheads="1"/>
          </p:cNvSpPr>
          <p:nvPr/>
        </p:nvSpPr>
        <p:spPr bwMode="auto">
          <a:xfrm>
            <a:off x="2612232" y="440531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28</a:t>
            </a:r>
          </a:p>
        </p:txBody>
      </p:sp>
      <p:sp>
        <p:nvSpPr>
          <p:cNvPr id="1841342" name="Text Box 190"/>
          <p:cNvSpPr txBox="1">
            <a:spLocks noChangeArrowheads="1"/>
          </p:cNvSpPr>
          <p:nvPr/>
        </p:nvSpPr>
        <p:spPr bwMode="auto">
          <a:xfrm>
            <a:off x="1356521" y="5042855"/>
            <a:ext cx="438150"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dirty="0">
                <a:solidFill>
                  <a:srgbClr val="CC0000"/>
                </a:solidFill>
                <a:latin typeface="Times New Roman" panose="02020603050405020304" pitchFamily="18" charset="0"/>
                <a:ea typeface="隶书" panose="02010509060101010101" pitchFamily="49" charset="-122"/>
              </a:rPr>
              <a:t>37</a:t>
            </a:r>
          </a:p>
        </p:txBody>
      </p:sp>
      <p:sp>
        <p:nvSpPr>
          <p:cNvPr id="1841343" name="Text Box 191"/>
          <p:cNvSpPr txBox="1">
            <a:spLocks noChangeArrowheads="1"/>
          </p:cNvSpPr>
          <p:nvPr/>
        </p:nvSpPr>
        <p:spPr bwMode="auto">
          <a:xfrm>
            <a:off x="1688307" y="5408615"/>
            <a:ext cx="636588" cy="3968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a:solidFill>
                  <a:srgbClr val="CC0000"/>
                </a:solidFill>
                <a:latin typeface="Times New Roman" panose="02020603050405020304" pitchFamily="18" charset="0"/>
                <a:ea typeface="隶书" panose="02010509060101010101" pitchFamily="49" charset="-122"/>
              </a:rPr>
              <a:t>End</a:t>
            </a:r>
          </a:p>
        </p:txBody>
      </p:sp>
      <p:sp>
        <p:nvSpPr>
          <p:cNvPr id="188" name="Line 15"/>
          <p:cNvSpPr>
            <a:spLocks noChangeShapeType="1"/>
          </p:cNvSpPr>
          <p:nvPr/>
        </p:nvSpPr>
        <p:spPr bwMode="auto">
          <a:xfrm>
            <a:off x="962502" y="6130927"/>
            <a:ext cx="411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9" name="Line 21"/>
          <p:cNvSpPr>
            <a:spLocks noChangeShapeType="1"/>
          </p:cNvSpPr>
          <p:nvPr/>
        </p:nvSpPr>
        <p:spPr bwMode="auto">
          <a:xfrm>
            <a:off x="3452020" y="4451034"/>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0" name="Line 21"/>
          <p:cNvSpPr>
            <a:spLocks noChangeShapeType="1"/>
          </p:cNvSpPr>
          <p:nvPr/>
        </p:nvSpPr>
        <p:spPr bwMode="auto">
          <a:xfrm>
            <a:off x="1806100" y="4435794"/>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2"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193" name="圆角矩形 192"/>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文件读过程模拟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1286"/>
                                        </p:tgtEl>
                                        <p:attrNameLst>
                                          <p:attrName>style.visibility</p:attrName>
                                        </p:attrNameLst>
                                      </p:cBhvr>
                                      <p:to>
                                        <p:strVal val="visible"/>
                                      </p:to>
                                    </p:set>
                                    <p:anim calcmode="lin" valueType="num">
                                      <p:cBhvr additive="base">
                                        <p:cTn id="7" dur="500" fill="hold"/>
                                        <p:tgtEl>
                                          <p:spTgt spid="1841286"/>
                                        </p:tgtEl>
                                        <p:attrNameLst>
                                          <p:attrName>ppt_x</p:attrName>
                                        </p:attrNameLst>
                                      </p:cBhvr>
                                      <p:tavLst>
                                        <p:tav tm="0">
                                          <p:val>
                                            <p:strVal val="#ppt_x"/>
                                          </p:val>
                                        </p:tav>
                                        <p:tav tm="100000">
                                          <p:val>
                                            <p:strVal val="#ppt_x"/>
                                          </p:val>
                                        </p:tav>
                                      </p:tavLst>
                                    </p:anim>
                                    <p:anim calcmode="lin" valueType="num">
                                      <p:cBhvr additive="base">
                                        <p:cTn id="8" dur="500" fill="hold"/>
                                        <p:tgtEl>
                                          <p:spTgt spid="18412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41160">
                                            <p:txEl>
                                              <p:pRg st="2" end="2"/>
                                            </p:txEl>
                                          </p:spTgt>
                                        </p:tgtEl>
                                        <p:attrNameLst>
                                          <p:attrName>style.visibility</p:attrName>
                                        </p:attrNameLst>
                                      </p:cBhvr>
                                      <p:to>
                                        <p:strVal val="visible"/>
                                      </p:to>
                                    </p:set>
                                    <p:anim calcmode="lin" valueType="num">
                                      <p:cBhvr additive="base">
                                        <p:cTn id="13" dur="500" fill="hold"/>
                                        <p:tgtEl>
                                          <p:spTgt spid="184116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1160">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41330"/>
                                        </p:tgtEl>
                                        <p:attrNameLst>
                                          <p:attrName>style.visibility</p:attrName>
                                        </p:attrNameLst>
                                      </p:cBhvr>
                                      <p:to>
                                        <p:strVal val="visible"/>
                                      </p:to>
                                    </p:set>
                                    <p:anim calcmode="lin" valueType="num">
                                      <p:cBhvr additive="base">
                                        <p:cTn id="17" dur="500" fill="hold"/>
                                        <p:tgtEl>
                                          <p:spTgt spid="1841330"/>
                                        </p:tgtEl>
                                        <p:attrNameLst>
                                          <p:attrName>ppt_x</p:attrName>
                                        </p:attrNameLst>
                                      </p:cBhvr>
                                      <p:tavLst>
                                        <p:tav tm="0">
                                          <p:val>
                                            <p:strVal val="#ppt_x"/>
                                          </p:val>
                                        </p:tav>
                                        <p:tav tm="100000">
                                          <p:val>
                                            <p:strVal val="#ppt_x"/>
                                          </p:val>
                                        </p:tav>
                                      </p:tavLst>
                                    </p:anim>
                                    <p:anim calcmode="lin" valueType="num">
                                      <p:cBhvr additive="base">
                                        <p:cTn id="18" dur="500" fill="hold"/>
                                        <p:tgtEl>
                                          <p:spTgt spid="184133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841327"/>
                                        </p:tgtEl>
                                        <p:attrNameLst>
                                          <p:attrName>style.visibility</p:attrName>
                                        </p:attrNameLst>
                                      </p:cBhvr>
                                      <p:to>
                                        <p:strVal val="visible"/>
                                      </p:to>
                                    </p:set>
                                    <p:anim calcmode="lin" valueType="num">
                                      <p:cBhvr additive="base">
                                        <p:cTn id="23" dur="500" fill="hold"/>
                                        <p:tgtEl>
                                          <p:spTgt spid="1841327"/>
                                        </p:tgtEl>
                                        <p:attrNameLst>
                                          <p:attrName>ppt_x</p:attrName>
                                        </p:attrNameLst>
                                      </p:cBhvr>
                                      <p:tavLst>
                                        <p:tav tm="0">
                                          <p:val>
                                            <p:strVal val="#ppt_x"/>
                                          </p:val>
                                        </p:tav>
                                        <p:tav tm="100000">
                                          <p:val>
                                            <p:strVal val="#ppt_x"/>
                                          </p:val>
                                        </p:tav>
                                      </p:tavLst>
                                    </p:anim>
                                    <p:anim calcmode="lin" valueType="num">
                                      <p:cBhvr additive="base">
                                        <p:cTn id="24" dur="500" fill="hold"/>
                                        <p:tgtEl>
                                          <p:spTgt spid="18413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41337"/>
                                        </p:tgtEl>
                                        <p:attrNameLst>
                                          <p:attrName>style.visibility</p:attrName>
                                        </p:attrNameLst>
                                      </p:cBhvr>
                                      <p:to>
                                        <p:strVal val="visible"/>
                                      </p:to>
                                    </p:set>
                                    <p:anim calcmode="lin" valueType="num">
                                      <p:cBhvr additive="base">
                                        <p:cTn id="27" dur="500" fill="hold"/>
                                        <p:tgtEl>
                                          <p:spTgt spid="1841337"/>
                                        </p:tgtEl>
                                        <p:attrNameLst>
                                          <p:attrName>ppt_x</p:attrName>
                                        </p:attrNameLst>
                                      </p:cBhvr>
                                      <p:tavLst>
                                        <p:tav tm="0">
                                          <p:val>
                                            <p:strVal val="#ppt_x"/>
                                          </p:val>
                                        </p:tav>
                                        <p:tav tm="100000">
                                          <p:val>
                                            <p:strVal val="#ppt_x"/>
                                          </p:val>
                                        </p:tav>
                                      </p:tavLst>
                                    </p:anim>
                                    <p:anim calcmode="lin" valueType="num">
                                      <p:cBhvr additive="base">
                                        <p:cTn id="28" dur="500" fill="hold"/>
                                        <p:tgtEl>
                                          <p:spTgt spid="184133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841324"/>
                                        </p:tgtEl>
                                        <p:attrNameLst>
                                          <p:attrName>style.visibility</p:attrName>
                                        </p:attrNameLst>
                                      </p:cBhvr>
                                      <p:to>
                                        <p:strVal val="visible"/>
                                      </p:to>
                                    </p:set>
                                    <p:anim calcmode="lin" valueType="num">
                                      <p:cBhvr additive="base">
                                        <p:cTn id="33" dur="500" fill="hold"/>
                                        <p:tgtEl>
                                          <p:spTgt spid="1841324"/>
                                        </p:tgtEl>
                                        <p:attrNameLst>
                                          <p:attrName>ppt_x</p:attrName>
                                        </p:attrNameLst>
                                      </p:cBhvr>
                                      <p:tavLst>
                                        <p:tav tm="0">
                                          <p:val>
                                            <p:strVal val="#ppt_x"/>
                                          </p:val>
                                        </p:tav>
                                        <p:tav tm="100000">
                                          <p:val>
                                            <p:strVal val="#ppt_x"/>
                                          </p:val>
                                        </p:tav>
                                      </p:tavLst>
                                    </p:anim>
                                    <p:anim calcmode="lin" valueType="num">
                                      <p:cBhvr additive="base">
                                        <p:cTn id="34" dur="500" fill="hold"/>
                                        <p:tgtEl>
                                          <p:spTgt spid="18413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41338"/>
                                        </p:tgtEl>
                                        <p:attrNameLst>
                                          <p:attrName>style.visibility</p:attrName>
                                        </p:attrNameLst>
                                      </p:cBhvr>
                                      <p:to>
                                        <p:strVal val="visible"/>
                                      </p:to>
                                    </p:set>
                                    <p:anim calcmode="lin" valueType="num">
                                      <p:cBhvr additive="base">
                                        <p:cTn id="37" dur="500" fill="hold"/>
                                        <p:tgtEl>
                                          <p:spTgt spid="1841338"/>
                                        </p:tgtEl>
                                        <p:attrNameLst>
                                          <p:attrName>ppt_x</p:attrName>
                                        </p:attrNameLst>
                                      </p:cBhvr>
                                      <p:tavLst>
                                        <p:tav tm="0">
                                          <p:val>
                                            <p:strVal val="#ppt_x"/>
                                          </p:val>
                                        </p:tav>
                                        <p:tav tm="100000">
                                          <p:val>
                                            <p:strVal val="#ppt_x"/>
                                          </p:val>
                                        </p:tav>
                                      </p:tavLst>
                                    </p:anim>
                                    <p:anim calcmode="lin" valueType="num">
                                      <p:cBhvr additive="base">
                                        <p:cTn id="38" dur="500" fill="hold"/>
                                        <p:tgtEl>
                                          <p:spTgt spid="184133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841321"/>
                                        </p:tgtEl>
                                        <p:attrNameLst>
                                          <p:attrName>style.visibility</p:attrName>
                                        </p:attrNameLst>
                                      </p:cBhvr>
                                      <p:to>
                                        <p:strVal val="visible"/>
                                      </p:to>
                                    </p:set>
                                    <p:anim calcmode="lin" valueType="num">
                                      <p:cBhvr additive="base">
                                        <p:cTn id="43" dur="500" fill="hold"/>
                                        <p:tgtEl>
                                          <p:spTgt spid="1841321"/>
                                        </p:tgtEl>
                                        <p:attrNameLst>
                                          <p:attrName>ppt_x</p:attrName>
                                        </p:attrNameLst>
                                      </p:cBhvr>
                                      <p:tavLst>
                                        <p:tav tm="0">
                                          <p:val>
                                            <p:strVal val="#ppt_x"/>
                                          </p:val>
                                        </p:tav>
                                        <p:tav tm="100000">
                                          <p:val>
                                            <p:strVal val="#ppt_x"/>
                                          </p:val>
                                        </p:tav>
                                      </p:tavLst>
                                    </p:anim>
                                    <p:anim calcmode="lin" valueType="num">
                                      <p:cBhvr additive="base">
                                        <p:cTn id="44" dur="500" fill="hold"/>
                                        <p:tgtEl>
                                          <p:spTgt spid="18413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41339"/>
                                        </p:tgtEl>
                                        <p:attrNameLst>
                                          <p:attrName>style.visibility</p:attrName>
                                        </p:attrNameLst>
                                      </p:cBhvr>
                                      <p:to>
                                        <p:strVal val="visible"/>
                                      </p:to>
                                    </p:set>
                                    <p:anim calcmode="lin" valueType="num">
                                      <p:cBhvr additive="base">
                                        <p:cTn id="47" dur="500" fill="hold"/>
                                        <p:tgtEl>
                                          <p:spTgt spid="1841339"/>
                                        </p:tgtEl>
                                        <p:attrNameLst>
                                          <p:attrName>ppt_x</p:attrName>
                                        </p:attrNameLst>
                                      </p:cBhvr>
                                      <p:tavLst>
                                        <p:tav tm="0">
                                          <p:val>
                                            <p:strVal val="#ppt_x"/>
                                          </p:val>
                                        </p:tav>
                                        <p:tav tm="100000">
                                          <p:val>
                                            <p:strVal val="#ppt_x"/>
                                          </p:val>
                                        </p:tav>
                                      </p:tavLst>
                                    </p:anim>
                                    <p:anim calcmode="lin" valueType="num">
                                      <p:cBhvr additive="base">
                                        <p:cTn id="48" dur="500" fill="hold"/>
                                        <p:tgtEl>
                                          <p:spTgt spid="184133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841318"/>
                                        </p:tgtEl>
                                        <p:attrNameLst>
                                          <p:attrName>style.visibility</p:attrName>
                                        </p:attrNameLst>
                                      </p:cBhvr>
                                      <p:to>
                                        <p:strVal val="visible"/>
                                      </p:to>
                                    </p:set>
                                    <p:anim calcmode="lin" valueType="num">
                                      <p:cBhvr additive="base">
                                        <p:cTn id="53" dur="500" fill="hold"/>
                                        <p:tgtEl>
                                          <p:spTgt spid="1841318"/>
                                        </p:tgtEl>
                                        <p:attrNameLst>
                                          <p:attrName>ppt_x</p:attrName>
                                        </p:attrNameLst>
                                      </p:cBhvr>
                                      <p:tavLst>
                                        <p:tav tm="0">
                                          <p:val>
                                            <p:strVal val="#ppt_x"/>
                                          </p:val>
                                        </p:tav>
                                        <p:tav tm="100000">
                                          <p:val>
                                            <p:strVal val="#ppt_x"/>
                                          </p:val>
                                        </p:tav>
                                      </p:tavLst>
                                    </p:anim>
                                    <p:anim calcmode="lin" valueType="num">
                                      <p:cBhvr additive="base">
                                        <p:cTn id="54" dur="500" fill="hold"/>
                                        <p:tgtEl>
                                          <p:spTgt spid="184131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41340"/>
                                        </p:tgtEl>
                                        <p:attrNameLst>
                                          <p:attrName>style.visibility</p:attrName>
                                        </p:attrNameLst>
                                      </p:cBhvr>
                                      <p:to>
                                        <p:strVal val="visible"/>
                                      </p:to>
                                    </p:set>
                                    <p:anim calcmode="lin" valueType="num">
                                      <p:cBhvr additive="base">
                                        <p:cTn id="57" dur="500" fill="hold"/>
                                        <p:tgtEl>
                                          <p:spTgt spid="1841340"/>
                                        </p:tgtEl>
                                        <p:attrNameLst>
                                          <p:attrName>ppt_x</p:attrName>
                                        </p:attrNameLst>
                                      </p:cBhvr>
                                      <p:tavLst>
                                        <p:tav tm="0">
                                          <p:val>
                                            <p:strVal val="#ppt_x"/>
                                          </p:val>
                                        </p:tav>
                                        <p:tav tm="100000">
                                          <p:val>
                                            <p:strVal val="#ppt_x"/>
                                          </p:val>
                                        </p:tav>
                                      </p:tavLst>
                                    </p:anim>
                                    <p:anim calcmode="lin" valueType="num">
                                      <p:cBhvr additive="base">
                                        <p:cTn id="58" dur="500" fill="hold"/>
                                        <p:tgtEl>
                                          <p:spTgt spid="1841340"/>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1841315"/>
                                        </p:tgtEl>
                                        <p:attrNameLst>
                                          <p:attrName>style.visibility</p:attrName>
                                        </p:attrNameLst>
                                      </p:cBhvr>
                                      <p:to>
                                        <p:strVal val="visible"/>
                                      </p:to>
                                    </p:set>
                                    <p:anim calcmode="lin" valueType="num">
                                      <p:cBhvr additive="base">
                                        <p:cTn id="63" dur="500" fill="hold"/>
                                        <p:tgtEl>
                                          <p:spTgt spid="1841315"/>
                                        </p:tgtEl>
                                        <p:attrNameLst>
                                          <p:attrName>ppt_x</p:attrName>
                                        </p:attrNameLst>
                                      </p:cBhvr>
                                      <p:tavLst>
                                        <p:tav tm="0">
                                          <p:val>
                                            <p:strVal val="#ppt_x"/>
                                          </p:val>
                                        </p:tav>
                                        <p:tav tm="100000">
                                          <p:val>
                                            <p:strVal val="#ppt_x"/>
                                          </p:val>
                                        </p:tav>
                                      </p:tavLst>
                                    </p:anim>
                                    <p:anim calcmode="lin" valueType="num">
                                      <p:cBhvr additive="base">
                                        <p:cTn id="64" dur="500" fill="hold"/>
                                        <p:tgtEl>
                                          <p:spTgt spid="18413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41341"/>
                                        </p:tgtEl>
                                        <p:attrNameLst>
                                          <p:attrName>style.visibility</p:attrName>
                                        </p:attrNameLst>
                                      </p:cBhvr>
                                      <p:to>
                                        <p:strVal val="visible"/>
                                      </p:to>
                                    </p:set>
                                    <p:anim calcmode="lin" valueType="num">
                                      <p:cBhvr additive="base">
                                        <p:cTn id="67" dur="500" fill="hold"/>
                                        <p:tgtEl>
                                          <p:spTgt spid="1841341"/>
                                        </p:tgtEl>
                                        <p:attrNameLst>
                                          <p:attrName>ppt_x</p:attrName>
                                        </p:attrNameLst>
                                      </p:cBhvr>
                                      <p:tavLst>
                                        <p:tav tm="0">
                                          <p:val>
                                            <p:strVal val="#ppt_x"/>
                                          </p:val>
                                        </p:tav>
                                        <p:tav tm="100000">
                                          <p:val>
                                            <p:strVal val="#ppt_x"/>
                                          </p:val>
                                        </p:tav>
                                      </p:tavLst>
                                    </p:anim>
                                    <p:anim calcmode="lin" valueType="num">
                                      <p:cBhvr additive="base">
                                        <p:cTn id="68" dur="500" fill="hold"/>
                                        <p:tgtEl>
                                          <p:spTgt spid="1841341"/>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841312"/>
                                        </p:tgtEl>
                                        <p:attrNameLst>
                                          <p:attrName>style.visibility</p:attrName>
                                        </p:attrNameLst>
                                      </p:cBhvr>
                                      <p:to>
                                        <p:strVal val="visible"/>
                                      </p:to>
                                    </p:set>
                                    <p:anim calcmode="lin" valueType="num">
                                      <p:cBhvr additive="base">
                                        <p:cTn id="73" dur="500" fill="hold"/>
                                        <p:tgtEl>
                                          <p:spTgt spid="1841312"/>
                                        </p:tgtEl>
                                        <p:attrNameLst>
                                          <p:attrName>ppt_x</p:attrName>
                                        </p:attrNameLst>
                                      </p:cBhvr>
                                      <p:tavLst>
                                        <p:tav tm="0">
                                          <p:val>
                                            <p:strVal val="#ppt_x"/>
                                          </p:val>
                                        </p:tav>
                                        <p:tav tm="100000">
                                          <p:val>
                                            <p:strVal val="#ppt_x"/>
                                          </p:val>
                                        </p:tav>
                                      </p:tavLst>
                                    </p:anim>
                                    <p:anim calcmode="lin" valueType="num">
                                      <p:cBhvr additive="base">
                                        <p:cTn id="74" dur="500" fill="hold"/>
                                        <p:tgtEl>
                                          <p:spTgt spid="184131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41342"/>
                                        </p:tgtEl>
                                        <p:attrNameLst>
                                          <p:attrName>style.visibility</p:attrName>
                                        </p:attrNameLst>
                                      </p:cBhvr>
                                      <p:to>
                                        <p:strVal val="visible"/>
                                      </p:to>
                                    </p:set>
                                    <p:anim calcmode="lin" valueType="num">
                                      <p:cBhvr additive="base">
                                        <p:cTn id="77" dur="500" fill="hold"/>
                                        <p:tgtEl>
                                          <p:spTgt spid="1841342"/>
                                        </p:tgtEl>
                                        <p:attrNameLst>
                                          <p:attrName>ppt_x</p:attrName>
                                        </p:attrNameLst>
                                      </p:cBhvr>
                                      <p:tavLst>
                                        <p:tav tm="0">
                                          <p:val>
                                            <p:strVal val="#ppt_x"/>
                                          </p:val>
                                        </p:tav>
                                        <p:tav tm="100000">
                                          <p:val>
                                            <p:strVal val="#ppt_x"/>
                                          </p:val>
                                        </p:tav>
                                      </p:tavLst>
                                    </p:anim>
                                    <p:anim calcmode="lin" valueType="num">
                                      <p:cBhvr additive="base">
                                        <p:cTn id="78" dur="500" fill="hold"/>
                                        <p:tgtEl>
                                          <p:spTgt spid="1841342"/>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841343"/>
                                        </p:tgtEl>
                                        <p:attrNameLst>
                                          <p:attrName>style.visibility</p:attrName>
                                        </p:attrNameLst>
                                      </p:cBhvr>
                                      <p:to>
                                        <p:strVal val="visible"/>
                                      </p:to>
                                    </p:set>
                                    <p:anim calcmode="lin" valueType="num">
                                      <p:cBhvr additive="base">
                                        <p:cTn id="83" dur="500" fill="hold"/>
                                        <p:tgtEl>
                                          <p:spTgt spid="1841343"/>
                                        </p:tgtEl>
                                        <p:attrNameLst>
                                          <p:attrName>ppt_x</p:attrName>
                                        </p:attrNameLst>
                                      </p:cBhvr>
                                      <p:tavLst>
                                        <p:tav tm="0">
                                          <p:val>
                                            <p:strVal val="#ppt_x"/>
                                          </p:val>
                                        </p:tav>
                                        <p:tav tm="100000">
                                          <p:val>
                                            <p:strVal val="#ppt_x"/>
                                          </p:val>
                                        </p:tav>
                                      </p:tavLst>
                                    </p:anim>
                                    <p:anim calcmode="lin" valueType="num">
                                      <p:cBhvr additive="base">
                                        <p:cTn id="84" dur="500" fill="hold"/>
                                        <p:tgtEl>
                                          <p:spTgt spid="18413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337" grpId="0"/>
      <p:bldP spid="1841338" grpId="0"/>
      <p:bldP spid="1841339" grpId="0"/>
      <p:bldP spid="1841340" grpId="0"/>
      <p:bldP spid="1841341" grpId="0"/>
      <p:bldP spid="1841342" grpId="0"/>
      <p:bldP spid="18413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9332" y="2061447"/>
            <a:ext cx="10284205" cy="4570493"/>
            <a:chOff x="984396" y="1052791"/>
            <a:chExt cx="9864579" cy="5602009"/>
          </a:xfrm>
        </p:grpSpPr>
        <p:pic>
          <p:nvPicPr>
            <p:cNvPr id="17008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232" y="1358900"/>
              <a:ext cx="7300913" cy="52959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870" name="Rectangle 6"/>
            <p:cNvSpPr>
              <a:spLocks noChangeArrowheads="1"/>
            </p:cNvSpPr>
            <p:nvPr/>
          </p:nvSpPr>
          <p:spPr bwMode="auto">
            <a:xfrm>
              <a:off x="5454652" y="3296974"/>
              <a:ext cx="2851150" cy="2955925"/>
            </a:xfrm>
            <a:prstGeom prst="rect">
              <a:avLst/>
            </a:prstGeom>
            <a:noFill/>
            <a:ln w="381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873" name="Text Box 9"/>
            <p:cNvSpPr txBox="1">
              <a:spLocks noChangeArrowheads="1"/>
            </p:cNvSpPr>
            <p:nvPr/>
          </p:nvSpPr>
          <p:spPr bwMode="auto">
            <a:xfrm>
              <a:off x="8139113" y="2078038"/>
              <a:ext cx="2709862" cy="1019175"/>
            </a:xfrm>
            <a:prstGeom prst="rect">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1600" dirty="0">
                  <a:solidFill>
                    <a:srgbClr val="C00000"/>
                  </a:solidFill>
                  <a:latin typeface="黑体" panose="02010609060101010101" pitchFamily="49" charset="-122"/>
                  <a:ea typeface="黑体" panose="02010609060101010101" pitchFamily="49" charset="-122"/>
                </a:rPr>
                <a:t>磁盘扇区的存储内容：以十六进制显示每一字节的</a:t>
              </a:r>
              <a:r>
                <a:rPr lang="en-US" altLang="zh-CN" sz="1600" dirty="0">
                  <a:solidFill>
                    <a:srgbClr val="C00000"/>
                  </a:solidFill>
                  <a:latin typeface="黑体" panose="02010609060101010101" pitchFamily="49" charset="-122"/>
                  <a:ea typeface="黑体" panose="02010609060101010101" pitchFamily="49" charset="-122"/>
                </a:rPr>
                <a:t>0/1</a:t>
              </a:r>
              <a:r>
                <a:rPr lang="zh-CN" altLang="en-US" sz="1600" dirty="0">
                  <a:solidFill>
                    <a:srgbClr val="C00000"/>
                  </a:solidFill>
                  <a:latin typeface="黑体" panose="02010609060101010101" pitchFamily="49" charset="-122"/>
                  <a:ea typeface="黑体" panose="02010609060101010101" pitchFamily="49" charset="-122"/>
                </a:rPr>
                <a:t>信息</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专用软件进行读取</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a:t>
              </a:r>
            </a:p>
          </p:txBody>
        </p:sp>
        <p:sp>
          <p:nvSpPr>
            <p:cNvPr id="1700875" name="Text Box 11"/>
            <p:cNvSpPr txBox="1">
              <a:spLocks noChangeArrowheads="1"/>
            </p:cNvSpPr>
            <p:nvPr/>
          </p:nvSpPr>
          <p:spPr bwMode="auto">
            <a:xfrm>
              <a:off x="984396" y="5616577"/>
              <a:ext cx="3443287" cy="1018545"/>
            </a:xfrm>
            <a:prstGeom prst="rect">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dirty="0">
                  <a:solidFill>
                    <a:srgbClr val="C00000"/>
                  </a:solidFill>
                  <a:latin typeface="黑体" panose="02010609060101010101" pitchFamily="49" charset="-122"/>
                  <a:ea typeface="黑体" panose="02010609060101010101" pitchFamily="49" charset="-122"/>
                </a:rPr>
                <a:t>文件内容：以文本文件阅读器打开并显示的文本文件的内容，每一字节按</a:t>
              </a:r>
              <a:r>
                <a:rPr lang="en-US" altLang="zh-CN" sz="1600" dirty="0">
                  <a:solidFill>
                    <a:srgbClr val="C00000"/>
                  </a:solidFill>
                  <a:latin typeface="黑体" panose="02010609060101010101" pitchFamily="49" charset="-122"/>
                  <a:ea typeface="黑体" panose="02010609060101010101" pitchFamily="49" charset="-122"/>
                </a:rPr>
                <a:t>ASCII</a:t>
              </a:r>
              <a:r>
                <a:rPr lang="zh-CN" altLang="en-US" sz="1600" dirty="0">
                  <a:solidFill>
                    <a:srgbClr val="C00000"/>
                  </a:solidFill>
                  <a:latin typeface="黑体" panose="02010609060101010101" pitchFamily="49" charset="-122"/>
                  <a:ea typeface="黑体" panose="02010609060101010101" pitchFamily="49" charset="-122"/>
                </a:rPr>
                <a:t>码解读</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记事本</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打开</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 </a:t>
              </a:r>
            </a:p>
          </p:txBody>
        </p:sp>
        <p:sp>
          <p:nvSpPr>
            <p:cNvPr id="1700878" name="Text Box 14"/>
            <p:cNvSpPr txBox="1">
              <a:spLocks noChangeArrowheads="1"/>
            </p:cNvSpPr>
            <p:nvPr/>
          </p:nvSpPr>
          <p:spPr bwMode="auto">
            <a:xfrm>
              <a:off x="4600174" y="1052791"/>
              <a:ext cx="1708956" cy="1018545"/>
            </a:xfrm>
            <a:prstGeom prst="rect">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rgbClr val="C00000"/>
                  </a:solidFill>
                  <a:latin typeface="黑体" panose="02010609060101010101" pitchFamily="49" charset="-122"/>
                  <a:ea typeface="黑体" panose="02010609060101010101" pitchFamily="49" charset="-122"/>
                </a:rPr>
                <a:t>文件目录</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文件夹</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及文件名</a:t>
              </a:r>
              <a:r>
                <a:rPr lang="en-US" altLang="zh-CN" sz="1600" dirty="0">
                  <a:solidFill>
                    <a:srgbClr val="C00000"/>
                  </a:solidFill>
                  <a:latin typeface="黑体" panose="02010609060101010101" pitchFamily="49" charset="-122"/>
                  <a:ea typeface="黑体" panose="02010609060101010101" pitchFamily="49" charset="-122"/>
                </a:rPr>
                <a:t>(</a:t>
              </a:r>
              <a:r>
                <a:rPr lang="zh-CN" altLang="en-US" sz="1600" dirty="0">
                  <a:solidFill>
                    <a:srgbClr val="C00000"/>
                  </a:solidFill>
                  <a:latin typeface="黑体" panose="02010609060101010101" pitchFamily="49" charset="-122"/>
                  <a:ea typeface="黑体" panose="02010609060101010101" pitchFamily="49" charset="-122"/>
                </a:rPr>
                <a:t>操作系统管理</a:t>
              </a:r>
              <a:r>
                <a:rPr lang="en-US" altLang="zh-CN" sz="1600" dirty="0">
                  <a:solidFill>
                    <a:srgbClr val="C00000"/>
                  </a:solidFill>
                  <a:latin typeface="黑体" panose="02010609060101010101" pitchFamily="49" charset="-122"/>
                  <a:ea typeface="黑体" panose="02010609060101010101" pitchFamily="49" charset="-122"/>
                </a:rPr>
                <a:t>) </a:t>
              </a:r>
            </a:p>
          </p:txBody>
        </p:sp>
      </p:grpSp>
      <p:sp>
        <p:nvSpPr>
          <p:cNvPr id="1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17" name="圆角矩形 16"/>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文件夹、文件内容与文件在磁盘上的存储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556" y="2057400"/>
            <a:ext cx="6726238" cy="457073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1894" name="Text Box 6"/>
          <p:cNvSpPr txBox="1">
            <a:spLocks noChangeArrowheads="1"/>
          </p:cNvSpPr>
          <p:nvPr/>
        </p:nvSpPr>
        <p:spPr bwMode="auto">
          <a:xfrm>
            <a:off x="7545570" y="3026730"/>
            <a:ext cx="2357438" cy="590550"/>
          </a:xfrm>
          <a:prstGeom prst="rect">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0">
                <a:solidFill>
                  <a:srgbClr val="C00000"/>
                </a:solidFill>
                <a:latin typeface="黑体" panose="02010609060101010101" pitchFamily="49" charset="-122"/>
                <a:ea typeface="黑体" panose="02010609060101010101" pitchFamily="49" charset="-122"/>
              </a:rPr>
              <a:t>NTFS</a:t>
            </a:r>
            <a:r>
              <a:rPr lang="zh-CN" altLang="en-US" sz="1600" b="0">
                <a:solidFill>
                  <a:srgbClr val="C00000"/>
                </a:solidFill>
                <a:latin typeface="黑体" panose="02010609060101010101" pitchFamily="49" charset="-122"/>
                <a:ea typeface="黑体" panose="02010609060101010101" pitchFamily="49" charset="-122"/>
              </a:rPr>
              <a:t>系统的主文件表</a:t>
            </a:r>
            <a:r>
              <a:rPr lang="en-US" altLang="zh-CN" sz="1600" b="0">
                <a:solidFill>
                  <a:srgbClr val="C00000"/>
                </a:solidFill>
                <a:latin typeface="黑体" panose="02010609060101010101" pitchFamily="49" charset="-122"/>
                <a:ea typeface="黑体" panose="02010609060101010101" pitchFamily="49" charset="-122"/>
              </a:rPr>
              <a:t>MFT</a:t>
            </a:r>
            <a:r>
              <a:rPr lang="zh-CN" altLang="en-US" sz="1600" b="0">
                <a:solidFill>
                  <a:srgbClr val="C00000"/>
                </a:solidFill>
                <a:latin typeface="黑体" panose="02010609060101010101" pitchFamily="49" charset="-122"/>
                <a:ea typeface="黑体" panose="02010609060101010101" pitchFamily="49" charset="-122"/>
              </a:rPr>
              <a:t>，即文件分配表</a:t>
            </a:r>
            <a:endParaRPr lang="en-US" altLang="zh-CN" sz="1600" b="0">
              <a:solidFill>
                <a:srgbClr val="C00000"/>
              </a:solidFill>
              <a:latin typeface="黑体" panose="02010609060101010101" pitchFamily="49" charset="-122"/>
              <a:ea typeface="黑体" panose="02010609060101010101" pitchFamily="49" charset="-122"/>
            </a:endParaRPr>
          </a:p>
        </p:txBody>
      </p:sp>
      <p:sp>
        <p:nvSpPr>
          <p:cNvPr id="1701896" name="Rectangle 8"/>
          <p:cNvSpPr>
            <a:spLocks noChangeArrowheads="1"/>
          </p:cNvSpPr>
          <p:nvPr/>
        </p:nvSpPr>
        <p:spPr bwMode="auto">
          <a:xfrm>
            <a:off x="1021579" y="3920809"/>
            <a:ext cx="2822575" cy="2000250"/>
          </a:xfrm>
          <a:prstGeom prst="rect">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304800" eaLnBrk="0" hangingPunct="0">
              <a:defRPr kumimoji="1" sz="2400">
                <a:solidFill>
                  <a:schemeClr val="tx1"/>
                </a:solidFill>
                <a:latin typeface="Arial" panose="020B0604020202020204" pitchFamily="34" charset="0"/>
                <a:ea typeface="隶书" panose="02010509060101010101" pitchFamily="49" charset="-122"/>
              </a:defRPr>
            </a:lvl1pPr>
            <a:lvl2pPr eaLnBrk="0" hangingPunct="0">
              <a:defRPr kumimoji="1" sz="2400">
                <a:solidFill>
                  <a:schemeClr val="tx1"/>
                </a:solidFill>
                <a:latin typeface="Arial" panose="020B0604020202020204" pitchFamily="34" charset="0"/>
                <a:ea typeface="隶书" panose="02010509060101010101" pitchFamily="49" charset="-122"/>
              </a:defRPr>
            </a:lvl2pPr>
            <a:lvl3pPr eaLnBrk="0" hangingPunct="0">
              <a:defRPr kumimoji="1" sz="2400">
                <a:solidFill>
                  <a:schemeClr val="tx1"/>
                </a:solidFill>
                <a:latin typeface="Arial" panose="020B0604020202020204" pitchFamily="34" charset="0"/>
                <a:ea typeface="隶书" panose="02010509060101010101" pitchFamily="49" charset="-122"/>
              </a:defRPr>
            </a:lvl3pPr>
            <a:lvl4pPr eaLnBrk="0" hangingPunct="0">
              <a:defRPr kumimoji="1" sz="2400">
                <a:solidFill>
                  <a:schemeClr val="tx1"/>
                </a:solidFill>
                <a:latin typeface="Arial" panose="020B0604020202020204" pitchFamily="34" charset="0"/>
                <a:ea typeface="隶书" panose="02010509060101010101" pitchFamily="49" charset="-122"/>
              </a:defRPr>
            </a:lvl4pPr>
            <a:lvl5pPr eaLnBrk="0" hangingPunct="0">
              <a:defRPr kumimoji="1" sz="2400">
                <a:solidFill>
                  <a:schemeClr val="tx1"/>
                </a:solidFill>
                <a:latin typeface="Arial" panose="020B0604020202020204" pitchFamily="34" charset="0"/>
                <a:ea typeface="隶书" panose="02010509060101010101" pitchFamily="49" charset="-122"/>
              </a:defRPr>
            </a:lvl5pPr>
            <a:lvl6pPr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lnSpc>
                <a:spcPts val="3000"/>
              </a:lnSpc>
            </a:pPr>
            <a:r>
              <a:rPr lang="zh-CN" altLang="en-US" sz="2000" dirty="0">
                <a:solidFill>
                  <a:srgbClr val="002060"/>
                </a:solidFill>
                <a:latin typeface="黑体" panose="02010609060101010101" pitchFamily="49" charset="-122"/>
                <a:ea typeface="黑体" panose="02010609060101010101" pitchFamily="49" charset="-122"/>
              </a:rPr>
              <a:t>磁盘的四个主要区域</a:t>
            </a:r>
          </a:p>
          <a:p>
            <a:pPr eaLnBrk="1" hangingPunct="1">
              <a:lnSpc>
                <a:spcPts val="3000"/>
              </a:lnSpc>
              <a:buFontTx/>
              <a:buChar char="•"/>
            </a:pPr>
            <a:r>
              <a:rPr lang="zh-CN" altLang="en-US" sz="2000" dirty="0">
                <a:solidFill>
                  <a:srgbClr val="C00000"/>
                </a:solidFill>
                <a:latin typeface="黑体" panose="02010609060101010101" pitchFamily="49" charset="-122"/>
                <a:ea typeface="黑体" panose="02010609060101010101" pitchFamily="49" charset="-122"/>
              </a:rPr>
              <a:t>保留扇区</a:t>
            </a:r>
          </a:p>
          <a:p>
            <a:pPr eaLnBrk="1" hangingPunct="1">
              <a:lnSpc>
                <a:spcPts val="3000"/>
              </a:lnSpc>
              <a:buFontTx/>
              <a:buChar char="•"/>
            </a:pPr>
            <a:r>
              <a:rPr lang="zh-CN" altLang="en-US" sz="2000" dirty="0">
                <a:solidFill>
                  <a:srgbClr val="C00000"/>
                </a:solidFill>
                <a:latin typeface="黑体" panose="02010609060101010101" pitchFamily="49" charset="-122"/>
                <a:ea typeface="黑体" panose="02010609060101010101" pitchFamily="49" charset="-122"/>
              </a:rPr>
              <a:t>文件分配表区域</a:t>
            </a:r>
          </a:p>
          <a:p>
            <a:pPr eaLnBrk="1" hangingPunct="1">
              <a:lnSpc>
                <a:spcPts val="3000"/>
              </a:lnSpc>
              <a:buFontTx/>
              <a:buChar char="•"/>
            </a:pPr>
            <a:r>
              <a:rPr lang="zh-CN" altLang="en-US" sz="2000" dirty="0">
                <a:solidFill>
                  <a:srgbClr val="C00000"/>
                </a:solidFill>
                <a:latin typeface="黑体" panose="02010609060101010101" pitchFamily="49" charset="-122"/>
                <a:ea typeface="黑体" panose="02010609060101010101" pitchFamily="49" charset="-122"/>
              </a:rPr>
              <a:t>根目录区域</a:t>
            </a:r>
          </a:p>
          <a:p>
            <a:pPr eaLnBrk="1" hangingPunct="1">
              <a:lnSpc>
                <a:spcPts val="3000"/>
              </a:lnSpc>
              <a:buFontTx/>
              <a:buChar char="•"/>
            </a:pPr>
            <a:r>
              <a:rPr lang="zh-CN" altLang="en-US" sz="2000" dirty="0">
                <a:solidFill>
                  <a:srgbClr val="C00000"/>
                </a:solidFill>
                <a:latin typeface="黑体" panose="02010609060101010101" pitchFamily="49" charset="-122"/>
                <a:ea typeface="黑体" panose="02010609060101010101" pitchFamily="49" charset="-122"/>
              </a:rPr>
              <a:t>数据区域</a:t>
            </a:r>
          </a:p>
        </p:txBody>
      </p:sp>
      <p:sp>
        <p:nvSpPr>
          <p:cNvPr id="1701898" name="Text Box 10"/>
          <p:cNvSpPr txBox="1">
            <a:spLocks noChangeArrowheads="1"/>
          </p:cNvSpPr>
          <p:nvPr/>
        </p:nvSpPr>
        <p:spPr bwMode="auto">
          <a:xfrm>
            <a:off x="7166156" y="4983323"/>
            <a:ext cx="4285615" cy="1200329"/>
          </a:xfrm>
          <a:prstGeom prst="rect">
            <a:avLst/>
          </a:prstGeom>
          <a:solidFill>
            <a:schemeClr val="bg1"/>
          </a:solidFill>
          <a:ln w="12700">
            <a:solidFill>
              <a:srgbClr val="CC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b="0"/>
              <a:t>??</a:t>
            </a:r>
            <a:r>
              <a:rPr lang="zh-CN" altLang="en-US" sz="1800" b="0"/>
              <a:t>请用相应软件查询一张磁盘的保留扇区、文件分配表扇区和根目录扇区？并依据相关信息依次读取一个文件的相关扇区内容并解析！</a:t>
            </a:r>
            <a:endParaRPr lang="en-US" altLang="zh-CN" sz="1800" b="0"/>
          </a:p>
        </p:txBody>
      </p:sp>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11" name="圆角矩形 1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磁盘的几个重要区域</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2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025" y="2381250"/>
            <a:ext cx="39624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2918" name="Picture 6"/>
          <p:cNvPicPr>
            <a:picLocks noChangeAspect="1" noChangeArrowheads="1"/>
          </p:cNvPicPr>
          <p:nvPr/>
        </p:nvPicPr>
        <p:blipFill>
          <a:blip r:embed="rId3">
            <a:extLst>
              <a:ext uri="{28A0092B-C50C-407E-A947-70E740481C1C}">
                <a14:useLocalDpi xmlns:a14="http://schemas.microsoft.com/office/drawing/2010/main" val="0"/>
              </a:ext>
            </a:extLst>
          </a:blip>
          <a:srcRect b="6424"/>
          <a:stretch>
            <a:fillRect/>
          </a:stretch>
        </p:blipFill>
        <p:spPr bwMode="auto">
          <a:xfrm>
            <a:off x="838200" y="2381250"/>
            <a:ext cx="6247765" cy="31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典型的分工管理：磁盘与文件管理</a:t>
            </a:r>
          </a:p>
        </p:txBody>
      </p:sp>
      <p:sp>
        <p:nvSpPr>
          <p:cNvPr id="7" name="圆角矩形 6"/>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磁盘上的区域受到病毒攻击后会产生什么后果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srgbClr val="C00000"/>
                </a:solidFill>
              </a:rPr>
              <a:t>二、分工</a:t>
            </a:r>
            <a:r>
              <a:rPr kumimoji="0" lang="en-US" altLang="zh-CN" sz="2800" dirty="0">
                <a:solidFill>
                  <a:srgbClr val="C00000"/>
                </a:solidFill>
              </a:rPr>
              <a:t>-</a:t>
            </a:r>
            <a:r>
              <a:rPr kumimoji="0" lang="zh-CN" altLang="en-US" sz="2800" dirty="0">
                <a:solidFill>
                  <a:srgbClr val="C00000"/>
                </a:solidFill>
              </a:rPr>
              <a:t>合作</a:t>
            </a:r>
            <a:r>
              <a:rPr kumimoji="0" lang="en-US" altLang="zh-CN" sz="2800" dirty="0">
                <a:solidFill>
                  <a:srgbClr val="C00000"/>
                </a:solidFill>
              </a:rPr>
              <a:t>-</a:t>
            </a:r>
            <a:r>
              <a:rPr kumimoji="0" lang="zh-CN" altLang="en-US" sz="2800" dirty="0">
                <a:solidFill>
                  <a:srgbClr val="C00000"/>
                </a:solidFill>
              </a:rPr>
              <a:t>协同：理解复杂的操作系统</a:t>
            </a:r>
            <a:endParaRPr kumimoji="0" lang="en-US" altLang="zh-CN" sz="2800" dirty="0">
              <a:solidFill>
                <a:srgbClr val="C00000"/>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dirty="0">
                <a:solidFill>
                  <a:srgbClr val="C00000"/>
                </a:solidFill>
              </a:rPr>
              <a:t>三、典型的分工管理：磁盘与文件管理</a:t>
            </a:r>
            <a:endParaRPr kumimoji="0" lang="en-US" altLang="zh-CN" sz="2800" dirty="0">
              <a:solidFill>
                <a:srgbClr val="C00000"/>
              </a:solidFill>
            </a:endParaRPr>
          </a:p>
          <a:p>
            <a:pPr lvl="0" defTabSz="457200" fontAlgn="auto">
              <a:lnSpc>
                <a:spcPct val="130000"/>
              </a:lnSpc>
              <a:spcBef>
                <a:spcPts val="0"/>
              </a:spcBef>
              <a:spcAft>
                <a:spcPts val="0"/>
              </a:spcAft>
              <a:defRPr/>
            </a:pPr>
            <a:r>
              <a:rPr kumimoji="0" lang="zh-CN" altLang="en-US" sz="2800" dirty="0">
                <a:solidFill>
                  <a:srgbClr val="C00000"/>
                </a:solidFill>
              </a:rPr>
              <a:t>四、典型的分工管理：内存管理和处理机管理</a:t>
            </a:r>
            <a:endParaRPr kumimoji="0" lang="en-US" altLang="zh-CN" sz="2800" dirty="0">
              <a:solidFill>
                <a:srgbClr val="C00000"/>
              </a:solidFill>
            </a:endParaRPr>
          </a:p>
          <a:p>
            <a:pPr lvl="0" defTabSz="457200" fontAlgn="auto">
              <a:lnSpc>
                <a:spcPct val="130000"/>
              </a:lnSpc>
              <a:spcBef>
                <a:spcPts val="0"/>
              </a:spcBef>
              <a:spcAft>
                <a:spcPts val="0"/>
              </a:spcAft>
              <a:defRPr/>
            </a:pPr>
            <a:r>
              <a:rPr lang="zh-CN" altLang="en-US" sz="2800" dirty="0">
                <a:solidFill>
                  <a:prstClr val="black"/>
                </a:solidFill>
              </a:rPr>
              <a:t>五、合作与协同：程序与进程</a:t>
            </a:r>
            <a:endParaRPr lang="en-US" altLang="zh-CN" sz="2800" dirty="0">
              <a:solidFill>
                <a:prstClr val="black"/>
              </a:solidFill>
            </a:endParaRPr>
          </a:p>
          <a:p>
            <a:pPr>
              <a:lnSpc>
                <a:spcPct val="130000"/>
              </a:lnSpc>
              <a:defRPr/>
            </a:pPr>
            <a:r>
              <a:rPr lang="zh-CN" altLang="en-US" sz="2800" dirty="0">
                <a:solidFill>
                  <a:prstClr val="black"/>
                </a:solidFill>
              </a:rPr>
              <a:t>六、现代计算机的演变</a:t>
            </a:r>
          </a:p>
        </p:txBody>
      </p:sp>
    </p:spTree>
    <p:extLst>
      <p:ext uri="{BB962C8B-B14F-4D97-AF65-F5344CB8AC3E}">
        <p14:creationId xmlns:p14="http://schemas.microsoft.com/office/powerpoint/2010/main" val="385242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401356" y="2604958"/>
            <a:ext cx="4133798" cy="4116963"/>
          </a:xfrm>
          <a:prstGeom prst="rect">
            <a:avLst/>
          </a:prstGeom>
        </p:spPr>
      </p:pic>
      <p:sp>
        <p:nvSpPr>
          <p:cNvPr id="1706003" name="Text Box 19"/>
          <p:cNvSpPr txBox="1">
            <a:spLocks noChangeArrowheads="1"/>
          </p:cNvSpPr>
          <p:nvPr/>
        </p:nvSpPr>
        <p:spPr bwMode="auto">
          <a:xfrm>
            <a:off x="5133098" y="2020183"/>
            <a:ext cx="4300462" cy="58477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anose="05000000000000000000" pitchFamily="2" charset="2"/>
              <a:buChar char="l"/>
            </a:pPr>
            <a:r>
              <a:rPr lang="zh-CN" altLang="en-US" sz="1600" dirty="0">
                <a:solidFill>
                  <a:srgbClr val="FF0000"/>
                </a:solidFill>
                <a:latin typeface="黑体" panose="02010609060101010101" pitchFamily="49" charset="-122"/>
                <a:ea typeface="黑体" panose="02010609060101010101" pitchFamily="49" charset="-122"/>
              </a:rPr>
              <a:t>内存被分成不同的页。</a:t>
            </a:r>
            <a:endParaRPr lang="en-US" altLang="zh-CN" sz="1600" dirty="0">
              <a:solidFill>
                <a:srgbClr val="FF0000"/>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1600" dirty="0">
                <a:solidFill>
                  <a:srgbClr val="FF0000"/>
                </a:solidFill>
                <a:latin typeface="黑体" panose="02010609060101010101" pitchFamily="49" charset="-122"/>
                <a:ea typeface="黑体" panose="02010609060101010101" pitchFamily="49" charset="-122"/>
              </a:rPr>
              <a:t>通常，内存的一页和磁盘的一簇</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块应相等。</a:t>
            </a:r>
            <a:endParaRPr lang="en-US" altLang="zh-CN" sz="1600" dirty="0">
              <a:solidFill>
                <a:srgbClr val="FF0000"/>
              </a:solidFill>
              <a:latin typeface="黑体" panose="02010609060101010101" pitchFamily="49" charset="-122"/>
              <a:ea typeface="黑体" panose="02010609060101010101" pitchFamily="49" charset="-122"/>
            </a:endParaRPr>
          </a:p>
        </p:txBody>
      </p:sp>
      <p:sp>
        <p:nvSpPr>
          <p:cNvPr id="21"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典型的分工管理：内存管理和处理机管理</a:t>
            </a:r>
          </a:p>
        </p:txBody>
      </p:sp>
      <p:sp>
        <p:nvSpPr>
          <p:cNvPr id="22" name="圆角矩形 21"/>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）内存为什么要管理</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a:t>
            </a:r>
          </a:p>
        </p:txBody>
      </p:sp>
      <p:pic>
        <p:nvPicPr>
          <p:cNvPr id="23" name="图片 22"/>
          <p:cNvPicPr>
            <a:picLocks noChangeAspect="1"/>
          </p:cNvPicPr>
          <p:nvPr/>
        </p:nvPicPr>
        <p:blipFill>
          <a:blip r:embed="rId3"/>
          <a:stretch>
            <a:fillRect/>
          </a:stretch>
        </p:blipFill>
        <p:spPr>
          <a:xfrm>
            <a:off x="797646" y="2020767"/>
            <a:ext cx="3601441" cy="2543613"/>
          </a:xfrm>
          <a:prstGeom prst="rect">
            <a:avLst/>
          </a:prstGeom>
          <a:ln>
            <a:solidFill>
              <a:srgbClr val="C00000"/>
            </a:solidFill>
          </a:ln>
        </p:spPr>
      </p:pic>
      <p:sp>
        <p:nvSpPr>
          <p:cNvPr id="2" name="左大括号 1"/>
          <p:cNvSpPr/>
          <p:nvPr/>
        </p:nvSpPr>
        <p:spPr bwMode="auto">
          <a:xfrm>
            <a:off x="4977667" y="2903417"/>
            <a:ext cx="289560" cy="3636589"/>
          </a:xfrm>
          <a:prstGeom prst="leftBrace">
            <a:avLst>
              <a:gd name="adj1" fmla="val 122038"/>
              <a:gd name="adj2" fmla="val 6550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2387840" y="4923959"/>
            <a:ext cx="2879387"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连续的内存地址空间</a:t>
            </a:r>
            <a:endParaRPr lang="en-US" altLang="zh-CN" dirty="0">
              <a:latin typeface="微软雅黑" panose="020B0503020204020204" pitchFamily="34" charset="-122"/>
              <a:ea typeface="微软雅黑" panose="020B0503020204020204" pitchFamily="34" charset="-122"/>
            </a:endParaRPr>
          </a:p>
          <a:p>
            <a:pPr algn="ctr"/>
            <a:r>
              <a:rPr lang="zh-CN" altLang="en-US" sz="1600" dirty="0">
                <a:latin typeface="黑体" panose="02010609060101010101" pitchFamily="49" charset="-122"/>
                <a:ea typeface="黑体" panose="02010609060101010101" pitchFamily="49" charset="-122"/>
              </a:rPr>
              <a:t>示例为</a:t>
            </a:r>
            <a:r>
              <a:rPr lang="en-US" altLang="zh-CN" sz="1600" dirty="0">
                <a:latin typeface="黑体" panose="02010609060101010101" pitchFamily="49" charset="-122"/>
                <a:ea typeface="黑体" panose="02010609060101010101" pitchFamily="49" charset="-122"/>
              </a:rPr>
              <a:t>2</a:t>
            </a:r>
            <a:r>
              <a:rPr lang="en-US" altLang="zh-CN" sz="1600" baseline="30000" dirty="0">
                <a:latin typeface="黑体" panose="02010609060101010101" pitchFamily="49" charset="-122"/>
                <a:ea typeface="黑体" panose="02010609060101010101" pitchFamily="49" charset="-122"/>
              </a:rPr>
              <a:t>32</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16 bit=</a:t>
            </a:r>
            <a:r>
              <a:rPr lang="en-US" altLang="zh-CN" sz="1600" dirty="0" err="1">
                <a:latin typeface="黑体" panose="02010609060101010101" pitchFamily="49" charset="-122"/>
                <a:ea typeface="黑体" panose="02010609060101010101" pitchFamily="49" charset="-122"/>
              </a:rPr>
              <a:t>8GB</a:t>
            </a:r>
            <a:endParaRPr lang="zh-CN" altLang="en-US" sz="1600" dirty="0">
              <a:latin typeface="黑体" panose="02010609060101010101" pitchFamily="49" charset="-122"/>
              <a:ea typeface="黑体" panose="02010609060101010101" pitchFamily="49" charset="-122"/>
            </a:endParaRPr>
          </a:p>
        </p:txBody>
      </p:sp>
      <p:sp>
        <p:nvSpPr>
          <p:cNvPr id="4" name="右大括号 3"/>
          <p:cNvSpPr/>
          <p:nvPr/>
        </p:nvSpPr>
        <p:spPr bwMode="auto">
          <a:xfrm>
            <a:off x="9515231" y="3817620"/>
            <a:ext cx="268259" cy="990600"/>
          </a:xfrm>
          <a:prstGeom prst="rightBrace">
            <a:avLst>
              <a:gd name="adj1" fmla="val 3794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文本框 29"/>
          <p:cNvSpPr txBox="1"/>
          <p:nvPr/>
        </p:nvSpPr>
        <p:spPr>
          <a:xfrm>
            <a:off x="9649360" y="3866644"/>
            <a:ext cx="1983953" cy="89255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个内存页</a:t>
            </a:r>
            <a:endParaRPr lang="en-US" altLang="zh-CN" dirty="0">
              <a:latin typeface="微软雅黑" panose="020B0503020204020204" pitchFamily="34" charset="-122"/>
              <a:ea typeface="微软雅黑" panose="020B0503020204020204" pitchFamily="34" charset="-122"/>
            </a:endParaRPr>
          </a:p>
          <a:p>
            <a:pPr algn="ctr"/>
            <a:r>
              <a:rPr lang="zh-CN" altLang="en-US" sz="1600" dirty="0">
                <a:latin typeface="黑体" panose="02010609060101010101" pitchFamily="49" charset="-122"/>
                <a:ea typeface="黑体" panose="02010609060101010101" pitchFamily="49" charset="-122"/>
              </a:rPr>
              <a:t>示例为</a:t>
            </a:r>
            <a:r>
              <a:rPr lang="en-US" altLang="zh-CN" sz="1600" dirty="0">
                <a:latin typeface="黑体" panose="02010609060101010101" pitchFamily="49" charset="-122"/>
                <a:ea typeface="黑体" panose="02010609060101010101" pitchFamily="49" charset="-122"/>
              </a:rPr>
              <a:t>2</a:t>
            </a:r>
            <a:r>
              <a:rPr lang="en-US" altLang="zh-CN" sz="1600" baseline="30000" dirty="0">
                <a:latin typeface="黑体" panose="02010609060101010101" pitchFamily="49" charset="-122"/>
                <a:ea typeface="黑体" panose="02010609060101010101" pitchFamily="49" charset="-122"/>
              </a:rPr>
              <a:t>16</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16 bit</a:t>
            </a:r>
          </a:p>
          <a:p>
            <a:pPr algn="ctr"/>
            <a:r>
              <a:rPr lang="en-US" altLang="zh-CN" sz="1600" dirty="0">
                <a:latin typeface="黑体" panose="02010609060101010101" pitchFamily="49" charset="-122"/>
                <a:ea typeface="黑体" panose="02010609060101010101" pitchFamily="49" charset="-122"/>
              </a:rPr>
              <a:t>=</a:t>
            </a:r>
            <a:r>
              <a:rPr lang="en-US" altLang="zh-CN" sz="1600" dirty="0" err="1">
                <a:latin typeface="黑体" panose="02010609060101010101" pitchFamily="49" charset="-122"/>
                <a:ea typeface="黑体" panose="02010609060101010101" pitchFamily="49" charset="-122"/>
              </a:rPr>
              <a:t>128KB</a:t>
            </a:r>
            <a:endParaRPr lang="zh-CN" altLang="en-US" sz="1600" dirty="0">
              <a:latin typeface="黑体" panose="02010609060101010101" pitchFamily="49" charset="-122"/>
              <a:ea typeface="黑体" panose="02010609060101010101" pitchFamily="49" charset="-122"/>
            </a:endParaRPr>
          </a:p>
        </p:txBody>
      </p:sp>
      <p:sp>
        <p:nvSpPr>
          <p:cNvPr id="31" name="AutoShape 38"/>
          <p:cNvSpPr>
            <a:spLocks noChangeArrowheads="1"/>
          </p:cNvSpPr>
          <p:nvPr/>
        </p:nvSpPr>
        <p:spPr bwMode="auto">
          <a:xfrm>
            <a:off x="10142220" y="2718304"/>
            <a:ext cx="1082040" cy="893576"/>
          </a:xfrm>
          <a:prstGeom prst="cube">
            <a:avLst>
              <a:gd name="adj" fmla="val 25000"/>
            </a:avLst>
          </a:prstGeom>
          <a:solidFill>
            <a:schemeClr val="bg1"/>
          </a:solidFill>
          <a:ln w="9525">
            <a:solidFill>
              <a:srgbClr val="000000"/>
            </a:solidFill>
            <a:miter lim="800000"/>
            <a:headEnd/>
            <a:tailEnd/>
          </a:ln>
        </p:spPr>
        <p:txBody>
          <a:bodyPr/>
          <a:lstStyle/>
          <a:p>
            <a:endParaRPr lang="zh-CN" altLang="en-US"/>
          </a:p>
        </p:txBody>
      </p:sp>
      <p:sp>
        <p:nvSpPr>
          <p:cNvPr id="32" name="文本框 31"/>
          <p:cNvSpPr txBox="1"/>
          <p:nvPr/>
        </p:nvSpPr>
        <p:spPr>
          <a:xfrm>
            <a:off x="10021525" y="2308660"/>
            <a:ext cx="1239621" cy="40011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块</a:t>
            </a:r>
            <a:endParaRPr lang="en-US" altLang="zh-CN" dirty="0">
              <a:latin typeface="微软雅黑" panose="020B0503020204020204" pitchFamily="34" charset="-122"/>
              <a:ea typeface="微软雅黑" panose="020B0503020204020204" pitchFamily="34" charset="-122"/>
            </a:endParaRPr>
          </a:p>
        </p:txBody>
      </p:sp>
      <p:grpSp>
        <p:nvGrpSpPr>
          <p:cNvPr id="34" name="Group 2"/>
          <p:cNvGrpSpPr>
            <a:grpSpLocks/>
          </p:cNvGrpSpPr>
          <p:nvPr/>
        </p:nvGrpSpPr>
        <p:grpSpPr bwMode="auto">
          <a:xfrm>
            <a:off x="9649360" y="4879611"/>
            <a:ext cx="2202555" cy="1550904"/>
            <a:chOff x="6078" y="1537"/>
            <a:chExt cx="810" cy="763"/>
          </a:xfrm>
        </p:grpSpPr>
        <p:sp>
          <p:nvSpPr>
            <p:cNvPr id="35" name="AutoShape 39"/>
            <p:cNvSpPr>
              <a:spLocks noChangeArrowheads="1"/>
            </p:cNvSpPr>
            <p:nvPr/>
          </p:nvSpPr>
          <p:spPr bwMode="gray">
            <a:xfrm>
              <a:off x="6078" y="1537"/>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latin typeface="微软雅黑" panose="020B0503020204020204" pitchFamily="34" charset="-122"/>
                <a:ea typeface="微软雅黑" panose="020B0503020204020204" pitchFamily="34" charset="-122"/>
              </a:endParaRPr>
            </a:p>
          </p:txBody>
        </p:sp>
        <p:sp>
          <p:nvSpPr>
            <p:cNvPr id="36" name="Oval 40"/>
            <p:cNvSpPr>
              <a:spLocks noChangeArrowheads="1"/>
            </p:cNvSpPr>
            <p:nvPr/>
          </p:nvSpPr>
          <p:spPr bwMode="gray">
            <a:xfrm>
              <a:off x="6119" y="1586"/>
              <a:ext cx="727" cy="675"/>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latin typeface="微软雅黑" panose="020B0503020204020204" pitchFamily="34" charset="-122"/>
                <a:ea typeface="微软雅黑" panose="020B0503020204020204" pitchFamily="34" charset="-122"/>
              </a:endParaRPr>
            </a:p>
          </p:txBody>
        </p:sp>
        <p:sp>
          <p:nvSpPr>
            <p:cNvPr id="37" name="Text Box 84"/>
            <p:cNvSpPr txBox="1">
              <a:spLocks noChangeArrowheads="1"/>
            </p:cNvSpPr>
            <p:nvPr/>
          </p:nvSpPr>
          <p:spPr bwMode="auto">
            <a:xfrm>
              <a:off x="6148" y="1689"/>
              <a:ext cx="671" cy="409"/>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600" dirty="0">
                  <a:solidFill>
                    <a:srgbClr val="FFFFFF"/>
                  </a:solidFill>
                  <a:latin typeface="微软雅黑" panose="020B0503020204020204" pitchFamily="34" charset="-122"/>
                  <a:ea typeface="微软雅黑" panose="020B0503020204020204" pitchFamily="34" charset="-122"/>
                </a:rPr>
                <a:t>思考：内存为什么要分页？分页管理能带来哪些好处 </a:t>
              </a:r>
              <a:endParaRPr kumimoji="0" lang="en-US" altLang="zh-CN" sz="160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06003">
                                            <p:txEl>
                                              <p:pRg st="0" end="0"/>
                                            </p:txEl>
                                          </p:spTgt>
                                        </p:tgtEl>
                                        <p:attrNameLst>
                                          <p:attrName>style.visibility</p:attrName>
                                        </p:attrNameLst>
                                      </p:cBhvr>
                                      <p:to>
                                        <p:strVal val="visible"/>
                                      </p:to>
                                    </p:set>
                                    <p:anim calcmode="lin" valueType="num">
                                      <p:cBhvr additive="base">
                                        <p:cTn id="29" dur="500" fill="hold"/>
                                        <p:tgtEl>
                                          <p:spTgt spid="170600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06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06003">
                                            <p:txEl>
                                              <p:pRg st="1" end="1"/>
                                            </p:txEl>
                                          </p:spTgt>
                                        </p:tgtEl>
                                        <p:attrNameLst>
                                          <p:attrName>style.visibility</p:attrName>
                                        </p:attrNameLst>
                                      </p:cBhvr>
                                      <p:to>
                                        <p:strVal val="visible"/>
                                      </p:to>
                                    </p:set>
                                    <p:anim calcmode="lin" valueType="num">
                                      <p:cBhvr additive="base">
                                        <p:cTn id="43" dur="500" fill="hold"/>
                                        <p:tgtEl>
                                          <p:spTgt spid="1706003">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06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30"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38"/>
          <p:cNvSpPr>
            <a:spLocks noChangeArrowheads="1"/>
          </p:cNvSpPr>
          <p:nvPr/>
        </p:nvSpPr>
        <p:spPr bwMode="auto">
          <a:xfrm>
            <a:off x="9273540" y="2051270"/>
            <a:ext cx="2178231" cy="1915129"/>
          </a:xfrm>
          <a:prstGeom prst="cube">
            <a:avLst>
              <a:gd name="adj" fmla="val 7493"/>
            </a:avLst>
          </a:prstGeom>
          <a:solidFill>
            <a:schemeClr val="bg1"/>
          </a:solidFill>
          <a:ln w="9525">
            <a:solidFill>
              <a:srgbClr val="000000"/>
            </a:solidFill>
            <a:miter lim="800000"/>
            <a:headEnd/>
            <a:tailEnd/>
          </a:ln>
        </p:spPr>
        <p:txBody>
          <a:bodyPr/>
          <a:lstStyle/>
          <a:p>
            <a:endParaRPr lang="zh-CN" altLang="en-US"/>
          </a:p>
        </p:txBody>
      </p:sp>
      <p:sp>
        <p:nvSpPr>
          <p:cNvPr id="4"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典型的分工管理：内存管理和处理机管理</a:t>
            </a:r>
          </a:p>
        </p:txBody>
      </p:sp>
      <p:sp>
        <p:nvSpPr>
          <p:cNvPr id="5" name="圆角矩形 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）内存管理</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管理什么</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a:t>
            </a:r>
          </a:p>
        </p:txBody>
      </p:sp>
      <p:sp>
        <p:nvSpPr>
          <p:cNvPr id="9" name="Rectangle 8"/>
          <p:cNvSpPr>
            <a:spLocks noChangeArrowheads="1"/>
          </p:cNvSpPr>
          <p:nvPr/>
        </p:nvSpPr>
        <p:spPr bwMode="auto">
          <a:xfrm>
            <a:off x="778452" y="3914671"/>
            <a:ext cx="2278063" cy="2287587"/>
          </a:xfrm>
          <a:prstGeom prst="rect">
            <a:avLst/>
          </a:prstGeom>
          <a:solidFill>
            <a:srgbClr val="EAEAEA"/>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a:off x="918152" y="3916257"/>
            <a:ext cx="206216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1200" dirty="0">
                <a:solidFill>
                  <a:srgbClr val="FF0000"/>
                </a:solidFill>
              </a:rPr>
              <a:t>分工：操作系统</a:t>
            </a:r>
            <a:r>
              <a:rPr kumimoji="0" lang="zh-CN" altLang="en-US" sz="1200" dirty="0">
                <a:solidFill>
                  <a:srgbClr val="000000"/>
                </a:solidFill>
              </a:rPr>
              <a:t>对内存的管理与控制</a:t>
            </a:r>
            <a:r>
              <a:rPr kumimoji="0" lang="en-US" altLang="zh-CN" sz="1200" dirty="0">
                <a:solidFill>
                  <a:srgbClr val="000000"/>
                </a:solidFill>
              </a:rPr>
              <a:t>---</a:t>
            </a:r>
            <a:r>
              <a:rPr kumimoji="0" lang="zh-CN" altLang="en-US" sz="1200" dirty="0">
                <a:solidFill>
                  <a:srgbClr val="000000"/>
                </a:solidFill>
              </a:rPr>
              <a:t>使用哪一段内存</a:t>
            </a:r>
          </a:p>
        </p:txBody>
      </p:sp>
      <p:sp>
        <p:nvSpPr>
          <p:cNvPr id="11" name="Text Box 10"/>
          <p:cNvSpPr txBox="1">
            <a:spLocks noChangeArrowheads="1"/>
          </p:cNvSpPr>
          <p:nvPr/>
        </p:nvSpPr>
        <p:spPr bwMode="auto">
          <a:xfrm>
            <a:off x="1380115" y="4860185"/>
            <a:ext cx="1108075"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0">
                <a:solidFill>
                  <a:srgbClr val="000000"/>
                </a:solidFill>
              </a:rPr>
              <a:t>内存空间分配</a:t>
            </a:r>
          </a:p>
        </p:txBody>
      </p:sp>
      <p:sp>
        <p:nvSpPr>
          <p:cNvPr id="12" name="Text Box 11"/>
          <p:cNvSpPr txBox="1">
            <a:spLocks noChangeArrowheads="1"/>
          </p:cNvSpPr>
          <p:nvPr/>
        </p:nvSpPr>
        <p:spPr bwMode="auto">
          <a:xfrm>
            <a:off x="1532515" y="5827290"/>
            <a:ext cx="803275" cy="284162"/>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b="0">
                <a:solidFill>
                  <a:srgbClr val="000000"/>
                </a:solidFill>
              </a:rPr>
              <a:t>内存回收</a:t>
            </a:r>
          </a:p>
        </p:txBody>
      </p:sp>
      <p:sp>
        <p:nvSpPr>
          <p:cNvPr id="13" name="Text Box 12"/>
          <p:cNvSpPr txBox="1">
            <a:spLocks noChangeArrowheads="1"/>
          </p:cNvSpPr>
          <p:nvPr/>
        </p:nvSpPr>
        <p:spPr bwMode="auto">
          <a:xfrm>
            <a:off x="922915" y="5343737"/>
            <a:ext cx="2022475"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0">
                <a:solidFill>
                  <a:srgbClr val="000000"/>
                </a:solidFill>
              </a:rPr>
              <a:t>内存与外存信息的自动交换</a:t>
            </a:r>
          </a:p>
        </p:txBody>
      </p:sp>
      <p:sp>
        <p:nvSpPr>
          <p:cNvPr id="14" name="Line 13"/>
          <p:cNvSpPr>
            <a:spLocks noChangeShapeType="1"/>
          </p:cNvSpPr>
          <p:nvPr/>
        </p:nvSpPr>
        <p:spPr bwMode="auto">
          <a:xfrm>
            <a:off x="1934152" y="5140855"/>
            <a:ext cx="0" cy="2063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4"/>
          <p:cNvSpPr>
            <a:spLocks noChangeShapeType="1"/>
          </p:cNvSpPr>
          <p:nvPr/>
        </p:nvSpPr>
        <p:spPr bwMode="auto">
          <a:xfrm>
            <a:off x="1934152" y="5624407"/>
            <a:ext cx="0" cy="2063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5"/>
          <p:cNvSpPr txBox="1">
            <a:spLocks noChangeArrowheads="1"/>
          </p:cNvSpPr>
          <p:nvPr/>
        </p:nvSpPr>
        <p:spPr bwMode="auto">
          <a:xfrm>
            <a:off x="1380115" y="4376633"/>
            <a:ext cx="1108075"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0" dirty="0">
                <a:solidFill>
                  <a:srgbClr val="000000"/>
                </a:solidFill>
              </a:rPr>
              <a:t>内存空间管理</a:t>
            </a:r>
          </a:p>
        </p:txBody>
      </p:sp>
      <p:sp>
        <p:nvSpPr>
          <p:cNvPr id="17" name="Line 16"/>
          <p:cNvSpPr>
            <a:spLocks noChangeShapeType="1"/>
          </p:cNvSpPr>
          <p:nvPr/>
        </p:nvSpPr>
        <p:spPr bwMode="auto">
          <a:xfrm>
            <a:off x="1934152" y="4657303"/>
            <a:ext cx="0" cy="2063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Rectangle 24"/>
          <p:cNvSpPr>
            <a:spLocks noChangeArrowheads="1"/>
          </p:cNvSpPr>
          <p:nvPr/>
        </p:nvSpPr>
        <p:spPr bwMode="auto">
          <a:xfrm>
            <a:off x="9362663" y="5129318"/>
            <a:ext cx="1590675" cy="1374775"/>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25"/>
          <p:cNvSpPr txBox="1">
            <a:spLocks noChangeArrowheads="1"/>
          </p:cNvSpPr>
          <p:nvPr/>
        </p:nvSpPr>
        <p:spPr bwMode="auto">
          <a:xfrm>
            <a:off x="9724614" y="5315057"/>
            <a:ext cx="727075" cy="31432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t>运算器</a:t>
            </a:r>
          </a:p>
        </p:txBody>
      </p:sp>
      <p:sp>
        <p:nvSpPr>
          <p:cNvPr id="27" name="Text Box 26"/>
          <p:cNvSpPr txBox="1">
            <a:spLocks noChangeArrowheads="1"/>
          </p:cNvSpPr>
          <p:nvPr/>
        </p:nvSpPr>
        <p:spPr bwMode="auto">
          <a:xfrm>
            <a:off x="9724614" y="5838932"/>
            <a:ext cx="727075" cy="31432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0"/>
              <a:t>控制器</a:t>
            </a:r>
          </a:p>
        </p:txBody>
      </p:sp>
      <p:sp>
        <p:nvSpPr>
          <p:cNvPr id="28" name="Text Box 27"/>
          <p:cNvSpPr txBox="1">
            <a:spLocks noChangeArrowheads="1"/>
          </p:cNvSpPr>
          <p:nvPr/>
        </p:nvSpPr>
        <p:spPr bwMode="auto">
          <a:xfrm>
            <a:off x="10286588" y="6137381"/>
            <a:ext cx="66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a:t>CPU</a:t>
            </a:r>
          </a:p>
        </p:txBody>
      </p:sp>
      <p:sp>
        <p:nvSpPr>
          <p:cNvPr id="29" name="Line 28"/>
          <p:cNvSpPr>
            <a:spLocks noChangeShapeType="1"/>
          </p:cNvSpPr>
          <p:nvPr/>
        </p:nvSpPr>
        <p:spPr bwMode="auto">
          <a:xfrm>
            <a:off x="10091326" y="5615093"/>
            <a:ext cx="0" cy="2159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2"/>
          <a:stretch>
            <a:fillRect/>
          </a:stretch>
        </p:blipFill>
        <p:spPr>
          <a:xfrm>
            <a:off x="4316336" y="1943339"/>
            <a:ext cx="4133845" cy="4756256"/>
          </a:xfrm>
          <a:prstGeom prst="rect">
            <a:avLst/>
          </a:prstGeom>
        </p:spPr>
      </p:pic>
      <p:sp>
        <p:nvSpPr>
          <p:cNvPr id="34" name="文本框 33"/>
          <p:cNvSpPr txBox="1"/>
          <p:nvPr/>
        </p:nvSpPr>
        <p:spPr>
          <a:xfrm>
            <a:off x="6712739" y="2962534"/>
            <a:ext cx="1708673" cy="1717586"/>
          </a:xfrm>
          <a:prstGeom prst="rect">
            <a:avLst/>
          </a:prstGeom>
          <a:noFill/>
        </p:spPr>
        <p:txBody>
          <a:bodyPr wrap="none" rtlCol="0">
            <a:spAutoFit/>
          </a:bodyPr>
          <a:lstStyle/>
          <a:p>
            <a:pPr>
              <a:lnSpc>
                <a:spcPts val="1600"/>
              </a:lnSpc>
            </a:pPr>
            <a:r>
              <a:rPr lang="en-US" altLang="zh-CN" sz="1200" dirty="0">
                <a:latin typeface="+mn-lt"/>
              </a:rPr>
              <a:t>000001  0000001000 </a:t>
            </a:r>
            <a:endParaRPr lang="zh-CN" altLang="zh-CN" sz="1200" dirty="0">
              <a:latin typeface="+mn-lt"/>
            </a:endParaRPr>
          </a:p>
          <a:p>
            <a:pPr>
              <a:lnSpc>
                <a:spcPts val="1600"/>
              </a:lnSpc>
            </a:pPr>
            <a:r>
              <a:rPr lang="en-US" altLang="zh-CN" sz="1200" dirty="0">
                <a:latin typeface="+mn-lt"/>
              </a:rPr>
              <a:t>000100  0000001001 </a:t>
            </a:r>
            <a:endParaRPr lang="zh-CN" altLang="zh-CN" sz="1200" dirty="0">
              <a:latin typeface="+mn-lt"/>
            </a:endParaRPr>
          </a:p>
          <a:p>
            <a:pPr>
              <a:lnSpc>
                <a:spcPts val="1600"/>
              </a:lnSpc>
            </a:pPr>
            <a:r>
              <a:rPr lang="en-US" altLang="zh-CN" sz="1200" dirty="0">
                <a:latin typeface="+mn-lt"/>
              </a:rPr>
              <a:t>000011  0000001010</a:t>
            </a:r>
          </a:p>
          <a:p>
            <a:pPr>
              <a:lnSpc>
                <a:spcPts val="1600"/>
              </a:lnSpc>
            </a:pPr>
            <a:r>
              <a:rPr lang="en-US" altLang="zh-CN" sz="1200" dirty="0">
                <a:latin typeface="+mn-lt"/>
              </a:rPr>
              <a:t>000100  0000001000 </a:t>
            </a:r>
            <a:endParaRPr lang="zh-CN" altLang="zh-CN" sz="1200" dirty="0">
              <a:latin typeface="+mn-lt"/>
            </a:endParaRPr>
          </a:p>
          <a:p>
            <a:pPr>
              <a:lnSpc>
                <a:spcPts val="1600"/>
              </a:lnSpc>
            </a:pPr>
            <a:r>
              <a:rPr lang="en-US" altLang="zh-CN" sz="1200" dirty="0">
                <a:latin typeface="+mn-lt"/>
              </a:rPr>
              <a:t>000011  0000001011 </a:t>
            </a:r>
            <a:endParaRPr lang="zh-CN" altLang="zh-CN" sz="1200" dirty="0">
              <a:latin typeface="+mn-lt"/>
            </a:endParaRPr>
          </a:p>
          <a:p>
            <a:pPr>
              <a:lnSpc>
                <a:spcPts val="1600"/>
              </a:lnSpc>
            </a:pPr>
            <a:r>
              <a:rPr lang="en-US" altLang="zh-CN" sz="1200" dirty="0">
                <a:latin typeface="+mn-lt"/>
              </a:rPr>
              <a:t>000010  0000001100 </a:t>
            </a:r>
            <a:endParaRPr lang="zh-CN" altLang="zh-CN" sz="1200" dirty="0">
              <a:latin typeface="+mn-lt"/>
            </a:endParaRPr>
          </a:p>
          <a:p>
            <a:pPr>
              <a:lnSpc>
                <a:spcPts val="1600"/>
              </a:lnSpc>
            </a:pPr>
            <a:r>
              <a:rPr lang="en-US" altLang="zh-CN" sz="1200" dirty="0">
                <a:latin typeface="+mn-lt"/>
              </a:rPr>
              <a:t>000101  0000001100 </a:t>
            </a:r>
            <a:endParaRPr lang="zh-CN" altLang="zh-CN" sz="1200" dirty="0">
              <a:latin typeface="+mn-lt"/>
            </a:endParaRPr>
          </a:p>
          <a:p>
            <a:pPr>
              <a:lnSpc>
                <a:spcPts val="1600"/>
              </a:lnSpc>
            </a:pPr>
            <a:r>
              <a:rPr lang="en-US" altLang="zh-CN" sz="1200" dirty="0">
                <a:latin typeface="+mn-lt"/>
              </a:rPr>
              <a:t>000110  0000000000  </a:t>
            </a:r>
            <a:endParaRPr lang="zh-CN" altLang="zh-CN" sz="1200" dirty="0">
              <a:latin typeface="+mn-lt"/>
            </a:endParaRPr>
          </a:p>
        </p:txBody>
      </p:sp>
      <p:sp>
        <p:nvSpPr>
          <p:cNvPr id="35" name="文本框 34"/>
          <p:cNvSpPr txBox="1"/>
          <p:nvPr/>
        </p:nvSpPr>
        <p:spPr>
          <a:xfrm>
            <a:off x="9478610" y="2226918"/>
            <a:ext cx="1708673" cy="1717586"/>
          </a:xfrm>
          <a:prstGeom prst="rect">
            <a:avLst/>
          </a:prstGeom>
          <a:noFill/>
        </p:spPr>
        <p:txBody>
          <a:bodyPr wrap="none" rtlCol="0">
            <a:spAutoFit/>
          </a:bodyPr>
          <a:lstStyle/>
          <a:p>
            <a:pPr>
              <a:lnSpc>
                <a:spcPts val="1600"/>
              </a:lnSpc>
            </a:pPr>
            <a:r>
              <a:rPr lang="en-US" altLang="zh-CN" sz="1200" dirty="0">
                <a:latin typeface="+mn-lt"/>
              </a:rPr>
              <a:t>000001  0000001000 </a:t>
            </a:r>
            <a:endParaRPr lang="zh-CN" altLang="zh-CN" sz="1200" dirty="0">
              <a:latin typeface="+mn-lt"/>
            </a:endParaRPr>
          </a:p>
          <a:p>
            <a:pPr>
              <a:lnSpc>
                <a:spcPts val="1600"/>
              </a:lnSpc>
            </a:pPr>
            <a:r>
              <a:rPr lang="en-US" altLang="zh-CN" sz="1200" dirty="0">
                <a:latin typeface="+mn-lt"/>
              </a:rPr>
              <a:t>000100  0000001001 </a:t>
            </a:r>
            <a:endParaRPr lang="zh-CN" altLang="zh-CN" sz="1200" dirty="0">
              <a:latin typeface="+mn-lt"/>
            </a:endParaRPr>
          </a:p>
          <a:p>
            <a:pPr>
              <a:lnSpc>
                <a:spcPts val="1600"/>
              </a:lnSpc>
            </a:pPr>
            <a:r>
              <a:rPr lang="en-US" altLang="zh-CN" sz="1200" dirty="0">
                <a:latin typeface="+mn-lt"/>
              </a:rPr>
              <a:t>000011  0000001010</a:t>
            </a:r>
          </a:p>
          <a:p>
            <a:pPr>
              <a:lnSpc>
                <a:spcPts val="1600"/>
              </a:lnSpc>
            </a:pPr>
            <a:r>
              <a:rPr lang="en-US" altLang="zh-CN" sz="1200" dirty="0">
                <a:latin typeface="+mn-lt"/>
              </a:rPr>
              <a:t>000100  0000001000 </a:t>
            </a:r>
            <a:endParaRPr lang="zh-CN" altLang="zh-CN" sz="1200" dirty="0">
              <a:latin typeface="+mn-lt"/>
            </a:endParaRPr>
          </a:p>
          <a:p>
            <a:pPr>
              <a:lnSpc>
                <a:spcPts val="1600"/>
              </a:lnSpc>
            </a:pPr>
            <a:r>
              <a:rPr lang="en-US" altLang="zh-CN" sz="1200" dirty="0">
                <a:latin typeface="+mn-lt"/>
              </a:rPr>
              <a:t>000011  0000001011 </a:t>
            </a:r>
            <a:endParaRPr lang="zh-CN" altLang="zh-CN" sz="1200" dirty="0">
              <a:latin typeface="+mn-lt"/>
            </a:endParaRPr>
          </a:p>
          <a:p>
            <a:pPr>
              <a:lnSpc>
                <a:spcPts val="1600"/>
              </a:lnSpc>
            </a:pPr>
            <a:r>
              <a:rPr lang="en-US" altLang="zh-CN" sz="1200" dirty="0">
                <a:latin typeface="+mn-lt"/>
              </a:rPr>
              <a:t>000010  0000001100 </a:t>
            </a:r>
            <a:endParaRPr lang="zh-CN" altLang="zh-CN" sz="1200" dirty="0">
              <a:latin typeface="+mn-lt"/>
            </a:endParaRPr>
          </a:p>
          <a:p>
            <a:pPr>
              <a:lnSpc>
                <a:spcPts val="1600"/>
              </a:lnSpc>
            </a:pPr>
            <a:r>
              <a:rPr lang="en-US" altLang="zh-CN" sz="1200" dirty="0">
                <a:latin typeface="+mn-lt"/>
              </a:rPr>
              <a:t>000101  0000001100 </a:t>
            </a:r>
            <a:endParaRPr lang="zh-CN" altLang="zh-CN" sz="1200" dirty="0">
              <a:latin typeface="+mn-lt"/>
            </a:endParaRPr>
          </a:p>
          <a:p>
            <a:pPr>
              <a:lnSpc>
                <a:spcPts val="1600"/>
              </a:lnSpc>
            </a:pPr>
            <a:r>
              <a:rPr lang="en-US" altLang="zh-CN" sz="1200" dirty="0">
                <a:latin typeface="+mn-lt"/>
              </a:rPr>
              <a:t>000110  0000000000  </a:t>
            </a:r>
            <a:endParaRPr lang="zh-CN" altLang="zh-CN" sz="1200" dirty="0">
              <a:latin typeface="+mn-lt"/>
            </a:endParaRPr>
          </a:p>
        </p:txBody>
      </p:sp>
      <p:sp>
        <p:nvSpPr>
          <p:cNvPr id="22" name="Freeform 21"/>
          <p:cNvSpPr>
            <a:spLocks/>
          </p:cNvSpPr>
          <p:nvPr/>
        </p:nvSpPr>
        <p:spPr bwMode="auto">
          <a:xfrm flipV="1">
            <a:off x="2479928" y="4062363"/>
            <a:ext cx="1428277" cy="927513"/>
          </a:xfrm>
          <a:custGeom>
            <a:avLst/>
            <a:gdLst>
              <a:gd name="T0" fmla="*/ 0 w 983"/>
              <a:gd name="T1" fmla="*/ 61 h 392"/>
              <a:gd name="T2" fmla="*/ 291 w 983"/>
              <a:gd name="T3" fmla="*/ 46 h 392"/>
              <a:gd name="T4" fmla="*/ 637 w 983"/>
              <a:gd name="T5" fmla="*/ 338 h 392"/>
              <a:gd name="T6" fmla="*/ 983 w 983"/>
              <a:gd name="T7" fmla="*/ 368 h 392"/>
              <a:gd name="connsiteX0" fmla="*/ 0 w 9797"/>
              <a:gd name="connsiteY0" fmla="*/ 159 h 9201"/>
              <a:gd name="connsiteX1" fmla="*/ 2757 w 9797"/>
              <a:gd name="connsiteY1" fmla="*/ 910 h 9201"/>
              <a:gd name="connsiteX2" fmla="*/ 6277 w 9797"/>
              <a:gd name="connsiteY2" fmla="*/ 8359 h 9201"/>
              <a:gd name="connsiteX3" fmla="*/ 9797 w 9797"/>
              <a:gd name="connsiteY3" fmla="*/ 9125 h 9201"/>
            </a:gdLst>
            <a:ahLst/>
            <a:cxnLst>
              <a:cxn ang="0">
                <a:pos x="connsiteX0" y="connsiteY0"/>
              </a:cxn>
              <a:cxn ang="0">
                <a:pos x="connsiteX1" y="connsiteY1"/>
              </a:cxn>
              <a:cxn ang="0">
                <a:pos x="connsiteX2" y="connsiteY2"/>
              </a:cxn>
              <a:cxn ang="0">
                <a:pos x="connsiteX3" y="connsiteY3"/>
              </a:cxn>
            </a:cxnLst>
            <a:rect l="l" t="t" r="r" b="b"/>
            <a:pathLst>
              <a:path w="9797" h="9201">
                <a:moveTo>
                  <a:pt x="0" y="159"/>
                </a:moveTo>
                <a:cubicBezTo>
                  <a:pt x="488" y="108"/>
                  <a:pt x="1711" y="-457"/>
                  <a:pt x="2757" y="910"/>
                </a:cubicBezTo>
                <a:cubicBezTo>
                  <a:pt x="3803" y="2277"/>
                  <a:pt x="5107" y="6982"/>
                  <a:pt x="6277" y="8359"/>
                </a:cubicBezTo>
                <a:cubicBezTo>
                  <a:pt x="7447" y="9737"/>
                  <a:pt x="9065" y="8972"/>
                  <a:pt x="9797" y="9125"/>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Rectangle 22"/>
          <p:cNvSpPr>
            <a:spLocks noChangeArrowheads="1"/>
          </p:cNvSpPr>
          <p:nvPr/>
        </p:nvSpPr>
        <p:spPr bwMode="auto">
          <a:xfrm>
            <a:off x="3087433" y="4927920"/>
            <a:ext cx="1487922"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7" tIns="45724" rIns="91447" bIns="45724">
            <a:spAutoFit/>
          </a:bodyPr>
          <a:lstStyle/>
          <a:p>
            <a:r>
              <a:rPr kumimoji="0" lang="en-US" altLang="zh-CN" sz="1600" dirty="0" err="1">
                <a:solidFill>
                  <a:schemeClr val="accent2"/>
                </a:solidFill>
              </a:rPr>
              <a:t>0x0001</a:t>
            </a:r>
            <a:r>
              <a:rPr kumimoji="0" lang="zh-CN" altLang="en-US" sz="1600" dirty="0">
                <a:solidFill>
                  <a:schemeClr val="accent2"/>
                </a:solidFill>
              </a:rPr>
              <a:t>段内存</a:t>
            </a:r>
          </a:p>
        </p:txBody>
      </p:sp>
      <p:sp>
        <p:nvSpPr>
          <p:cNvPr id="24" name="AutoShape 23"/>
          <p:cNvSpPr>
            <a:spLocks/>
          </p:cNvSpPr>
          <p:nvPr/>
        </p:nvSpPr>
        <p:spPr bwMode="auto">
          <a:xfrm flipH="1">
            <a:off x="3908205" y="3167171"/>
            <a:ext cx="330871" cy="1755775"/>
          </a:xfrm>
          <a:prstGeom prst="rightBrace">
            <a:avLst>
              <a:gd name="adj1" fmla="val 16458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下箭头 2"/>
          <p:cNvSpPr/>
          <p:nvPr/>
        </p:nvSpPr>
        <p:spPr bwMode="auto">
          <a:xfrm rot="3420000">
            <a:off x="8770446" y="2467278"/>
            <a:ext cx="320040" cy="1156671"/>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6" name="文本框 35"/>
          <p:cNvSpPr txBox="1"/>
          <p:nvPr/>
        </p:nvSpPr>
        <p:spPr>
          <a:xfrm rot="19528155">
            <a:off x="8394592" y="2527287"/>
            <a:ext cx="898499" cy="415498"/>
          </a:xfrm>
          <a:prstGeom prst="rect">
            <a:avLst/>
          </a:prstGeom>
          <a:noFill/>
        </p:spPr>
        <p:txBody>
          <a:bodyPr wrap="square" rtlCol="0">
            <a:spAutoFit/>
          </a:bodyPr>
          <a:lstStyle/>
          <a:p>
            <a:r>
              <a:rPr lang="zh-CN" altLang="en-US" sz="1050" dirty="0"/>
              <a:t>装载于哪一个页面呢？</a:t>
            </a:r>
          </a:p>
        </p:txBody>
      </p:sp>
      <p:sp>
        <p:nvSpPr>
          <p:cNvPr id="37" name="下箭头 36"/>
          <p:cNvSpPr/>
          <p:nvPr/>
        </p:nvSpPr>
        <p:spPr bwMode="auto">
          <a:xfrm rot="18180000" flipH="1">
            <a:off x="8746402" y="4213146"/>
            <a:ext cx="320040" cy="1156671"/>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8" name="文本框 37"/>
          <p:cNvSpPr txBox="1"/>
          <p:nvPr/>
        </p:nvSpPr>
        <p:spPr>
          <a:xfrm rot="2040000">
            <a:off x="8520965" y="4464582"/>
            <a:ext cx="898499" cy="253916"/>
          </a:xfrm>
          <a:prstGeom prst="rect">
            <a:avLst/>
          </a:prstGeom>
          <a:noFill/>
        </p:spPr>
        <p:txBody>
          <a:bodyPr wrap="square" rtlCol="0">
            <a:spAutoFit/>
          </a:bodyPr>
          <a:lstStyle/>
          <a:p>
            <a:r>
              <a:rPr lang="zh-CN" altLang="en-US" sz="1050" dirty="0"/>
              <a:t>被</a:t>
            </a:r>
            <a:r>
              <a:rPr lang="en-US" altLang="zh-CN" sz="1050" dirty="0"/>
              <a:t>CPU</a:t>
            </a:r>
            <a:r>
              <a:rPr lang="zh-CN" altLang="en-US" sz="1050" dirty="0"/>
              <a:t>执行</a:t>
            </a:r>
          </a:p>
        </p:txBody>
      </p:sp>
      <p:sp>
        <p:nvSpPr>
          <p:cNvPr id="39" name="Freeform 30"/>
          <p:cNvSpPr>
            <a:spLocks/>
          </p:cNvSpPr>
          <p:nvPr/>
        </p:nvSpPr>
        <p:spPr bwMode="auto">
          <a:xfrm>
            <a:off x="2339522" y="2596425"/>
            <a:ext cx="1568681" cy="1777032"/>
          </a:xfrm>
          <a:custGeom>
            <a:avLst/>
            <a:gdLst>
              <a:gd name="T0" fmla="*/ 0 w 653"/>
              <a:gd name="T1" fmla="*/ 438 h 438"/>
              <a:gd name="T2" fmla="*/ 277 w 653"/>
              <a:gd name="T3" fmla="*/ 153 h 438"/>
              <a:gd name="T4" fmla="*/ 653 w 653"/>
              <a:gd name="T5" fmla="*/ 0 h 438"/>
            </a:gdLst>
            <a:ahLst/>
            <a:cxnLst>
              <a:cxn ang="0">
                <a:pos x="T0" y="T1"/>
              </a:cxn>
              <a:cxn ang="0">
                <a:pos x="T2" y="T3"/>
              </a:cxn>
              <a:cxn ang="0">
                <a:pos x="T4" y="T5"/>
              </a:cxn>
            </a:cxnLst>
            <a:rect l="0" t="0" r="r" b="b"/>
            <a:pathLst>
              <a:path w="653" h="438">
                <a:moveTo>
                  <a:pt x="0" y="438"/>
                </a:moveTo>
                <a:cubicBezTo>
                  <a:pt x="46" y="390"/>
                  <a:pt x="168" y="226"/>
                  <a:pt x="277" y="153"/>
                </a:cubicBezTo>
                <a:cubicBezTo>
                  <a:pt x="386" y="80"/>
                  <a:pt x="575" y="32"/>
                  <a:pt x="653" y="0"/>
                </a:cubicBezTo>
              </a:path>
            </a:pathLst>
          </a:custGeom>
          <a:noFill/>
          <a:ln w="28575" cap="flat" cmpd="sng">
            <a:solidFill>
              <a:srgbClr val="0000FF"/>
            </a:solidFill>
            <a:prstDash val="solid"/>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1"/>
          <p:cNvSpPr txBox="1">
            <a:spLocks noChangeArrowheads="1"/>
          </p:cNvSpPr>
          <p:nvPr/>
        </p:nvSpPr>
        <p:spPr bwMode="auto">
          <a:xfrm rot="18900000">
            <a:off x="2313035" y="2913529"/>
            <a:ext cx="1208087"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dirty="0"/>
              <a:t>状态与管控</a:t>
            </a:r>
          </a:p>
        </p:txBody>
      </p:sp>
      <p:sp>
        <p:nvSpPr>
          <p:cNvPr id="41" name="AutoShape 23"/>
          <p:cNvSpPr>
            <a:spLocks/>
          </p:cNvSpPr>
          <p:nvPr/>
        </p:nvSpPr>
        <p:spPr bwMode="auto">
          <a:xfrm flipH="1">
            <a:off x="3888288" y="2115553"/>
            <a:ext cx="330871" cy="922582"/>
          </a:xfrm>
          <a:prstGeom prst="rightBrace">
            <a:avLst>
              <a:gd name="adj1" fmla="val 16458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AutoShape 23"/>
          <p:cNvSpPr>
            <a:spLocks/>
          </p:cNvSpPr>
          <p:nvPr/>
        </p:nvSpPr>
        <p:spPr bwMode="auto">
          <a:xfrm flipH="1">
            <a:off x="3946835" y="5723043"/>
            <a:ext cx="330871" cy="922582"/>
          </a:xfrm>
          <a:prstGeom prst="rightBrace">
            <a:avLst>
              <a:gd name="adj1" fmla="val 16458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22"/>
          <p:cNvSpPr>
            <a:spLocks noChangeArrowheads="1"/>
          </p:cNvSpPr>
          <p:nvPr/>
        </p:nvSpPr>
        <p:spPr bwMode="auto">
          <a:xfrm>
            <a:off x="3056515" y="6499167"/>
            <a:ext cx="1532806"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7" tIns="45724" rIns="91447" bIns="45724">
            <a:spAutoFit/>
          </a:bodyPr>
          <a:lstStyle/>
          <a:p>
            <a:r>
              <a:rPr kumimoji="0" lang="en-US" altLang="zh-CN" sz="1600" dirty="0" err="1">
                <a:solidFill>
                  <a:schemeClr val="accent2"/>
                </a:solidFill>
              </a:rPr>
              <a:t>0xFFFF</a:t>
            </a:r>
            <a:r>
              <a:rPr kumimoji="0" lang="zh-CN" altLang="en-US" sz="1600" dirty="0">
                <a:solidFill>
                  <a:schemeClr val="accent2"/>
                </a:solidFill>
              </a:rPr>
              <a:t>段内存</a:t>
            </a:r>
          </a:p>
        </p:txBody>
      </p:sp>
      <p:sp>
        <p:nvSpPr>
          <p:cNvPr id="44" name="Rectangle 22"/>
          <p:cNvSpPr>
            <a:spLocks noChangeArrowheads="1"/>
          </p:cNvSpPr>
          <p:nvPr/>
        </p:nvSpPr>
        <p:spPr bwMode="auto">
          <a:xfrm>
            <a:off x="3123862" y="2910347"/>
            <a:ext cx="1487922"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7" tIns="45724" rIns="91447" bIns="45724">
            <a:spAutoFit/>
          </a:bodyPr>
          <a:lstStyle/>
          <a:p>
            <a:r>
              <a:rPr kumimoji="0" lang="en-US" altLang="zh-CN" sz="1600" dirty="0" err="1">
                <a:solidFill>
                  <a:schemeClr val="accent2"/>
                </a:solidFill>
              </a:rPr>
              <a:t>0x0000</a:t>
            </a:r>
            <a:r>
              <a:rPr kumimoji="0" lang="zh-CN" altLang="en-US" sz="1600" dirty="0">
                <a:solidFill>
                  <a:schemeClr val="accent2"/>
                </a:solidFill>
              </a:rPr>
              <a:t>段内存</a:t>
            </a:r>
          </a:p>
        </p:txBody>
      </p:sp>
    </p:spTree>
    <p:extLst>
      <p:ext uri="{BB962C8B-B14F-4D97-AF65-F5344CB8AC3E}">
        <p14:creationId xmlns:p14="http://schemas.microsoft.com/office/powerpoint/2010/main" val="34715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fill="hold"/>
                                        <p:tgtEl>
                                          <p:spTgt spid="43"/>
                                        </p:tgtEl>
                                        <p:attrNameLst>
                                          <p:attrName>ppt_x</p:attrName>
                                        </p:attrNameLst>
                                      </p:cBhvr>
                                      <p:tavLst>
                                        <p:tav tm="0">
                                          <p:val>
                                            <p:strVal val="#ppt_x"/>
                                          </p:val>
                                        </p:tav>
                                        <p:tav tm="100000">
                                          <p:val>
                                            <p:strVal val="#ppt_x"/>
                                          </p:val>
                                        </p:tav>
                                      </p:tavLst>
                                    </p:anim>
                                    <p:anim calcmode="lin" valueType="num">
                                      <p:cBhvr additive="base">
                                        <p:cTn id="8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ppt_x"/>
                                          </p:val>
                                        </p:tav>
                                        <p:tav tm="100000">
                                          <p:val>
                                            <p:strVal val="#ppt_x"/>
                                          </p:val>
                                        </p:tav>
                                      </p:tavLst>
                                    </p:anim>
                                    <p:anim calcmode="lin" valueType="num">
                                      <p:cBhvr additive="base">
                                        <p:cTn id="9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ppt_x"/>
                                          </p:val>
                                        </p:tav>
                                        <p:tav tm="100000">
                                          <p:val>
                                            <p:strVal val="#ppt_x"/>
                                          </p:val>
                                        </p:tav>
                                      </p:tavLst>
                                    </p:anim>
                                    <p:anim calcmode="lin" valueType="num">
                                      <p:cBhvr additive="base">
                                        <p:cTn id="102" dur="500" fill="hold"/>
                                        <p:tgtEl>
                                          <p:spTgt spid="2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ppt_x"/>
                                          </p:val>
                                        </p:tav>
                                        <p:tav tm="100000">
                                          <p:val>
                                            <p:strVal val="#ppt_x"/>
                                          </p:val>
                                        </p:tav>
                                      </p:tavLst>
                                    </p:anim>
                                    <p:anim calcmode="lin" valueType="num">
                                      <p:cBhvr additive="base">
                                        <p:cTn id="110" dur="500" fill="hold"/>
                                        <p:tgtEl>
                                          <p:spTgt spid="2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ppt_x"/>
                                          </p:val>
                                        </p:tav>
                                        <p:tav tm="100000">
                                          <p:val>
                                            <p:strVal val="#ppt_x"/>
                                          </p:val>
                                        </p:tav>
                                      </p:tavLst>
                                    </p:anim>
                                    <p:anim calcmode="lin" valueType="num">
                                      <p:cBhvr additive="base">
                                        <p:cTn id="114" dur="500" fill="hold"/>
                                        <p:tgtEl>
                                          <p:spTgt spid="2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8"/>
                                        </p:tgtEl>
                                        <p:attrNameLst>
                                          <p:attrName>style.visibility</p:attrName>
                                        </p:attrNameLst>
                                      </p:cBhvr>
                                      <p:to>
                                        <p:strVal val="visible"/>
                                      </p:to>
                                    </p:set>
                                    <p:anim calcmode="lin" valueType="num">
                                      <p:cBhvr additive="base">
                                        <p:cTn id="125" dur="500" fill="hold"/>
                                        <p:tgtEl>
                                          <p:spTgt spid="38"/>
                                        </p:tgtEl>
                                        <p:attrNameLst>
                                          <p:attrName>ppt_x</p:attrName>
                                        </p:attrNameLst>
                                      </p:cBhvr>
                                      <p:tavLst>
                                        <p:tav tm="0">
                                          <p:val>
                                            <p:strVal val="#ppt_x"/>
                                          </p:val>
                                        </p:tav>
                                        <p:tav tm="100000">
                                          <p:val>
                                            <p:strVal val="#ppt_x"/>
                                          </p:val>
                                        </p:tav>
                                      </p:tavLst>
                                    </p:anim>
                                    <p:anim calcmode="lin" valueType="num">
                                      <p:cBhvr additive="base">
                                        <p:cTn id="12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 calcmode="lin" valueType="num">
                                      <p:cBhvr additive="base">
                                        <p:cTn id="131" dur="500" fill="hold"/>
                                        <p:tgtEl>
                                          <p:spTgt spid="12"/>
                                        </p:tgtEl>
                                        <p:attrNameLst>
                                          <p:attrName>ppt_x</p:attrName>
                                        </p:attrNameLst>
                                      </p:cBhvr>
                                      <p:tavLst>
                                        <p:tav tm="0">
                                          <p:val>
                                            <p:strVal val="#ppt_x"/>
                                          </p:val>
                                        </p:tav>
                                        <p:tav tm="100000">
                                          <p:val>
                                            <p:strVal val="#ppt_x"/>
                                          </p:val>
                                        </p:tav>
                                      </p:tavLst>
                                    </p:anim>
                                    <p:anim calcmode="lin" valueType="num">
                                      <p:cBhvr additive="base">
                                        <p:cTn id="132" dur="500" fill="hold"/>
                                        <p:tgtEl>
                                          <p:spTgt spid="1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5"/>
                                        </p:tgtEl>
                                        <p:attrNameLst>
                                          <p:attrName>style.visibility</p:attrName>
                                        </p:attrNameLst>
                                      </p:cBhvr>
                                      <p:to>
                                        <p:strVal val="visible"/>
                                      </p:to>
                                    </p:set>
                                    <p:anim calcmode="lin" valueType="num">
                                      <p:cBhvr additive="base">
                                        <p:cTn id="135" dur="500" fill="hold"/>
                                        <p:tgtEl>
                                          <p:spTgt spid="15"/>
                                        </p:tgtEl>
                                        <p:attrNameLst>
                                          <p:attrName>ppt_x</p:attrName>
                                        </p:attrNameLst>
                                      </p:cBhvr>
                                      <p:tavLst>
                                        <p:tav tm="0">
                                          <p:val>
                                            <p:strVal val="#ppt_x"/>
                                          </p:val>
                                        </p:tav>
                                        <p:tav tm="100000">
                                          <p:val>
                                            <p:strVal val="#ppt_x"/>
                                          </p:val>
                                        </p:tav>
                                      </p:tavLst>
                                    </p:anim>
                                    <p:anim calcmode="lin" valueType="num">
                                      <p:cBhvr additive="base">
                                        <p:cTn id="1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animBg="1"/>
      <p:bldP spid="15" grpId="0" animBg="1"/>
      <p:bldP spid="16" grpId="0" animBg="1"/>
      <p:bldP spid="17" grpId="0" animBg="1"/>
      <p:bldP spid="25" grpId="0" animBg="1"/>
      <p:bldP spid="26" grpId="0" animBg="1"/>
      <p:bldP spid="27" grpId="0" animBg="1"/>
      <p:bldP spid="28" grpId="0"/>
      <p:bldP spid="29" grpId="0" animBg="1"/>
      <p:bldP spid="34" grpId="0"/>
      <p:bldP spid="22" grpId="0" animBg="1"/>
      <p:bldP spid="23" grpId="0"/>
      <p:bldP spid="24" grpId="0" animBg="1"/>
      <p:bldP spid="3" grpId="0" animBg="1"/>
      <p:bldP spid="36" grpId="0"/>
      <p:bldP spid="37" grpId="0" animBg="1"/>
      <p:bldP spid="38" grpId="0"/>
      <p:bldP spid="39" grpId="0" animBg="1"/>
      <p:bldP spid="40" grpId="0"/>
      <p:bldP spid="41" grpId="0" animBg="1"/>
      <p:bldP spid="42" grpId="0" animBg="1"/>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）回顾机器程序被执行的过程</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1693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010" y="2795496"/>
            <a:ext cx="4969485" cy="3769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3701" name="Text Box 5"/>
          <p:cNvSpPr txBox="1">
            <a:spLocks noChangeArrowheads="1"/>
          </p:cNvSpPr>
          <p:nvPr/>
        </p:nvSpPr>
        <p:spPr bwMode="auto">
          <a:xfrm>
            <a:off x="2457195" y="2001638"/>
            <a:ext cx="49616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黑体" panose="02010609060101010101" pitchFamily="49" charset="-122"/>
                <a:ea typeface="黑体" panose="02010609060101010101" pitchFamily="49" charset="-122"/>
              </a:rPr>
              <a:t>解决了：程序装载在内存，便可被</a:t>
            </a:r>
            <a:r>
              <a:rPr lang="en-US" altLang="zh-CN" dirty="0">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执行</a:t>
            </a:r>
          </a:p>
        </p:txBody>
      </p:sp>
      <p:sp>
        <p:nvSpPr>
          <p:cNvPr id="1693704" name="Text Box 8"/>
          <p:cNvSpPr txBox="1">
            <a:spLocks noChangeArrowheads="1"/>
          </p:cNvSpPr>
          <p:nvPr/>
        </p:nvSpPr>
        <p:spPr bwMode="auto">
          <a:xfrm>
            <a:off x="8318676" y="3588490"/>
            <a:ext cx="214834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永久存储问题</a:t>
            </a:r>
            <a:r>
              <a:rPr lang="en-US" altLang="zh-CN" dirty="0"/>
              <a:t>?</a:t>
            </a:r>
          </a:p>
          <a:p>
            <a:r>
              <a:rPr lang="zh-CN" altLang="en-US" dirty="0"/>
              <a:t>存储容量问题</a:t>
            </a:r>
            <a:r>
              <a:rPr lang="en-US" altLang="zh-CN" dirty="0"/>
              <a:t>?</a:t>
            </a:r>
          </a:p>
          <a:p>
            <a:r>
              <a:rPr lang="zh-CN" altLang="en-US" dirty="0"/>
              <a:t>存储速度问题</a:t>
            </a:r>
            <a:r>
              <a:rPr lang="en-US" altLang="zh-CN" dirty="0"/>
              <a:t>?</a:t>
            </a:r>
          </a:p>
          <a:p>
            <a:r>
              <a:rPr lang="zh-CN" altLang="en-US" dirty="0"/>
              <a:t>存储器价格问题</a:t>
            </a:r>
            <a:r>
              <a:rPr lang="en-US" altLang="zh-CN" dirty="0"/>
              <a:t>?</a:t>
            </a:r>
          </a:p>
        </p:txBody>
      </p:sp>
      <p:sp>
        <p:nvSpPr>
          <p:cNvPr id="9"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1693698" name="Text Box 2"/>
          <p:cNvSpPr txBox="1">
            <a:spLocks noChangeArrowheads="1"/>
          </p:cNvSpPr>
          <p:nvPr/>
        </p:nvSpPr>
        <p:spPr bwMode="auto">
          <a:xfrm>
            <a:off x="3276918" y="6049757"/>
            <a:ext cx="1928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dirty="0">
                <a:latin typeface="黑体" panose="02010609060101010101" pitchFamily="49" charset="-122"/>
                <a:ea typeface="黑体" panose="02010609060101010101" pitchFamily="49" charset="-122"/>
                <a:sym typeface="Wingdings" panose="05000000000000000000" pitchFamily="2" charset="2"/>
              </a:rPr>
              <a:t>冯</a:t>
            </a:r>
            <a:r>
              <a:rPr lang="en-US" altLang="zh-CN" sz="1800" dirty="0">
                <a:latin typeface="黑体" panose="02010609060101010101" pitchFamily="49" charset="-122"/>
                <a:ea typeface="黑体" panose="02010609060101010101" pitchFamily="49" charset="-122"/>
                <a:sym typeface="Wingdings" panose="05000000000000000000" pitchFamily="2" charset="2"/>
              </a:rPr>
              <a:t>.</a:t>
            </a:r>
            <a:r>
              <a:rPr lang="zh-CN" altLang="en-US" sz="1800" dirty="0">
                <a:latin typeface="黑体" panose="02010609060101010101" pitchFamily="49" charset="-122"/>
                <a:ea typeface="黑体" panose="02010609060101010101" pitchFamily="49" charset="-122"/>
                <a:sym typeface="Wingdings" panose="05000000000000000000" pitchFamily="2" charset="2"/>
              </a:rPr>
              <a:t>诺依曼计算机</a:t>
            </a:r>
            <a:endParaRPr lang="en-US" altLang="zh-CN" sz="1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3704"/>
                                        </p:tgtEl>
                                        <p:attrNameLst>
                                          <p:attrName>style.visibility</p:attrName>
                                        </p:attrNameLst>
                                      </p:cBhvr>
                                      <p:to>
                                        <p:strVal val="visible"/>
                                      </p:to>
                                    </p:set>
                                    <p:anim calcmode="lin" valueType="num">
                                      <p:cBhvr additive="base">
                                        <p:cTn id="7" dur="500" fill="hold"/>
                                        <p:tgtEl>
                                          <p:spTgt spid="1693704"/>
                                        </p:tgtEl>
                                        <p:attrNameLst>
                                          <p:attrName>ppt_x</p:attrName>
                                        </p:attrNameLst>
                                      </p:cBhvr>
                                      <p:tavLst>
                                        <p:tav tm="0">
                                          <p:val>
                                            <p:strVal val="#ppt_x"/>
                                          </p:val>
                                        </p:tav>
                                        <p:tav tm="100000">
                                          <p:val>
                                            <p:strVal val="#ppt_x"/>
                                          </p:val>
                                        </p:tav>
                                      </p:tavLst>
                                    </p:anim>
                                    <p:anim calcmode="lin" valueType="num">
                                      <p:cBhvr additive="base">
                                        <p:cTn id="8" dur="500" fill="hold"/>
                                        <p:tgtEl>
                                          <p:spTgt spid="1693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70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350263" y="2905633"/>
            <a:ext cx="5900418" cy="3870034"/>
          </a:xfrm>
          <a:prstGeom prst="rect">
            <a:avLst/>
          </a:prstGeom>
        </p:spPr>
      </p:pic>
      <p:sp>
        <p:nvSpPr>
          <p:cNvPr id="1709062" name="Text Box 6"/>
          <p:cNvSpPr txBox="1">
            <a:spLocks noChangeArrowheads="1"/>
          </p:cNvSpPr>
          <p:nvPr/>
        </p:nvSpPr>
        <p:spPr bwMode="auto">
          <a:xfrm>
            <a:off x="623252" y="1887999"/>
            <a:ext cx="820832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程序</a:t>
            </a:r>
            <a:r>
              <a:rPr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文件</a:t>
            </a:r>
            <a:r>
              <a:rPr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存储在磁盘上的程序文件</a:t>
            </a:r>
          </a:p>
          <a:p>
            <a:pPr>
              <a:lnSpc>
                <a:spcPct val="130000"/>
              </a:lnSpc>
            </a:pPr>
            <a:r>
              <a:rPr lang="zh-CN" altLang="en-US"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进程</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装入内存中的程序（还包括一些程序装载和运行相关的信息）</a:t>
            </a:r>
            <a:endParaRPr lang="zh-CN" altLang="en-US" b="0" dirty="0">
              <a:latin typeface="微软雅黑" panose="020B0503020204020204" pitchFamily="34" charset="-122"/>
              <a:ea typeface="微软雅黑" panose="020B0503020204020204" pitchFamily="34" charset="-122"/>
            </a:endParaRPr>
          </a:p>
        </p:txBody>
      </p:sp>
      <p:sp>
        <p:nvSpPr>
          <p:cNvPr id="1709065" name="Text Box 9"/>
          <p:cNvSpPr txBox="1">
            <a:spLocks noChangeArrowheads="1"/>
          </p:cNvSpPr>
          <p:nvPr/>
        </p:nvSpPr>
        <p:spPr bwMode="auto">
          <a:xfrm>
            <a:off x="1431925" y="65500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典型的分工管理：内存管理和处理机管理</a:t>
            </a:r>
          </a:p>
        </p:txBody>
      </p:sp>
      <p:sp>
        <p:nvSpPr>
          <p:cNvPr id="9" name="圆角矩形 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）需要区分的两个概念：程序与进程</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a:t>
            </a:r>
          </a:p>
        </p:txBody>
      </p:sp>
      <p:grpSp>
        <p:nvGrpSpPr>
          <p:cNvPr id="12" name="Group 126"/>
          <p:cNvGrpSpPr>
            <a:grpSpLocks/>
          </p:cNvGrpSpPr>
          <p:nvPr/>
        </p:nvGrpSpPr>
        <p:grpSpPr bwMode="auto">
          <a:xfrm>
            <a:off x="8831581" y="3176523"/>
            <a:ext cx="1104900" cy="732537"/>
            <a:chOff x="2125" y="3502"/>
            <a:chExt cx="810" cy="763"/>
          </a:xfrm>
        </p:grpSpPr>
        <p:sp>
          <p:nvSpPr>
            <p:cNvPr id="13"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4"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5" name="Text Box 84"/>
            <p:cNvSpPr txBox="1">
              <a:spLocks noChangeArrowheads="1"/>
            </p:cNvSpPr>
            <p:nvPr/>
          </p:nvSpPr>
          <p:spPr bwMode="auto">
            <a:xfrm>
              <a:off x="2194" y="3662"/>
              <a:ext cx="671" cy="41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程序 </a:t>
              </a:r>
              <a:endParaRPr kumimoji="0" lang="en-US" altLang="zh-CN" sz="2000" dirty="0">
                <a:solidFill>
                  <a:srgbClr val="FFFFFF"/>
                </a:solidFill>
                <a:ea typeface="华文中宋" panose="02010600040101010101" pitchFamily="2" charset="-122"/>
              </a:endParaRPr>
            </a:p>
          </p:txBody>
        </p:sp>
      </p:grpSp>
      <p:grpSp>
        <p:nvGrpSpPr>
          <p:cNvPr id="16" name="Group 126"/>
          <p:cNvGrpSpPr>
            <a:grpSpLocks/>
          </p:cNvGrpSpPr>
          <p:nvPr/>
        </p:nvGrpSpPr>
        <p:grpSpPr bwMode="auto">
          <a:xfrm>
            <a:off x="4282441" y="4100391"/>
            <a:ext cx="1104900" cy="732537"/>
            <a:chOff x="2125" y="3502"/>
            <a:chExt cx="810" cy="763"/>
          </a:xfrm>
        </p:grpSpPr>
        <p:sp>
          <p:nvSpPr>
            <p:cNvPr id="17" name="AutoShape 39"/>
            <p:cNvSpPr>
              <a:spLocks noChangeArrowheads="1"/>
            </p:cNvSpPr>
            <p:nvPr/>
          </p:nvSpPr>
          <p:spPr bwMode="gray">
            <a:xfrm>
              <a:off x="2125" y="3502"/>
              <a:ext cx="810" cy="763"/>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8" name="Oval 40"/>
            <p:cNvSpPr>
              <a:spLocks noChangeArrowheads="1"/>
            </p:cNvSpPr>
            <p:nvPr/>
          </p:nvSpPr>
          <p:spPr bwMode="gray">
            <a:xfrm>
              <a:off x="2191" y="3565"/>
              <a:ext cx="678" cy="638"/>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ea typeface="宋体" panose="02010600030101010101" pitchFamily="2" charset="-122"/>
              </a:endParaRPr>
            </a:p>
          </p:txBody>
        </p:sp>
        <p:sp>
          <p:nvSpPr>
            <p:cNvPr id="19" name="Text Box 84"/>
            <p:cNvSpPr txBox="1">
              <a:spLocks noChangeArrowheads="1"/>
            </p:cNvSpPr>
            <p:nvPr/>
          </p:nvSpPr>
          <p:spPr bwMode="auto">
            <a:xfrm>
              <a:off x="2194" y="3662"/>
              <a:ext cx="671" cy="41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进程 </a:t>
              </a:r>
              <a:endParaRPr kumimoji="0" lang="en-US" altLang="zh-CN" sz="2000" dirty="0">
                <a:solidFill>
                  <a:srgbClr val="FFFFFF"/>
                </a:solidFill>
                <a:ea typeface="华文中宋" panose="02010600040101010101" pitchFamily="2" charset="-122"/>
              </a:endParaRPr>
            </a:p>
          </p:txBody>
        </p:sp>
      </p:gr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707570" y="1247230"/>
            <a:ext cx="959305" cy="5431384"/>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4</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CPU</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为什么要管理</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a:t>
            </a:r>
          </a:p>
        </p:txBody>
      </p:sp>
      <p:pic>
        <p:nvPicPr>
          <p:cNvPr id="1772576" name="Picture 3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0566" y="1436059"/>
            <a:ext cx="3925605" cy="2978093"/>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2577" name="Picture 33" descr="CPU处理机管理示意图"/>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3135" y="1434148"/>
            <a:ext cx="4318000" cy="5332412"/>
          </a:xfrm>
          <a:prstGeom prst="rect">
            <a:avLst/>
          </a:prstGeom>
          <a:noFill/>
          <a:extLst>
            <a:ext uri="{909E8E84-426E-40DD-AFC4-6F175D3DCCD1}">
              <a14:hiddenFill xmlns:a14="http://schemas.microsoft.com/office/drawing/2010/main">
                <a:solidFill>
                  <a:srgbClr val="FFFFFF"/>
                </a:solidFill>
              </a14:hiddenFill>
            </a:ext>
          </a:extLst>
        </p:spPr>
      </p:pic>
      <p:sp>
        <p:nvSpPr>
          <p:cNvPr id="1772578" name="Text Box 34"/>
          <p:cNvSpPr txBox="1">
            <a:spLocks noChangeArrowheads="1"/>
          </p:cNvSpPr>
          <p:nvPr/>
        </p:nvSpPr>
        <p:spPr bwMode="auto">
          <a:xfrm>
            <a:off x="6531611" y="4907599"/>
            <a:ext cx="4849752" cy="1758255"/>
          </a:xfrm>
          <a:prstGeom prst="roundRect">
            <a:avLst>
              <a:gd name="adj" fmla="val 6997"/>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Font typeface="Wingdings" panose="05000000000000000000" pitchFamily="2" charset="2"/>
              <a:buChar char="n"/>
            </a:pPr>
            <a:r>
              <a:rPr lang="zh-CN" altLang="en-US" dirty="0">
                <a:solidFill>
                  <a:schemeClr val="bg1"/>
                </a:solidFill>
              </a:rPr>
              <a:t>内存中待执行程序段落的地址送控制器的</a:t>
            </a:r>
            <a:r>
              <a:rPr lang="en-US" altLang="zh-CN" dirty="0">
                <a:solidFill>
                  <a:schemeClr val="bg1"/>
                </a:solidFill>
              </a:rPr>
              <a:t>PC(</a:t>
            </a:r>
            <a:r>
              <a:rPr lang="zh-CN" altLang="en-US" dirty="0">
                <a:solidFill>
                  <a:schemeClr val="bg1"/>
                </a:solidFill>
              </a:rPr>
              <a:t>程序计数器</a:t>
            </a:r>
            <a:r>
              <a:rPr lang="en-US" altLang="zh-CN" dirty="0">
                <a:solidFill>
                  <a:schemeClr val="bg1"/>
                </a:solidFill>
              </a:rPr>
              <a:t>)</a:t>
            </a:r>
          </a:p>
          <a:p>
            <a:pPr>
              <a:lnSpc>
                <a:spcPct val="130000"/>
              </a:lnSpc>
              <a:buFont typeface="Wingdings" panose="05000000000000000000" pitchFamily="2" charset="2"/>
              <a:buChar char="n"/>
            </a:pPr>
            <a:r>
              <a:rPr lang="zh-CN" altLang="en-US" dirty="0">
                <a:solidFill>
                  <a:schemeClr val="bg1"/>
                </a:solidFill>
              </a:rPr>
              <a:t>内存中的多个程序，执行哪一个程序</a:t>
            </a:r>
            <a:r>
              <a:rPr lang="en-US" altLang="zh-CN" dirty="0">
                <a:solidFill>
                  <a:schemeClr val="bg1"/>
                </a:solidFill>
              </a:rPr>
              <a:t>?</a:t>
            </a:r>
          </a:p>
          <a:p>
            <a:pPr>
              <a:lnSpc>
                <a:spcPct val="130000"/>
              </a:lnSpc>
              <a:buFont typeface="Wingdings" panose="05000000000000000000" pitchFamily="2" charset="2"/>
              <a:buChar char="n"/>
            </a:pPr>
            <a:r>
              <a:rPr lang="zh-CN" altLang="en-US" dirty="0">
                <a:solidFill>
                  <a:schemeClr val="bg1"/>
                </a:solidFill>
              </a:rPr>
              <a:t>程序执行切换中的状态</a:t>
            </a:r>
            <a:r>
              <a:rPr lang="en-US" altLang="zh-CN" dirty="0">
                <a:solidFill>
                  <a:schemeClr val="bg1"/>
                </a:solidFill>
              </a:rPr>
              <a:t>/</a:t>
            </a:r>
            <a:r>
              <a:rPr lang="zh-CN" altLang="en-US" dirty="0">
                <a:solidFill>
                  <a:schemeClr val="bg1"/>
                </a:solidFill>
              </a:rPr>
              <a:t>环境保护问题</a:t>
            </a:r>
          </a:p>
        </p:txBody>
      </p:sp>
      <p:sp>
        <p:nvSpPr>
          <p:cNvPr id="7"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典型的分工管理：内存管理和处理机管理</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618" name="Rectangle 50"/>
          <p:cNvSpPr>
            <a:spLocks noChangeArrowheads="1"/>
          </p:cNvSpPr>
          <p:nvPr/>
        </p:nvSpPr>
        <p:spPr bwMode="auto">
          <a:xfrm>
            <a:off x="3255964" y="2319337"/>
            <a:ext cx="3381375" cy="3933825"/>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2" name="Oval 4"/>
          <p:cNvSpPr>
            <a:spLocks noChangeArrowheads="1"/>
          </p:cNvSpPr>
          <p:nvPr/>
        </p:nvSpPr>
        <p:spPr bwMode="auto">
          <a:xfrm>
            <a:off x="3741739" y="2800350"/>
            <a:ext cx="2219325" cy="2073275"/>
          </a:xfrm>
          <a:prstGeom prst="ellipse">
            <a:avLst/>
          </a:prstGeom>
          <a:solidFill>
            <a:schemeClr val="bg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1" name="Text Box 3"/>
          <p:cNvSpPr txBox="1">
            <a:spLocks noChangeArrowheads="1"/>
          </p:cNvSpPr>
          <p:nvPr/>
        </p:nvSpPr>
        <p:spPr bwMode="auto">
          <a:xfrm>
            <a:off x="681832" y="1854096"/>
            <a:ext cx="852011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sym typeface="Wingdings" panose="05000000000000000000" pitchFamily="2" charset="2"/>
              </a:rPr>
              <a:t>一台主机一个</a:t>
            </a:r>
            <a:r>
              <a:rPr lang="en-US" altLang="zh-CN"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dirty="0">
                <a:latin typeface="微软雅黑" panose="020B0503020204020204" pitchFamily="34" charset="-122"/>
                <a:ea typeface="微软雅黑" panose="020B0503020204020204" pitchFamily="34" charset="-122"/>
                <a:sym typeface="Wingdings" panose="05000000000000000000" pitchFamily="2" charset="2"/>
              </a:rPr>
              <a:t>执行多个程序</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来自于多个用户的多个终端</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773573" name="Line 5"/>
          <p:cNvSpPr>
            <a:spLocks noChangeShapeType="1"/>
          </p:cNvSpPr>
          <p:nvPr/>
        </p:nvSpPr>
        <p:spPr bwMode="auto">
          <a:xfrm>
            <a:off x="4851400" y="2800350"/>
            <a:ext cx="0" cy="2071687"/>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4" name="Line 6"/>
          <p:cNvSpPr>
            <a:spLocks noChangeShapeType="1"/>
          </p:cNvSpPr>
          <p:nvPr/>
        </p:nvSpPr>
        <p:spPr bwMode="auto">
          <a:xfrm>
            <a:off x="3741739" y="3836986"/>
            <a:ext cx="2219325" cy="0"/>
          </a:xfrm>
          <a:prstGeom prst="line">
            <a:avLst/>
          </a:prstGeom>
          <a:noFill/>
          <a:ln w="381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5" name="Line 7"/>
          <p:cNvSpPr>
            <a:spLocks noChangeShapeType="1"/>
          </p:cNvSpPr>
          <p:nvPr/>
        </p:nvSpPr>
        <p:spPr bwMode="auto">
          <a:xfrm flipV="1">
            <a:off x="4088767" y="3108974"/>
            <a:ext cx="1547813" cy="1474787"/>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6" name="Line 8"/>
          <p:cNvSpPr>
            <a:spLocks noChangeShapeType="1"/>
          </p:cNvSpPr>
          <p:nvPr/>
        </p:nvSpPr>
        <p:spPr bwMode="auto">
          <a:xfrm>
            <a:off x="4081463" y="3081336"/>
            <a:ext cx="1536700" cy="152400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7" name="Line 9"/>
          <p:cNvSpPr>
            <a:spLocks noChangeShapeType="1"/>
          </p:cNvSpPr>
          <p:nvPr/>
        </p:nvSpPr>
        <p:spPr bwMode="auto">
          <a:xfrm flipH="1">
            <a:off x="4466908" y="2885440"/>
            <a:ext cx="781050" cy="1901825"/>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8" name="Line 10"/>
          <p:cNvSpPr>
            <a:spLocks noChangeShapeType="1"/>
          </p:cNvSpPr>
          <p:nvPr/>
        </p:nvSpPr>
        <p:spPr bwMode="auto">
          <a:xfrm>
            <a:off x="4460875" y="2886075"/>
            <a:ext cx="768350" cy="1912937"/>
          </a:xfrm>
          <a:prstGeom prst="line">
            <a:avLst/>
          </a:prstGeom>
          <a:noFill/>
          <a:ln w="28575">
            <a:solidFill>
              <a:srgbClr val="CC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79" name="Line 11"/>
          <p:cNvSpPr>
            <a:spLocks noChangeShapeType="1"/>
          </p:cNvSpPr>
          <p:nvPr/>
        </p:nvSpPr>
        <p:spPr bwMode="auto">
          <a:xfrm>
            <a:off x="3827464" y="3433762"/>
            <a:ext cx="2035175" cy="804863"/>
          </a:xfrm>
          <a:prstGeom prst="line">
            <a:avLst/>
          </a:prstGeom>
          <a:noFill/>
          <a:ln w="28575">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80" name="Line 12"/>
          <p:cNvSpPr>
            <a:spLocks noChangeShapeType="1"/>
          </p:cNvSpPr>
          <p:nvPr/>
        </p:nvSpPr>
        <p:spPr bwMode="auto">
          <a:xfrm flipV="1">
            <a:off x="3862388" y="3457574"/>
            <a:ext cx="2012950" cy="792162"/>
          </a:xfrm>
          <a:prstGeom prst="line">
            <a:avLst/>
          </a:prstGeom>
          <a:noFill/>
          <a:ln w="28575">
            <a:solidFill>
              <a:srgbClr val="CC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81" name="Freeform 13"/>
          <p:cNvSpPr>
            <a:spLocks/>
          </p:cNvSpPr>
          <p:nvPr/>
        </p:nvSpPr>
        <p:spPr bwMode="auto">
          <a:xfrm>
            <a:off x="4560888" y="3798887"/>
            <a:ext cx="1524000" cy="1217613"/>
          </a:xfrm>
          <a:custGeom>
            <a:avLst/>
            <a:gdLst>
              <a:gd name="T0" fmla="*/ 960 w 960"/>
              <a:gd name="T1" fmla="*/ 0 h 767"/>
              <a:gd name="T2" fmla="*/ 913 w 960"/>
              <a:gd name="T3" fmla="*/ 262 h 767"/>
              <a:gd name="T4" fmla="*/ 714 w 960"/>
              <a:gd name="T5" fmla="*/ 553 h 767"/>
              <a:gd name="T6" fmla="*/ 345 w 960"/>
              <a:gd name="T7" fmla="*/ 738 h 767"/>
              <a:gd name="T8" fmla="*/ 0 w 960"/>
              <a:gd name="T9" fmla="*/ 729 h 767"/>
            </a:gdLst>
            <a:ahLst/>
            <a:cxnLst>
              <a:cxn ang="0">
                <a:pos x="T0" y="T1"/>
              </a:cxn>
              <a:cxn ang="0">
                <a:pos x="T2" y="T3"/>
              </a:cxn>
              <a:cxn ang="0">
                <a:pos x="T4" y="T5"/>
              </a:cxn>
              <a:cxn ang="0">
                <a:pos x="T6" y="T7"/>
              </a:cxn>
              <a:cxn ang="0">
                <a:pos x="T8" y="T9"/>
              </a:cxn>
            </a:cxnLst>
            <a:rect l="0" t="0" r="r" b="b"/>
            <a:pathLst>
              <a:path w="960" h="767">
                <a:moveTo>
                  <a:pt x="960" y="0"/>
                </a:moveTo>
                <a:cubicBezTo>
                  <a:pt x="954" y="44"/>
                  <a:pt x="954" y="170"/>
                  <a:pt x="913" y="262"/>
                </a:cubicBezTo>
                <a:cubicBezTo>
                  <a:pt x="872" y="354"/>
                  <a:pt x="809" y="474"/>
                  <a:pt x="714" y="553"/>
                </a:cubicBezTo>
                <a:cubicBezTo>
                  <a:pt x="619" y="632"/>
                  <a:pt x="464" y="709"/>
                  <a:pt x="345" y="738"/>
                </a:cubicBezTo>
                <a:cubicBezTo>
                  <a:pt x="226" y="767"/>
                  <a:pt x="72" y="731"/>
                  <a:pt x="0" y="729"/>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82" name="Freeform 14"/>
          <p:cNvSpPr>
            <a:spLocks/>
          </p:cNvSpPr>
          <p:nvPr/>
        </p:nvSpPr>
        <p:spPr bwMode="auto">
          <a:xfrm flipH="1" flipV="1">
            <a:off x="3600450" y="2663824"/>
            <a:ext cx="1524000" cy="1217612"/>
          </a:xfrm>
          <a:custGeom>
            <a:avLst/>
            <a:gdLst>
              <a:gd name="T0" fmla="*/ 960 w 960"/>
              <a:gd name="T1" fmla="*/ 0 h 767"/>
              <a:gd name="T2" fmla="*/ 913 w 960"/>
              <a:gd name="T3" fmla="*/ 262 h 767"/>
              <a:gd name="T4" fmla="*/ 714 w 960"/>
              <a:gd name="T5" fmla="*/ 553 h 767"/>
              <a:gd name="T6" fmla="*/ 345 w 960"/>
              <a:gd name="T7" fmla="*/ 738 h 767"/>
              <a:gd name="T8" fmla="*/ 0 w 960"/>
              <a:gd name="T9" fmla="*/ 729 h 767"/>
            </a:gdLst>
            <a:ahLst/>
            <a:cxnLst>
              <a:cxn ang="0">
                <a:pos x="T0" y="T1"/>
              </a:cxn>
              <a:cxn ang="0">
                <a:pos x="T2" y="T3"/>
              </a:cxn>
              <a:cxn ang="0">
                <a:pos x="T4" y="T5"/>
              </a:cxn>
              <a:cxn ang="0">
                <a:pos x="T6" y="T7"/>
              </a:cxn>
              <a:cxn ang="0">
                <a:pos x="T8" y="T9"/>
              </a:cxn>
            </a:cxnLst>
            <a:rect l="0" t="0" r="r" b="b"/>
            <a:pathLst>
              <a:path w="960" h="767">
                <a:moveTo>
                  <a:pt x="960" y="0"/>
                </a:moveTo>
                <a:cubicBezTo>
                  <a:pt x="954" y="44"/>
                  <a:pt x="954" y="170"/>
                  <a:pt x="913" y="262"/>
                </a:cubicBezTo>
                <a:cubicBezTo>
                  <a:pt x="872" y="354"/>
                  <a:pt x="809" y="474"/>
                  <a:pt x="714" y="553"/>
                </a:cubicBezTo>
                <a:cubicBezTo>
                  <a:pt x="619" y="632"/>
                  <a:pt x="464" y="709"/>
                  <a:pt x="345" y="738"/>
                </a:cubicBezTo>
                <a:cubicBezTo>
                  <a:pt x="226" y="767"/>
                  <a:pt x="72" y="731"/>
                  <a:pt x="0" y="729"/>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87" name="Text Box 19"/>
          <p:cNvSpPr txBox="1">
            <a:spLocks noChangeArrowheads="1"/>
          </p:cNvSpPr>
          <p:nvPr/>
        </p:nvSpPr>
        <p:spPr bwMode="auto">
          <a:xfrm>
            <a:off x="4957763" y="2338387"/>
            <a:ext cx="247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CN" sz="1800" b="0"/>
              <a:t>t</a:t>
            </a:r>
          </a:p>
        </p:txBody>
      </p:sp>
      <p:sp>
        <p:nvSpPr>
          <p:cNvPr id="1773588" name="Text Box 20"/>
          <p:cNvSpPr txBox="1">
            <a:spLocks noChangeArrowheads="1"/>
          </p:cNvSpPr>
          <p:nvPr/>
        </p:nvSpPr>
        <p:spPr bwMode="auto">
          <a:xfrm>
            <a:off x="5975350" y="3476624"/>
            <a:ext cx="2476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CN" sz="1800" b="0"/>
              <a:t>t</a:t>
            </a:r>
          </a:p>
        </p:txBody>
      </p:sp>
      <p:sp>
        <p:nvSpPr>
          <p:cNvPr id="1773590" name="Freeform 22"/>
          <p:cNvSpPr>
            <a:spLocks/>
          </p:cNvSpPr>
          <p:nvPr/>
        </p:nvSpPr>
        <p:spPr bwMode="auto">
          <a:xfrm>
            <a:off x="3875089" y="4641850"/>
            <a:ext cx="1146175" cy="1157287"/>
          </a:xfrm>
          <a:custGeom>
            <a:avLst/>
            <a:gdLst>
              <a:gd name="T0" fmla="*/ 715 w 722"/>
              <a:gd name="T1" fmla="*/ 0 h 729"/>
              <a:gd name="T2" fmla="*/ 722 w 722"/>
              <a:gd name="T3" fmla="*/ 345 h 729"/>
              <a:gd name="T4" fmla="*/ 0 w 722"/>
              <a:gd name="T5" fmla="*/ 337 h 729"/>
              <a:gd name="T6" fmla="*/ 1 w 722"/>
              <a:gd name="T7" fmla="*/ 729 h 729"/>
            </a:gdLst>
            <a:ahLst/>
            <a:cxnLst>
              <a:cxn ang="0">
                <a:pos x="T0" y="T1"/>
              </a:cxn>
              <a:cxn ang="0">
                <a:pos x="T2" y="T3"/>
              </a:cxn>
              <a:cxn ang="0">
                <a:pos x="T4" y="T5"/>
              </a:cxn>
              <a:cxn ang="0">
                <a:pos x="T6" y="T7"/>
              </a:cxn>
            </a:cxnLst>
            <a:rect l="0" t="0" r="r" b="b"/>
            <a:pathLst>
              <a:path w="722" h="729">
                <a:moveTo>
                  <a:pt x="715" y="0"/>
                </a:moveTo>
                <a:lnTo>
                  <a:pt x="722" y="345"/>
                </a:lnTo>
                <a:lnTo>
                  <a:pt x="0" y="337"/>
                </a:lnTo>
                <a:lnTo>
                  <a:pt x="1" y="729"/>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1" name="Freeform 23"/>
          <p:cNvSpPr>
            <a:spLocks/>
          </p:cNvSpPr>
          <p:nvPr/>
        </p:nvSpPr>
        <p:spPr bwMode="auto">
          <a:xfrm>
            <a:off x="4667251" y="4491036"/>
            <a:ext cx="695325" cy="1320800"/>
          </a:xfrm>
          <a:custGeom>
            <a:avLst/>
            <a:gdLst>
              <a:gd name="T0" fmla="*/ 431 w 438"/>
              <a:gd name="T1" fmla="*/ 0 h 814"/>
              <a:gd name="T2" fmla="*/ 438 w 438"/>
              <a:gd name="T3" fmla="*/ 706 h 814"/>
              <a:gd name="T4" fmla="*/ 1 w 438"/>
              <a:gd name="T5" fmla="*/ 699 h 814"/>
              <a:gd name="T6" fmla="*/ 0 w 438"/>
              <a:gd name="T7" fmla="*/ 814 h 814"/>
            </a:gdLst>
            <a:ahLst/>
            <a:cxnLst>
              <a:cxn ang="0">
                <a:pos x="T0" y="T1"/>
              </a:cxn>
              <a:cxn ang="0">
                <a:pos x="T2" y="T3"/>
              </a:cxn>
              <a:cxn ang="0">
                <a:pos x="T4" y="T5"/>
              </a:cxn>
              <a:cxn ang="0">
                <a:pos x="T6" y="T7"/>
              </a:cxn>
            </a:cxnLst>
            <a:rect l="0" t="0" r="r" b="b"/>
            <a:pathLst>
              <a:path w="438" h="814">
                <a:moveTo>
                  <a:pt x="431" y="0"/>
                </a:moveTo>
                <a:lnTo>
                  <a:pt x="438" y="706"/>
                </a:lnTo>
                <a:lnTo>
                  <a:pt x="1" y="699"/>
                </a:lnTo>
                <a:lnTo>
                  <a:pt x="0" y="814"/>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2" name="Freeform 24"/>
          <p:cNvSpPr>
            <a:spLocks/>
          </p:cNvSpPr>
          <p:nvPr/>
        </p:nvSpPr>
        <p:spPr bwMode="auto">
          <a:xfrm>
            <a:off x="5448301" y="4324350"/>
            <a:ext cx="207963" cy="1462087"/>
          </a:xfrm>
          <a:custGeom>
            <a:avLst/>
            <a:gdLst>
              <a:gd name="T0" fmla="*/ 131 w 131"/>
              <a:gd name="T1" fmla="*/ 0 h 921"/>
              <a:gd name="T2" fmla="*/ 125 w 131"/>
              <a:gd name="T3" fmla="*/ 735 h 921"/>
              <a:gd name="T4" fmla="*/ 5 w 131"/>
              <a:gd name="T5" fmla="*/ 735 h 921"/>
              <a:gd name="T6" fmla="*/ 0 w 131"/>
              <a:gd name="T7" fmla="*/ 921 h 921"/>
            </a:gdLst>
            <a:ahLst/>
            <a:cxnLst>
              <a:cxn ang="0">
                <a:pos x="T0" y="T1"/>
              </a:cxn>
              <a:cxn ang="0">
                <a:pos x="T2" y="T3"/>
              </a:cxn>
              <a:cxn ang="0">
                <a:pos x="T4" y="T5"/>
              </a:cxn>
              <a:cxn ang="0">
                <a:pos x="T6" y="T7"/>
              </a:cxn>
            </a:cxnLst>
            <a:rect l="0" t="0" r="r" b="b"/>
            <a:pathLst>
              <a:path w="131" h="921">
                <a:moveTo>
                  <a:pt x="131" y="0"/>
                </a:moveTo>
                <a:lnTo>
                  <a:pt x="125" y="735"/>
                </a:lnTo>
                <a:lnTo>
                  <a:pt x="5" y="735"/>
                </a:lnTo>
                <a:lnTo>
                  <a:pt x="0" y="921"/>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3" name="Freeform 25"/>
          <p:cNvSpPr>
            <a:spLocks/>
          </p:cNvSpPr>
          <p:nvPr/>
        </p:nvSpPr>
        <p:spPr bwMode="auto">
          <a:xfrm>
            <a:off x="5851526" y="4032250"/>
            <a:ext cx="449263" cy="1754187"/>
          </a:xfrm>
          <a:custGeom>
            <a:avLst/>
            <a:gdLst>
              <a:gd name="T0" fmla="*/ 0 w 222"/>
              <a:gd name="T1" fmla="*/ 0 h 1105"/>
              <a:gd name="T2" fmla="*/ 222 w 222"/>
              <a:gd name="T3" fmla="*/ 0 h 1105"/>
              <a:gd name="T4" fmla="*/ 222 w 222"/>
              <a:gd name="T5" fmla="*/ 1105 h 1105"/>
            </a:gdLst>
            <a:ahLst/>
            <a:cxnLst>
              <a:cxn ang="0">
                <a:pos x="T0" y="T1"/>
              </a:cxn>
              <a:cxn ang="0">
                <a:pos x="T2" y="T3"/>
              </a:cxn>
              <a:cxn ang="0">
                <a:pos x="T4" y="T5"/>
              </a:cxn>
            </a:cxnLst>
            <a:rect l="0" t="0" r="r" b="b"/>
            <a:pathLst>
              <a:path w="222" h="1105">
                <a:moveTo>
                  <a:pt x="0" y="0"/>
                </a:moveTo>
                <a:lnTo>
                  <a:pt x="222" y="0"/>
                </a:lnTo>
                <a:lnTo>
                  <a:pt x="222" y="1105"/>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4" name="Oval 26"/>
          <p:cNvSpPr>
            <a:spLocks noChangeArrowheads="1"/>
          </p:cNvSpPr>
          <p:nvPr/>
        </p:nvSpPr>
        <p:spPr bwMode="auto">
          <a:xfrm>
            <a:off x="4960938" y="4629149"/>
            <a:ext cx="88900" cy="88900"/>
          </a:xfrm>
          <a:prstGeom prst="ellipse">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5" name="Oval 27"/>
          <p:cNvSpPr>
            <a:spLocks noChangeArrowheads="1"/>
          </p:cNvSpPr>
          <p:nvPr/>
        </p:nvSpPr>
        <p:spPr bwMode="auto">
          <a:xfrm>
            <a:off x="5303838" y="4514849"/>
            <a:ext cx="88900" cy="88900"/>
          </a:xfrm>
          <a:prstGeom prst="ellipse">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6" name="Oval 28"/>
          <p:cNvSpPr>
            <a:spLocks noChangeArrowheads="1"/>
          </p:cNvSpPr>
          <p:nvPr/>
        </p:nvSpPr>
        <p:spPr bwMode="auto">
          <a:xfrm>
            <a:off x="5608638" y="4286249"/>
            <a:ext cx="88900" cy="88900"/>
          </a:xfrm>
          <a:prstGeom prst="ellipse">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7" name="Oval 29"/>
          <p:cNvSpPr>
            <a:spLocks noChangeArrowheads="1"/>
          </p:cNvSpPr>
          <p:nvPr/>
        </p:nvSpPr>
        <p:spPr bwMode="auto">
          <a:xfrm>
            <a:off x="5761038" y="3981449"/>
            <a:ext cx="88900" cy="88900"/>
          </a:xfrm>
          <a:prstGeom prst="ellipse">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8" name="Oval 30"/>
          <p:cNvSpPr>
            <a:spLocks noChangeArrowheads="1"/>
          </p:cNvSpPr>
          <p:nvPr/>
        </p:nvSpPr>
        <p:spPr bwMode="auto">
          <a:xfrm flipH="1">
            <a:off x="4324350" y="4527549"/>
            <a:ext cx="88900" cy="88900"/>
          </a:xfrm>
          <a:prstGeom prst="ellipse">
            <a:avLst/>
          </a:prstGeom>
          <a:solidFill>
            <a:schemeClr va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599" name="Oval 31"/>
          <p:cNvSpPr>
            <a:spLocks noChangeArrowheads="1"/>
          </p:cNvSpPr>
          <p:nvPr/>
        </p:nvSpPr>
        <p:spPr bwMode="auto">
          <a:xfrm flipH="1">
            <a:off x="4643438" y="4610099"/>
            <a:ext cx="88900" cy="88900"/>
          </a:xfrm>
          <a:prstGeom prst="ellipse">
            <a:avLst/>
          </a:prstGeom>
          <a:solidFill>
            <a:schemeClr va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0" name="Oval 32"/>
          <p:cNvSpPr>
            <a:spLocks noChangeArrowheads="1"/>
          </p:cNvSpPr>
          <p:nvPr/>
        </p:nvSpPr>
        <p:spPr bwMode="auto">
          <a:xfrm flipH="1">
            <a:off x="4022725" y="4295774"/>
            <a:ext cx="88900" cy="88900"/>
          </a:xfrm>
          <a:prstGeom prst="ellipse">
            <a:avLst/>
          </a:prstGeom>
          <a:solidFill>
            <a:schemeClr va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1" name="Oval 33"/>
          <p:cNvSpPr>
            <a:spLocks noChangeArrowheads="1"/>
          </p:cNvSpPr>
          <p:nvPr/>
        </p:nvSpPr>
        <p:spPr bwMode="auto">
          <a:xfrm flipH="1">
            <a:off x="3868738" y="3954461"/>
            <a:ext cx="88900" cy="88900"/>
          </a:xfrm>
          <a:prstGeom prst="ellipse">
            <a:avLst/>
          </a:prstGeom>
          <a:solidFill>
            <a:schemeClr va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2" name="Freeform 34"/>
          <p:cNvSpPr>
            <a:spLocks/>
          </p:cNvSpPr>
          <p:nvPr/>
        </p:nvSpPr>
        <p:spPr bwMode="auto">
          <a:xfrm>
            <a:off x="4668838" y="4702174"/>
            <a:ext cx="1352550" cy="1084262"/>
          </a:xfrm>
          <a:custGeom>
            <a:avLst/>
            <a:gdLst>
              <a:gd name="T0" fmla="*/ 7 w 852"/>
              <a:gd name="T1" fmla="*/ 0 h 668"/>
              <a:gd name="T2" fmla="*/ 0 w 852"/>
              <a:gd name="T3" fmla="*/ 369 h 668"/>
              <a:gd name="T4" fmla="*/ 852 w 852"/>
              <a:gd name="T5" fmla="*/ 369 h 668"/>
              <a:gd name="T6" fmla="*/ 852 w 852"/>
              <a:gd name="T7" fmla="*/ 668 h 668"/>
            </a:gdLst>
            <a:ahLst/>
            <a:cxnLst>
              <a:cxn ang="0">
                <a:pos x="T0" y="T1"/>
              </a:cxn>
              <a:cxn ang="0">
                <a:pos x="T2" y="T3"/>
              </a:cxn>
              <a:cxn ang="0">
                <a:pos x="T4" y="T5"/>
              </a:cxn>
              <a:cxn ang="0">
                <a:pos x="T6" y="T7"/>
              </a:cxn>
            </a:cxnLst>
            <a:rect l="0" t="0" r="r" b="b"/>
            <a:pathLst>
              <a:path w="852" h="668">
                <a:moveTo>
                  <a:pt x="7" y="0"/>
                </a:moveTo>
                <a:lnTo>
                  <a:pt x="0" y="369"/>
                </a:lnTo>
                <a:lnTo>
                  <a:pt x="852" y="369"/>
                </a:lnTo>
                <a:lnTo>
                  <a:pt x="852" y="668"/>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3" name="Freeform 35"/>
          <p:cNvSpPr>
            <a:spLocks/>
          </p:cNvSpPr>
          <p:nvPr/>
        </p:nvSpPr>
        <p:spPr bwMode="auto">
          <a:xfrm>
            <a:off x="4360863" y="4605336"/>
            <a:ext cx="830262" cy="1189038"/>
          </a:xfrm>
          <a:custGeom>
            <a:avLst/>
            <a:gdLst>
              <a:gd name="T0" fmla="*/ 2 w 547"/>
              <a:gd name="T1" fmla="*/ 0 h 737"/>
              <a:gd name="T2" fmla="*/ 0 w 547"/>
              <a:gd name="T3" fmla="*/ 546 h 737"/>
              <a:gd name="T4" fmla="*/ 546 w 547"/>
              <a:gd name="T5" fmla="*/ 546 h 737"/>
              <a:gd name="T6" fmla="*/ 547 w 547"/>
              <a:gd name="T7" fmla="*/ 737 h 737"/>
            </a:gdLst>
            <a:ahLst/>
            <a:cxnLst>
              <a:cxn ang="0">
                <a:pos x="T0" y="T1"/>
              </a:cxn>
              <a:cxn ang="0">
                <a:pos x="T2" y="T3"/>
              </a:cxn>
              <a:cxn ang="0">
                <a:pos x="T4" y="T5"/>
              </a:cxn>
              <a:cxn ang="0">
                <a:pos x="T6" y="T7"/>
              </a:cxn>
            </a:cxnLst>
            <a:rect l="0" t="0" r="r" b="b"/>
            <a:pathLst>
              <a:path w="547" h="737">
                <a:moveTo>
                  <a:pt x="2" y="0"/>
                </a:moveTo>
                <a:lnTo>
                  <a:pt x="0" y="546"/>
                </a:lnTo>
                <a:lnTo>
                  <a:pt x="546" y="546"/>
                </a:lnTo>
                <a:lnTo>
                  <a:pt x="547" y="737"/>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4" name="Freeform 36"/>
          <p:cNvSpPr>
            <a:spLocks/>
          </p:cNvSpPr>
          <p:nvPr/>
        </p:nvSpPr>
        <p:spPr bwMode="auto">
          <a:xfrm>
            <a:off x="4075113" y="4397374"/>
            <a:ext cx="342900" cy="1408112"/>
          </a:xfrm>
          <a:custGeom>
            <a:avLst/>
            <a:gdLst>
              <a:gd name="T0" fmla="*/ 5 w 192"/>
              <a:gd name="T1" fmla="*/ 0 h 875"/>
              <a:gd name="T2" fmla="*/ 0 w 192"/>
              <a:gd name="T3" fmla="*/ 767 h 875"/>
              <a:gd name="T4" fmla="*/ 192 w 192"/>
              <a:gd name="T5" fmla="*/ 767 h 875"/>
              <a:gd name="T6" fmla="*/ 189 w 192"/>
              <a:gd name="T7" fmla="*/ 875 h 875"/>
            </a:gdLst>
            <a:ahLst/>
            <a:cxnLst>
              <a:cxn ang="0">
                <a:pos x="T0" y="T1"/>
              </a:cxn>
              <a:cxn ang="0">
                <a:pos x="T2" y="T3"/>
              </a:cxn>
              <a:cxn ang="0">
                <a:pos x="T4" y="T5"/>
              </a:cxn>
              <a:cxn ang="0">
                <a:pos x="T6" y="T7"/>
              </a:cxn>
            </a:cxnLst>
            <a:rect l="0" t="0" r="r" b="b"/>
            <a:pathLst>
              <a:path w="192" h="875">
                <a:moveTo>
                  <a:pt x="5" y="0"/>
                </a:moveTo>
                <a:lnTo>
                  <a:pt x="0" y="767"/>
                </a:lnTo>
                <a:lnTo>
                  <a:pt x="192" y="767"/>
                </a:lnTo>
                <a:lnTo>
                  <a:pt x="189" y="875"/>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5" name="Freeform 37"/>
          <p:cNvSpPr>
            <a:spLocks/>
          </p:cNvSpPr>
          <p:nvPr/>
        </p:nvSpPr>
        <p:spPr bwMode="auto">
          <a:xfrm>
            <a:off x="3608388" y="3995736"/>
            <a:ext cx="279400" cy="1792288"/>
          </a:xfrm>
          <a:custGeom>
            <a:avLst/>
            <a:gdLst>
              <a:gd name="T0" fmla="*/ 146 w 146"/>
              <a:gd name="T1" fmla="*/ 0 h 1121"/>
              <a:gd name="T2" fmla="*/ 0 w 146"/>
              <a:gd name="T3" fmla="*/ 0 h 1121"/>
              <a:gd name="T4" fmla="*/ 0 w 146"/>
              <a:gd name="T5" fmla="*/ 1121 h 1121"/>
            </a:gdLst>
            <a:ahLst/>
            <a:cxnLst>
              <a:cxn ang="0">
                <a:pos x="T0" y="T1"/>
              </a:cxn>
              <a:cxn ang="0">
                <a:pos x="T2" y="T3"/>
              </a:cxn>
              <a:cxn ang="0">
                <a:pos x="T4" y="T5"/>
              </a:cxn>
            </a:cxnLst>
            <a:rect l="0" t="0" r="r" b="b"/>
            <a:pathLst>
              <a:path w="146" h="1121">
                <a:moveTo>
                  <a:pt x="146" y="0"/>
                </a:moveTo>
                <a:lnTo>
                  <a:pt x="0" y="0"/>
                </a:lnTo>
                <a:lnTo>
                  <a:pt x="0" y="1121"/>
                </a:lnTo>
              </a:path>
            </a:pathLst>
          </a:custGeom>
          <a:noFill/>
          <a:ln w="127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73653" name="Group 85"/>
          <p:cNvGrpSpPr>
            <a:grpSpLocks/>
          </p:cNvGrpSpPr>
          <p:nvPr/>
        </p:nvGrpSpPr>
        <p:grpSpPr bwMode="auto">
          <a:xfrm>
            <a:off x="3422648" y="5811837"/>
            <a:ext cx="625475" cy="354013"/>
            <a:chOff x="1700" y="3584"/>
            <a:chExt cx="394" cy="223"/>
          </a:xfrm>
        </p:grpSpPr>
        <p:sp>
          <p:nvSpPr>
            <p:cNvPr id="1773583" name="Rectangle 15"/>
            <p:cNvSpPr>
              <a:spLocks noChangeArrowheads="1"/>
            </p:cNvSpPr>
            <p:nvPr/>
          </p:nvSpPr>
          <p:spPr bwMode="auto">
            <a:xfrm>
              <a:off x="1700" y="3584"/>
              <a:ext cx="392" cy="223"/>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6" name="Text Box 38"/>
            <p:cNvSpPr txBox="1">
              <a:spLocks noChangeArrowheads="1"/>
            </p:cNvSpPr>
            <p:nvPr/>
          </p:nvSpPr>
          <p:spPr bwMode="auto">
            <a:xfrm>
              <a:off x="1730" y="3609"/>
              <a:ext cx="364" cy="174"/>
            </a:xfrm>
            <a:prstGeom prst="rect">
              <a:avLst/>
            </a:prstGeom>
            <a:solidFill>
              <a:srgbClr val="006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程序</a:t>
              </a:r>
              <a:r>
                <a:rPr kumimoji="0" lang="en-US" altLang="zh-CN" sz="1200" dirty="0">
                  <a:solidFill>
                    <a:srgbClr val="FFFFEF"/>
                  </a:solidFill>
                </a:rPr>
                <a:t>1</a:t>
              </a:r>
            </a:p>
          </p:txBody>
        </p:sp>
      </p:grpSp>
      <p:grpSp>
        <p:nvGrpSpPr>
          <p:cNvPr id="1773655" name="Group 87"/>
          <p:cNvGrpSpPr>
            <a:grpSpLocks/>
          </p:cNvGrpSpPr>
          <p:nvPr/>
        </p:nvGrpSpPr>
        <p:grpSpPr bwMode="auto">
          <a:xfrm>
            <a:off x="4227519" y="5811837"/>
            <a:ext cx="622301" cy="354013"/>
            <a:chOff x="2207" y="3584"/>
            <a:chExt cx="392" cy="223"/>
          </a:xfrm>
        </p:grpSpPr>
        <p:sp>
          <p:nvSpPr>
            <p:cNvPr id="1773584" name="Rectangle 16"/>
            <p:cNvSpPr>
              <a:spLocks noChangeArrowheads="1"/>
            </p:cNvSpPr>
            <p:nvPr/>
          </p:nvSpPr>
          <p:spPr bwMode="auto">
            <a:xfrm>
              <a:off x="2207" y="3584"/>
              <a:ext cx="392" cy="223"/>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7" name="Text Box 39"/>
            <p:cNvSpPr txBox="1">
              <a:spLocks noChangeArrowheads="1"/>
            </p:cNvSpPr>
            <p:nvPr/>
          </p:nvSpPr>
          <p:spPr bwMode="auto">
            <a:xfrm>
              <a:off x="2218" y="3609"/>
              <a:ext cx="364" cy="174"/>
            </a:xfrm>
            <a:prstGeom prst="rect">
              <a:avLst/>
            </a:prstGeom>
            <a:solidFill>
              <a:srgbClr val="CC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程序</a:t>
              </a:r>
              <a:r>
                <a:rPr kumimoji="0" lang="en-US" altLang="zh-CN" sz="1200" dirty="0">
                  <a:solidFill>
                    <a:srgbClr val="FFFFEF"/>
                  </a:solidFill>
                </a:rPr>
                <a:t>2</a:t>
              </a:r>
            </a:p>
          </p:txBody>
        </p:sp>
      </p:grpSp>
      <p:grpSp>
        <p:nvGrpSpPr>
          <p:cNvPr id="1773656" name="Group 88"/>
          <p:cNvGrpSpPr>
            <a:grpSpLocks/>
          </p:cNvGrpSpPr>
          <p:nvPr/>
        </p:nvGrpSpPr>
        <p:grpSpPr bwMode="auto">
          <a:xfrm>
            <a:off x="5019676" y="5811837"/>
            <a:ext cx="635000" cy="354013"/>
            <a:chOff x="2706" y="3584"/>
            <a:chExt cx="400" cy="223"/>
          </a:xfrm>
        </p:grpSpPr>
        <p:sp>
          <p:nvSpPr>
            <p:cNvPr id="1773585" name="Rectangle 17"/>
            <p:cNvSpPr>
              <a:spLocks noChangeArrowheads="1"/>
            </p:cNvSpPr>
            <p:nvPr/>
          </p:nvSpPr>
          <p:spPr bwMode="auto">
            <a:xfrm>
              <a:off x="2714" y="3584"/>
              <a:ext cx="392" cy="223"/>
            </a:xfrm>
            <a:prstGeom prst="rect">
              <a:avLst/>
            </a:prstGeom>
            <a:solidFill>
              <a:srgbClr val="CC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8" name="Text Box 40"/>
            <p:cNvSpPr txBox="1">
              <a:spLocks noChangeArrowheads="1"/>
            </p:cNvSpPr>
            <p:nvPr/>
          </p:nvSpPr>
          <p:spPr bwMode="auto">
            <a:xfrm>
              <a:off x="2706" y="3609"/>
              <a:ext cx="364" cy="174"/>
            </a:xfrm>
            <a:prstGeom prst="rect">
              <a:avLst/>
            </a:prstGeom>
            <a:solidFill>
              <a:srgbClr val="CC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程序</a:t>
              </a:r>
              <a:r>
                <a:rPr kumimoji="0" lang="en-US" altLang="zh-CN" sz="1200" dirty="0">
                  <a:solidFill>
                    <a:srgbClr val="FFFFEF"/>
                  </a:solidFill>
                </a:rPr>
                <a:t>3</a:t>
              </a:r>
            </a:p>
          </p:txBody>
        </p:sp>
      </p:grpSp>
      <p:grpSp>
        <p:nvGrpSpPr>
          <p:cNvPr id="1773654" name="Group 86"/>
          <p:cNvGrpSpPr>
            <a:grpSpLocks/>
          </p:cNvGrpSpPr>
          <p:nvPr/>
        </p:nvGrpSpPr>
        <p:grpSpPr bwMode="auto">
          <a:xfrm>
            <a:off x="5837238" y="5811837"/>
            <a:ext cx="622300" cy="354013"/>
            <a:chOff x="3221" y="3584"/>
            <a:chExt cx="392" cy="223"/>
          </a:xfrm>
        </p:grpSpPr>
        <p:sp>
          <p:nvSpPr>
            <p:cNvPr id="1773586" name="Rectangle 18"/>
            <p:cNvSpPr>
              <a:spLocks noChangeArrowheads="1"/>
            </p:cNvSpPr>
            <p:nvPr/>
          </p:nvSpPr>
          <p:spPr bwMode="auto">
            <a:xfrm>
              <a:off x="3221" y="3584"/>
              <a:ext cx="392" cy="223"/>
            </a:xfrm>
            <a:prstGeom prst="rect">
              <a:avLst/>
            </a:prstGeom>
            <a:solidFill>
              <a:srgbClr val="6600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09" name="Text Box 41"/>
            <p:cNvSpPr txBox="1">
              <a:spLocks noChangeArrowheads="1"/>
            </p:cNvSpPr>
            <p:nvPr/>
          </p:nvSpPr>
          <p:spPr bwMode="auto">
            <a:xfrm>
              <a:off x="3233" y="3609"/>
              <a:ext cx="364" cy="174"/>
            </a:xfrm>
            <a:prstGeom prst="rect">
              <a:avLst/>
            </a:prstGeom>
            <a:solidFill>
              <a:srgbClr val="6600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程序</a:t>
              </a:r>
              <a:r>
                <a:rPr kumimoji="0" lang="en-US" altLang="zh-CN" sz="1200" dirty="0">
                  <a:solidFill>
                    <a:srgbClr val="FFFFEF"/>
                  </a:solidFill>
                </a:rPr>
                <a:t>4</a:t>
              </a:r>
            </a:p>
          </p:txBody>
        </p:sp>
      </p:grpSp>
      <p:sp>
        <p:nvSpPr>
          <p:cNvPr id="1773610" name="Line 42"/>
          <p:cNvSpPr>
            <a:spLocks noChangeShapeType="1"/>
          </p:cNvSpPr>
          <p:nvPr/>
        </p:nvSpPr>
        <p:spPr bwMode="auto">
          <a:xfrm flipH="1">
            <a:off x="3951289" y="3881436"/>
            <a:ext cx="600075" cy="1143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1" name="Line 43"/>
          <p:cNvSpPr>
            <a:spLocks noChangeShapeType="1"/>
          </p:cNvSpPr>
          <p:nvPr/>
        </p:nvSpPr>
        <p:spPr bwMode="auto">
          <a:xfrm flipH="1">
            <a:off x="4113213" y="4014787"/>
            <a:ext cx="495300" cy="31432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2" name="Line 44"/>
          <p:cNvSpPr>
            <a:spLocks noChangeShapeType="1"/>
          </p:cNvSpPr>
          <p:nvPr/>
        </p:nvSpPr>
        <p:spPr bwMode="auto">
          <a:xfrm flipH="1">
            <a:off x="4379913" y="4014786"/>
            <a:ext cx="361950" cy="51435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3" name="Line 45"/>
          <p:cNvSpPr>
            <a:spLocks noChangeShapeType="1"/>
          </p:cNvSpPr>
          <p:nvPr/>
        </p:nvSpPr>
        <p:spPr bwMode="auto">
          <a:xfrm flipH="1">
            <a:off x="4703763" y="4014787"/>
            <a:ext cx="114300" cy="61912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4" name="Line 46"/>
          <p:cNvSpPr>
            <a:spLocks noChangeShapeType="1"/>
          </p:cNvSpPr>
          <p:nvPr/>
        </p:nvSpPr>
        <p:spPr bwMode="auto">
          <a:xfrm>
            <a:off x="4875213" y="4005262"/>
            <a:ext cx="133350" cy="63817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5" name="Line 47"/>
          <p:cNvSpPr>
            <a:spLocks noChangeShapeType="1"/>
          </p:cNvSpPr>
          <p:nvPr/>
        </p:nvSpPr>
        <p:spPr bwMode="auto">
          <a:xfrm>
            <a:off x="4970463" y="4014787"/>
            <a:ext cx="361950" cy="50482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6" name="Line 48"/>
          <p:cNvSpPr>
            <a:spLocks noChangeShapeType="1"/>
          </p:cNvSpPr>
          <p:nvPr/>
        </p:nvSpPr>
        <p:spPr bwMode="auto">
          <a:xfrm>
            <a:off x="5160964" y="4033836"/>
            <a:ext cx="447675" cy="28575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7" name="Line 49"/>
          <p:cNvSpPr>
            <a:spLocks noChangeShapeType="1"/>
          </p:cNvSpPr>
          <p:nvPr/>
        </p:nvSpPr>
        <p:spPr bwMode="auto">
          <a:xfrm>
            <a:off x="5199063" y="3890962"/>
            <a:ext cx="609600" cy="123825"/>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19" name="Text Box 51"/>
          <p:cNvSpPr txBox="1">
            <a:spLocks noChangeArrowheads="1"/>
          </p:cNvSpPr>
          <p:nvPr/>
        </p:nvSpPr>
        <p:spPr bwMode="auto">
          <a:xfrm>
            <a:off x="7130428" y="3500904"/>
            <a:ext cx="4101451" cy="1631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b="0" dirty="0"/>
              <a:t>操作系统管理着一时间轮盘；按照时间轮盘的时间分区，轮流让</a:t>
            </a:r>
            <a:r>
              <a:rPr kumimoji="0" lang="en-US" altLang="zh-CN" b="0" dirty="0"/>
              <a:t>CPU</a:t>
            </a:r>
            <a:r>
              <a:rPr kumimoji="0" lang="zh-CN" altLang="en-US" b="0" dirty="0"/>
              <a:t>执行若干个程序。由于时间分区足够小，所以每个程序的用户都认为自己独占着</a:t>
            </a:r>
            <a:r>
              <a:rPr kumimoji="0" lang="en-US" altLang="zh-CN" b="0" dirty="0"/>
              <a:t>CPU</a:t>
            </a:r>
          </a:p>
        </p:txBody>
      </p:sp>
      <p:sp>
        <p:nvSpPr>
          <p:cNvPr id="1773620" name="Text Box 52"/>
          <p:cNvSpPr txBox="1">
            <a:spLocks noChangeArrowheads="1"/>
          </p:cNvSpPr>
          <p:nvPr/>
        </p:nvSpPr>
        <p:spPr bwMode="auto">
          <a:xfrm>
            <a:off x="3559731" y="4732307"/>
            <a:ext cx="36933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kumimoji="0" lang="zh-CN" altLang="en-US" sz="1200" b="0"/>
              <a:t>执行</a:t>
            </a:r>
          </a:p>
        </p:txBody>
      </p:sp>
      <p:sp>
        <p:nvSpPr>
          <p:cNvPr id="1773621" name="Text Box 53"/>
          <p:cNvSpPr txBox="1">
            <a:spLocks noChangeArrowheads="1"/>
          </p:cNvSpPr>
          <p:nvPr/>
        </p:nvSpPr>
        <p:spPr bwMode="auto">
          <a:xfrm>
            <a:off x="6014006" y="4710082"/>
            <a:ext cx="36933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kumimoji="0" lang="zh-CN" altLang="en-US" sz="1200" b="0"/>
              <a:t>执行</a:t>
            </a:r>
          </a:p>
        </p:txBody>
      </p:sp>
      <p:sp>
        <p:nvSpPr>
          <p:cNvPr id="1773622" name="Freeform 54"/>
          <p:cNvSpPr>
            <a:spLocks/>
          </p:cNvSpPr>
          <p:nvPr/>
        </p:nvSpPr>
        <p:spPr bwMode="auto">
          <a:xfrm>
            <a:off x="5751513" y="3081336"/>
            <a:ext cx="228600" cy="342900"/>
          </a:xfrm>
          <a:custGeom>
            <a:avLst/>
            <a:gdLst>
              <a:gd name="T0" fmla="*/ 0 w 144"/>
              <a:gd name="T1" fmla="*/ 0 h 234"/>
              <a:gd name="T2" fmla="*/ 84 w 144"/>
              <a:gd name="T3" fmla="*/ 102 h 234"/>
              <a:gd name="T4" fmla="*/ 144 w 144"/>
              <a:gd name="T5" fmla="*/ 234 h 234"/>
            </a:gdLst>
            <a:ahLst/>
            <a:cxnLst>
              <a:cxn ang="0">
                <a:pos x="T0" y="T1"/>
              </a:cxn>
              <a:cxn ang="0">
                <a:pos x="T2" y="T3"/>
              </a:cxn>
              <a:cxn ang="0">
                <a:pos x="T4" y="T5"/>
              </a:cxn>
            </a:cxnLst>
            <a:rect l="0" t="0" r="r" b="b"/>
            <a:pathLst>
              <a:path w="144" h="234">
                <a:moveTo>
                  <a:pt x="0" y="0"/>
                </a:moveTo>
                <a:cubicBezTo>
                  <a:pt x="30" y="31"/>
                  <a:pt x="60" y="63"/>
                  <a:pt x="84" y="102"/>
                </a:cubicBezTo>
                <a:cubicBezTo>
                  <a:pt x="108" y="141"/>
                  <a:pt x="126" y="187"/>
                  <a:pt x="144" y="234"/>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23" name="Text Box 55"/>
          <p:cNvSpPr txBox="1">
            <a:spLocks noChangeArrowheads="1"/>
          </p:cNvSpPr>
          <p:nvPr/>
        </p:nvSpPr>
        <p:spPr bwMode="auto">
          <a:xfrm rot="19385950">
            <a:off x="5793066" y="2779781"/>
            <a:ext cx="36933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kumimoji="0" lang="zh-CN" altLang="en-US" sz="1200" b="0"/>
              <a:t>时间分区</a:t>
            </a:r>
          </a:p>
        </p:txBody>
      </p:sp>
      <p:pic>
        <p:nvPicPr>
          <p:cNvPr id="1773625" name="Picture 57"/>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2000" y="6200775"/>
            <a:ext cx="92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3626" name="Picture 5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4275" y="6180137"/>
            <a:ext cx="92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3627" name="Picture 5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5450" y="6181725"/>
            <a:ext cx="92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3628" name="Picture 6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725" y="6161087"/>
            <a:ext cx="92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73641" name="Group 73"/>
          <p:cNvGrpSpPr>
            <a:grpSpLocks/>
          </p:cNvGrpSpPr>
          <p:nvPr/>
        </p:nvGrpSpPr>
        <p:grpSpPr bwMode="auto">
          <a:xfrm>
            <a:off x="4237039" y="3371849"/>
            <a:ext cx="1279525" cy="952500"/>
            <a:chOff x="1184" y="1697"/>
            <a:chExt cx="806" cy="600"/>
          </a:xfrm>
        </p:grpSpPr>
        <p:sp>
          <p:nvSpPr>
            <p:cNvPr id="20" name="AutoShape 39"/>
            <p:cNvSpPr>
              <a:spLocks noChangeArrowheads="1"/>
            </p:cNvSpPr>
            <p:nvPr/>
          </p:nvSpPr>
          <p:spPr bwMode="gray">
            <a:xfrm>
              <a:off x="1184" y="1697"/>
              <a:ext cx="806" cy="60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21" name="Oval 40"/>
            <p:cNvSpPr>
              <a:spLocks noChangeArrowheads="1"/>
            </p:cNvSpPr>
            <p:nvPr/>
          </p:nvSpPr>
          <p:spPr bwMode="gray">
            <a:xfrm>
              <a:off x="1251" y="1746"/>
              <a:ext cx="672" cy="50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16" name="Text Box 84"/>
            <p:cNvSpPr txBox="1">
              <a:spLocks noChangeArrowheads="1"/>
            </p:cNvSpPr>
            <p:nvPr/>
          </p:nvSpPr>
          <p:spPr bwMode="auto">
            <a:xfrm>
              <a:off x="1252" y="1795"/>
              <a:ext cx="667" cy="365"/>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3200">
                  <a:solidFill>
                    <a:srgbClr val="FFFFFF"/>
                  </a:solidFill>
                  <a:ea typeface="华文中宋" panose="02010600040101010101" pitchFamily="2" charset="-122"/>
                </a:rPr>
                <a:t>CPU</a:t>
              </a:r>
            </a:p>
          </p:txBody>
        </p:sp>
      </p:grpSp>
      <p:grpSp>
        <p:nvGrpSpPr>
          <p:cNvPr id="1773666" name="Group 98"/>
          <p:cNvGrpSpPr>
            <a:grpSpLocks/>
          </p:cNvGrpSpPr>
          <p:nvPr/>
        </p:nvGrpSpPr>
        <p:grpSpPr bwMode="auto">
          <a:xfrm>
            <a:off x="4495167" y="4102497"/>
            <a:ext cx="622300" cy="354013"/>
            <a:chOff x="3221" y="3584"/>
            <a:chExt cx="392" cy="223"/>
          </a:xfrm>
        </p:grpSpPr>
        <p:sp>
          <p:nvSpPr>
            <p:cNvPr id="1773667" name="Rectangle 99"/>
            <p:cNvSpPr>
              <a:spLocks noChangeArrowheads="1"/>
            </p:cNvSpPr>
            <p:nvPr/>
          </p:nvSpPr>
          <p:spPr bwMode="auto">
            <a:xfrm>
              <a:off x="3221" y="3584"/>
              <a:ext cx="392" cy="223"/>
            </a:xfrm>
            <a:prstGeom prst="rect">
              <a:avLst/>
            </a:prstGeom>
            <a:solidFill>
              <a:srgbClr val="6600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68" name="Text Box 100"/>
            <p:cNvSpPr txBox="1">
              <a:spLocks noChangeArrowheads="1"/>
            </p:cNvSpPr>
            <p:nvPr/>
          </p:nvSpPr>
          <p:spPr bwMode="auto">
            <a:xfrm>
              <a:off x="3235" y="3609"/>
              <a:ext cx="361" cy="173"/>
            </a:xfrm>
            <a:prstGeom prst="rect">
              <a:avLst/>
            </a:prstGeom>
            <a:solidFill>
              <a:srgbClr val="6600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作业</a:t>
              </a:r>
              <a:r>
                <a:rPr kumimoji="0" lang="en-US" altLang="zh-CN" sz="1200" dirty="0">
                  <a:solidFill>
                    <a:srgbClr val="FFFFEF"/>
                  </a:solidFill>
                </a:rPr>
                <a:t>4</a:t>
              </a:r>
            </a:p>
          </p:txBody>
        </p:sp>
      </p:grpSp>
      <p:grpSp>
        <p:nvGrpSpPr>
          <p:cNvPr id="1773663" name="Group 95"/>
          <p:cNvGrpSpPr>
            <a:grpSpLocks/>
          </p:cNvGrpSpPr>
          <p:nvPr/>
        </p:nvGrpSpPr>
        <p:grpSpPr bwMode="auto">
          <a:xfrm>
            <a:off x="4511673" y="4085589"/>
            <a:ext cx="631825" cy="354013"/>
            <a:chOff x="2708" y="3584"/>
            <a:chExt cx="398" cy="223"/>
          </a:xfrm>
        </p:grpSpPr>
        <p:sp>
          <p:nvSpPr>
            <p:cNvPr id="1773664" name="Rectangle 96"/>
            <p:cNvSpPr>
              <a:spLocks noChangeArrowheads="1"/>
            </p:cNvSpPr>
            <p:nvPr/>
          </p:nvSpPr>
          <p:spPr bwMode="auto">
            <a:xfrm>
              <a:off x="2714" y="3584"/>
              <a:ext cx="392" cy="223"/>
            </a:xfrm>
            <a:prstGeom prst="rect">
              <a:avLst/>
            </a:prstGeom>
            <a:solidFill>
              <a:srgbClr val="CC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65" name="Text Box 97"/>
            <p:cNvSpPr txBox="1">
              <a:spLocks noChangeArrowheads="1"/>
            </p:cNvSpPr>
            <p:nvPr/>
          </p:nvSpPr>
          <p:spPr bwMode="auto">
            <a:xfrm>
              <a:off x="2708" y="3609"/>
              <a:ext cx="361" cy="173"/>
            </a:xfrm>
            <a:prstGeom prst="rect">
              <a:avLst/>
            </a:prstGeom>
            <a:solidFill>
              <a:srgbClr val="CC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a:solidFill>
                    <a:srgbClr val="FFFFEF"/>
                  </a:solidFill>
                </a:rPr>
                <a:t>作业</a:t>
              </a:r>
              <a:r>
                <a:rPr kumimoji="0" lang="en-US" altLang="zh-CN" sz="1200">
                  <a:solidFill>
                    <a:srgbClr val="FFFFEF"/>
                  </a:solidFill>
                </a:rPr>
                <a:t>3</a:t>
              </a:r>
            </a:p>
          </p:txBody>
        </p:sp>
      </p:grpSp>
      <p:grpSp>
        <p:nvGrpSpPr>
          <p:cNvPr id="1773660" name="Group 92"/>
          <p:cNvGrpSpPr>
            <a:grpSpLocks/>
          </p:cNvGrpSpPr>
          <p:nvPr/>
        </p:nvGrpSpPr>
        <p:grpSpPr bwMode="auto">
          <a:xfrm>
            <a:off x="4519293" y="4093209"/>
            <a:ext cx="622300" cy="354013"/>
            <a:chOff x="2207" y="3584"/>
            <a:chExt cx="392" cy="223"/>
          </a:xfrm>
        </p:grpSpPr>
        <p:sp>
          <p:nvSpPr>
            <p:cNvPr id="1773661" name="Rectangle 93"/>
            <p:cNvSpPr>
              <a:spLocks noChangeArrowheads="1"/>
            </p:cNvSpPr>
            <p:nvPr/>
          </p:nvSpPr>
          <p:spPr bwMode="auto">
            <a:xfrm>
              <a:off x="2207" y="3584"/>
              <a:ext cx="392" cy="223"/>
            </a:xfrm>
            <a:prstGeom prst="rect">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62" name="Text Box 94"/>
            <p:cNvSpPr txBox="1">
              <a:spLocks noChangeArrowheads="1"/>
            </p:cNvSpPr>
            <p:nvPr/>
          </p:nvSpPr>
          <p:spPr bwMode="auto">
            <a:xfrm>
              <a:off x="2220" y="3609"/>
              <a:ext cx="361" cy="173"/>
            </a:xfrm>
            <a:prstGeom prst="rect">
              <a:avLst/>
            </a:prstGeom>
            <a:solidFill>
              <a:srgbClr val="CC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a:solidFill>
                    <a:srgbClr val="FFFFEF"/>
                  </a:solidFill>
                </a:rPr>
                <a:t>作业</a:t>
              </a:r>
              <a:r>
                <a:rPr kumimoji="0" lang="en-US" altLang="zh-CN" sz="1200">
                  <a:solidFill>
                    <a:srgbClr val="FFFFEF"/>
                  </a:solidFill>
                </a:rPr>
                <a:t>2</a:t>
              </a:r>
            </a:p>
          </p:txBody>
        </p:sp>
      </p:grpSp>
      <p:grpSp>
        <p:nvGrpSpPr>
          <p:cNvPr id="1773657" name="Group 89"/>
          <p:cNvGrpSpPr>
            <a:grpSpLocks/>
          </p:cNvGrpSpPr>
          <p:nvPr/>
        </p:nvGrpSpPr>
        <p:grpSpPr bwMode="auto">
          <a:xfrm>
            <a:off x="4496433" y="4100829"/>
            <a:ext cx="623887" cy="354013"/>
            <a:chOff x="1700" y="3584"/>
            <a:chExt cx="393" cy="223"/>
          </a:xfrm>
        </p:grpSpPr>
        <p:sp>
          <p:nvSpPr>
            <p:cNvPr id="1773658" name="Rectangle 90"/>
            <p:cNvSpPr>
              <a:spLocks noChangeArrowheads="1"/>
            </p:cNvSpPr>
            <p:nvPr/>
          </p:nvSpPr>
          <p:spPr bwMode="auto">
            <a:xfrm>
              <a:off x="1700" y="3584"/>
              <a:ext cx="392" cy="223"/>
            </a:xfrm>
            <a:prstGeom prst="rect">
              <a:avLst/>
            </a:prstGeom>
            <a:solidFill>
              <a:srgbClr val="00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3659" name="Text Box 91"/>
            <p:cNvSpPr txBox="1">
              <a:spLocks noChangeArrowheads="1"/>
            </p:cNvSpPr>
            <p:nvPr/>
          </p:nvSpPr>
          <p:spPr bwMode="auto">
            <a:xfrm>
              <a:off x="1732" y="3609"/>
              <a:ext cx="361" cy="173"/>
            </a:xfrm>
            <a:prstGeom prst="rect">
              <a:avLst/>
            </a:prstGeom>
            <a:solidFill>
              <a:srgbClr val="006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200" dirty="0">
                  <a:solidFill>
                    <a:srgbClr val="FFFFEF"/>
                  </a:solidFill>
                </a:rPr>
                <a:t>作业</a:t>
              </a:r>
              <a:r>
                <a:rPr kumimoji="0" lang="en-US" altLang="zh-CN" sz="1200" dirty="0">
                  <a:solidFill>
                    <a:srgbClr val="FFFFEF"/>
                  </a:solidFill>
                </a:rPr>
                <a:t>1</a:t>
              </a:r>
            </a:p>
          </p:txBody>
        </p:sp>
      </p:grpSp>
      <p:sp>
        <p:nvSpPr>
          <p:cNvPr id="79"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典型的分工管理：内存管理和处理机管理</a:t>
            </a:r>
          </a:p>
        </p:txBody>
      </p:sp>
      <p:sp>
        <p:nvSpPr>
          <p:cNvPr id="80" name="圆角矩形 79"/>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5</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CPU</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的一种运用方式：分时</a:t>
            </a:r>
            <a:endParaRPr lang="en-US" altLang="zh-CN"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95999066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3657"/>
                                        </p:tgtEl>
                                        <p:attrNameLst>
                                          <p:attrName>style.visibility</p:attrName>
                                        </p:attrNameLst>
                                      </p:cBhvr>
                                      <p:to>
                                        <p:strVal val="visible"/>
                                      </p:to>
                                    </p:set>
                                    <p:anim calcmode="lin" valueType="num">
                                      <p:cBhvr additive="base">
                                        <p:cTn id="7" dur="1000" fill="hold"/>
                                        <p:tgtEl>
                                          <p:spTgt spid="1773657"/>
                                        </p:tgtEl>
                                        <p:attrNameLst>
                                          <p:attrName>ppt_x</p:attrName>
                                        </p:attrNameLst>
                                      </p:cBhvr>
                                      <p:tavLst>
                                        <p:tav tm="0">
                                          <p:val>
                                            <p:strVal val="#ppt_x"/>
                                          </p:val>
                                        </p:tav>
                                        <p:tav tm="100000">
                                          <p:val>
                                            <p:strVal val="#ppt_x"/>
                                          </p:val>
                                        </p:tav>
                                      </p:tavLst>
                                    </p:anim>
                                    <p:anim calcmode="lin" valueType="num">
                                      <p:cBhvr additive="base">
                                        <p:cTn id="8" dur="1000" fill="hold"/>
                                        <p:tgtEl>
                                          <p:spTgt spid="17736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57"/>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773574"/>
                                        </p:tgtEl>
                                        <p:attrNameLst>
                                          <p:attrName>style.visibility</p:attrName>
                                        </p:attrNameLst>
                                      </p:cBhvr>
                                      <p:to>
                                        <p:strVal val="visible"/>
                                      </p:to>
                                    </p:set>
                                  </p:childTnLst>
                                  <p:subTnLst>
                                    <p:set>
                                      <p:cBhvr override="childStyle">
                                        <p:cTn dur="1" fill="hold" display="0" masterRel="nextClick" afterEffect="1"/>
                                        <p:tgtEl>
                                          <p:spTgt spid="1773574"/>
                                        </p:tgtEl>
                                        <p:attrNameLst>
                                          <p:attrName>style.visibility</p:attrName>
                                        </p:attrNameLst>
                                      </p:cBhvr>
                                      <p:to>
                                        <p:strVal val="hidden"/>
                                      </p:to>
                                    </p:set>
                                  </p:sub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773660"/>
                                        </p:tgtEl>
                                        <p:attrNameLst>
                                          <p:attrName>style.visibility</p:attrName>
                                        </p:attrNameLst>
                                      </p:cBhvr>
                                      <p:to>
                                        <p:strVal val="visible"/>
                                      </p:to>
                                    </p:set>
                                    <p:anim calcmode="lin" valueType="num">
                                      <p:cBhvr additive="base">
                                        <p:cTn id="14" dur="2000" fill="hold"/>
                                        <p:tgtEl>
                                          <p:spTgt spid="1773660"/>
                                        </p:tgtEl>
                                        <p:attrNameLst>
                                          <p:attrName>ppt_x</p:attrName>
                                        </p:attrNameLst>
                                      </p:cBhvr>
                                      <p:tavLst>
                                        <p:tav tm="0">
                                          <p:val>
                                            <p:strVal val="#ppt_x"/>
                                          </p:val>
                                        </p:tav>
                                        <p:tav tm="100000">
                                          <p:val>
                                            <p:strVal val="#ppt_x"/>
                                          </p:val>
                                        </p:tav>
                                      </p:tavLst>
                                    </p:anim>
                                    <p:anim calcmode="lin" valueType="num">
                                      <p:cBhvr additive="base">
                                        <p:cTn id="15" dur="2000" fill="hold"/>
                                        <p:tgtEl>
                                          <p:spTgt spid="177366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0"/>
                                        </p:tgtEl>
                                        <p:attrNameLst>
                                          <p:attrName>style.visibility</p:attrName>
                                        </p:attrNameLst>
                                      </p:cBhvr>
                                      <p:to>
                                        <p:strVal val="hidden"/>
                                      </p:to>
                                    </p:set>
                                  </p:subTnLst>
                                </p:cTn>
                              </p:par>
                              <p:par>
                                <p:cTn id="16" presetID="1" presetClass="entr" presetSubtype="0" fill="hold" grpId="0" nodeType="withEffect">
                                  <p:stCondLst>
                                    <p:cond delay="0"/>
                                  </p:stCondLst>
                                  <p:childTnLst>
                                    <p:set>
                                      <p:cBhvr>
                                        <p:cTn id="17" dur="1" fill="hold">
                                          <p:stCondLst>
                                            <p:cond delay="0"/>
                                          </p:stCondLst>
                                        </p:cTn>
                                        <p:tgtEl>
                                          <p:spTgt spid="1773580"/>
                                        </p:tgtEl>
                                        <p:attrNameLst>
                                          <p:attrName>style.visibility</p:attrName>
                                        </p:attrNameLst>
                                      </p:cBhvr>
                                      <p:to>
                                        <p:strVal val="visible"/>
                                      </p:to>
                                    </p:set>
                                  </p:childTnLst>
                                  <p:subTnLst>
                                    <p:set>
                                      <p:cBhvr override="childStyle">
                                        <p:cTn dur="1" fill="hold" display="0" masterRel="nextClick" afterEffect="1"/>
                                        <p:tgtEl>
                                          <p:spTgt spid="1773580"/>
                                        </p:tgtEl>
                                        <p:attrNameLst>
                                          <p:attrName>style.visibility</p:attrName>
                                        </p:attrNameLst>
                                      </p:cBhvr>
                                      <p:to>
                                        <p:strVal val="hidden"/>
                                      </p:to>
                                    </p:set>
                                  </p:sub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773663"/>
                                        </p:tgtEl>
                                        <p:attrNameLst>
                                          <p:attrName>style.visibility</p:attrName>
                                        </p:attrNameLst>
                                      </p:cBhvr>
                                      <p:to>
                                        <p:strVal val="visible"/>
                                      </p:to>
                                    </p:set>
                                    <p:anim calcmode="lin" valueType="num">
                                      <p:cBhvr additive="base">
                                        <p:cTn id="21" dur="2000" fill="hold"/>
                                        <p:tgtEl>
                                          <p:spTgt spid="1773663"/>
                                        </p:tgtEl>
                                        <p:attrNameLst>
                                          <p:attrName>ppt_x</p:attrName>
                                        </p:attrNameLst>
                                      </p:cBhvr>
                                      <p:tavLst>
                                        <p:tav tm="0">
                                          <p:val>
                                            <p:strVal val="#ppt_x"/>
                                          </p:val>
                                        </p:tav>
                                        <p:tav tm="100000">
                                          <p:val>
                                            <p:strVal val="#ppt_x"/>
                                          </p:val>
                                        </p:tav>
                                      </p:tavLst>
                                    </p:anim>
                                    <p:anim calcmode="lin" valueType="num">
                                      <p:cBhvr additive="base">
                                        <p:cTn id="22" dur="2000" fill="hold"/>
                                        <p:tgtEl>
                                          <p:spTgt spid="177366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3"/>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773575"/>
                                        </p:tgtEl>
                                        <p:attrNameLst>
                                          <p:attrName>style.visibility</p:attrName>
                                        </p:attrNameLst>
                                      </p:cBhvr>
                                      <p:to>
                                        <p:strVal val="visible"/>
                                      </p:to>
                                    </p:set>
                                  </p:childTnLst>
                                  <p:subTnLst>
                                    <p:set>
                                      <p:cBhvr override="childStyle">
                                        <p:cTn dur="1" fill="hold" display="0" masterRel="nextClick" afterEffect="1"/>
                                        <p:tgtEl>
                                          <p:spTgt spid="1773575"/>
                                        </p:tgtEl>
                                        <p:attrNameLst>
                                          <p:attrName>style.visibility</p:attrName>
                                        </p:attrNameLst>
                                      </p:cBhvr>
                                      <p:to>
                                        <p:strVal val="hidden"/>
                                      </p:to>
                                    </p:set>
                                  </p:subTnLst>
                                </p:cTn>
                              </p:par>
                            </p:childTnLst>
                          </p:cTn>
                        </p:par>
                        <p:par>
                          <p:cTn id="25" fill="hold">
                            <p:stCondLst>
                              <p:cond delay="5000"/>
                            </p:stCondLst>
                            <p:childTnLst>
                              <p:par>
                                <p:cTn id="26" presetID="2" presetClass="entr" presetSubtype="4" fill="hold" nodeType="afterEffect">
                                  <p:stCondLst>
                                    <p:cond delay="0"/>
                                  </p:stCondLst>
                                  <p:childTnLst>
                                    <p:set>
                                      <p:cBhvr>
                                        <p:cTn id="27" dur="1" fill="hold">
                                          <p:stCondLst>
                                            <p:cond delay="0"/>
                                          </p:stCondLst>
                                        </p:cTn>
                                        <p:tgtEl>
                                          <p:spTgt spid="1773666"/>
                                        </p:tgtEl>
                                        <p:attrNameLst>
                                          <p:attrName>style.visibility</p:attrName>
                                        </p:attrNameLst>
                                      </p:cBhvr>
                                      <p:to>
                                        <p:strVal val="visible"/>
                                      </p:to>
                                    </p:set>
                                    <p:anim calcmode="lin" valueType="num">
                                      <p:cBhvr additive="base">
                                        <p:cTn id="28" dur="2000" fill="hold"/>
                                        <p:tgtEl>
                                          <p:spTgt spid="1773666"/>
                                        </p:tgtEl>
                                        <p:attrNameLst>
                                          <p:attrName>ppt_x</p:attrName>
                                        </p:attrNameLst>
                                      </p:cBhvr>
                                      <p:tavLst>
                                        <p:tav tm="0">
                                          <p:val>
                                            <p:strVal val="#ppt_x"/>
                                          </p:val>
                                        </p:tav>
                                        <p:tav tm="100000">
                                          <p:val>
                                            <p:strVal val="#ppt_x"/>
                                          </p:val>
                                        </p:tav>
                                      </p:tavLst>
                                    </p:anim>
                                    <p:anim calcmode="lin" valueType="num">
                                      <p:cBhvr additive="base">
                                        <p:cTn id="29" dur="2000" fill="hold"/>
                                        <p:tgtEl>
                                          <p:spTgt spid="177366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6"/>
                                        </p:tgtEl>
                                        <p:attrNameLst>
                                          <p:attrName>style.visibility</p:attrName>
                                        </p:attrNameLst>
                                      </p:cBhvr>
                                      <p:to>
                                        <p:strVal val="hidden"/>
                                      </p:to>
                                    </p:set>
                                  </p:subTnLst>
                                </p:cTn>
                              </p:par>
                              <p:par>
                                <p:cTn id="30" presetID="1" presetClass="entr" presetSubtype="0" fill="hold" grpId="0" nodeType="withEffect">
                                  <p:stCondLst>
                                    <p:cond delay="0"/>
                                  </p:stCondLst>
                                  <p:childTnLst>
                                    <p:set>
                                      <p:cBhvr>
                                        <p:cTn id="31" dur="1" fill="hold">
                                          <p:stCondLst>
                                            <p:cond delay="0"/>
                                          </p:stCondLst>
                                        </p:cTn>
                                        <p:tgtEl>
                                          <p:spTgt spid="1773577"/>
                                        </p:tgtEl>
                                        <p:attrNameLst>
                                          <p:attrName>style.visibility</p:attrName>
                                        </p:attrNameLst>
                                      </p:cBhvr>
                                      <p:to>
                                        <p:strVal val="visible"/>
                                      </p:to>
                                    </p:set>
                                  </p:childTnLst>
                                  <p:subTnLst>
                                    <p:set>
                                      <p:cBhvr override="childStyle">
                                        <p:cTn dur="1" fill="hold" display="0" masterRel="nextClick" afterEffect="1"/>
                                        <p:tgtEl>
                                          <p:spTgt spid="1773577"/>
                                        </p:tgtEl>
                                        <p:attrNameLst>
                                          <p:attrName>style.visibility</p:attrName>
                                        </p:attrNameLst>
                                      </p:cBhvr>
                                      <p:to>
                                        <p:strVal val="hidden"/>
                                      </p:to>
                                    </p:set>
                                  </p:subTnLst>
                                </p:cTn>
                              </p:par>
                            </p:childTnLst>
                          </p:cTn>
                        </p:par>
                        <p:par>
                          <p:cTn id="32" fill="hold">
                            <p:stCondLst>
                              <p:cond delay="7000"/>
                            </p:stCondLst>
                            <p:childTnLst>
                              <p:par>
                                <p:cTn id="33" presetID="2" presetClass="entr" presetSubtype="4" fill="hold" nodeType="afterEffect">
                                  <p:stCondLst>
                                    <p:cond delay="0"/>
                                  </p:stCondLst>
                                  <p:childTnLst>
                                    <p:set>
                                      <p:cBhvr>
                                        <p:cTn id="34" dur="1" fill="hold">
                                          <p:stCondLst>
                                            <p:cond delay="0"/>
                                          </p:stCondLst>
                                        </p:cTn>
                                        <p:tgtEl>
                                          <p:spTgt spid="1773657"/>
                                        </p:tgtEl>
                                        <p:attrNameLst>
                                          <p:attrName>style.visibility</p:attrName>
                                        </p:attrNameLst>
                                      </p:cBhvr>
                                      <p:to>
                                        <p:strVal val="visible"/>
                                      </p:to>
                                    </p:set>
                                    <p:anim calcmode="lin" valueType="num">
                                      <p:cBhvr additive="base">
                                        <p:cTn id="35" dur="2000" fill="hold"/>
                                        <p:tgtEl>
                                          <p:spTgt spid="1773657"/>
                                        </p:tgtEl>
                                        <p:attrNameLst>
                                          <p:attrName>ppt_x</p:attrName>
                                        </p:attrNameLst>
                                      </p:cBhvr>
                                      <p:tavLst>
                                        <p:tav tm="0">
                                          <p:val>
                                            <p:strVal val="#ppt_x"/>
                                          </p:val>
                                        </p:tav>
                                        <p:tav tm="100000">
                                          <p:val>
                                            <p:strVal val="#ppt_x"/>
                                          </p:val>
                                        </p:tav>
                                      </p:tavLst>
                                    </p:anim>
                                    <p:anim calcmode="lin" valueType="num">
                                      <p:cBhvr additive="base">
                                        <p:cTn id="36" dur="2000" fill="hold"/>
                                        <p:tgtEl>
                                          <p:spTgt spid="17736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57"/>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1773573"/>
                                        </p:tgtEl>
                                        <p:attrNameLst>
                                          <p:attrName>style.visibility</p:attrName>
                                        </p:attrNameLst>
                                      </p:cBhvr>
                                      <p:to>
                                        <p:strVal val="visible"/>
                                      </p:to>
                                    </p:set>
                                  </p:childTnLst>
                                  <p:subTnLst>
                                    <p:set>
                                      <p:cBhvr override="childStyle">
                                        <p:cTn dur="1" fill="hold" display="0" masterRel="nextClick" afterEffect="1"/>
                                        <p:tgtEl>
                                          <p:spTgt spid="1773573"/>
                                        </p:tgtEl>
                                        <p:attrNameLst>
                                          <p:attrName>style.visibility</p:attrName>
                                        </p:attrNameLst>
                                      </p:cBhvr>
                                      <p:to>
                                        <p:strVal val="hidden"/>
                                      </p:to>
                                    </p:set>
                                  </p:subTnLst>
                                </p:cTn>
                              </p:par>
                            </p:childTnLst>
                          </p:cTn>
                        </p:par>
                        <p:par>
                          <p:cTn id="39" fill="hold">
                            <p:stCondLst>
                              <p:cond delay="9000"/>
                            </p:stCondLst>
                            <p:childTnLst>
                              <p:par>
                                <p:cTn id="40" presetID="2" presetClass="entr" presetSubtype="4" fill="hold" nodeType="afterEffect">
                                  <p:stCondLst>
                                    <p:cond delay="0"/>
                                  </p:stCondLst>
                                  <p:childTnLst>
                                    <p:set>
                                      <p:cBhvr>
                                        <p:cTn id="41" dur="1" fill="hold">
                                          <p:stCondLst>
                                            <p:cond delay="0"/>
                                          </p:stCondLst>
                                        </p:cTn>
                                        <p:tgtEl>
                                          <p:spTgt spid="1773660"/>
                                        </p:tgtEl>
                                        <p:attrNameLst>
                                          <p:attrName>style.visibility</p:attrName>
                                        </p:attrNameLst>
                                      </p:cBhvr>
                                      <p:to>
                                        <p:strVal val="visible"/>
                                      </p:to>
                                    </p:set>
                                    <p:anim calcmode="lin" valueType="num">
                                      <p:cBhvr additive="base">
                                        <p:cTn id="42" dur="2000" fill="hold"/>
                                        <p:tgtEl>
                                          <p:spTgt spid="1773660"/>
                                        </p:tgtEl>
                                        <p:attrNameLst>
                                          <p:attrName>ppt_x</p:attrName>
                                        </p:attrNameLst>
                                      </p:cBhvr>
                                      <p:tavLst>
                                        <p:tav tm="0">
                                          <p:val>
                                            <p:strVal val="#ppt_x"/>
                                          </p:val>
                                        </p:tav>
                                        <p:tav tm="100000">
                                          <p:val>
                                            <p:strVal val="#ppt_x"/>
                                          </p:val>
                                        </p:tav>
                                      </p:tavLst>
                                    </p:anim>
                                    <p:anim calcmode="lin" valueType="num">
                                      <p:cBhvr additive="base">
                                        <p:cTn id="43" dur="2000" fill="hold"/>
                                        <p:tgtEl>
                                          <p:spTgt spid="177366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0"/>
                                        </p:tgtEl>
                                        <p:attrNameLst>
                                          <p:attrName>style.visibility</p:attrName>
                                        </p:attrNameLst>
                                      </p:cBhvr>
                                      <p:to>
                                        <p:strVal val="hidden"/>
                                      </p:to>
                                    </p:set>
                                  </p:subTnLst>
                                </p:cTn>
                              </p:par>
                              <p:par>
                                <p:cTn id="44" presetID="1" presetClass="entr" presetSubtype="0" fill="hold" grpId="0" nodeType="withEffect">
                                  <p:stCondLst>
                                    <p:cond delay="0"/>
                                  </p:stCondLst>
                                  <p:childTnLst>
                                    <p:set>
                                      <p:cBhvr>
                                        <p:cTn id="45" dur="1" fill="hold">
                                          <p:stCondLst>
                                            <p:cond delay="0"/>
                                          </p:stCondLst>
                                        </p:cTn>
                                        <p:tgtEl>
                                          <p:spTgt spid="1773578"/>
                                        </p:tgtEl>
                                        <p:attrNameLst>
                                          <p:attrName>style.visibility</p:attrName>
                                        </p:attrNameLst>
                                      </p:cBhvr>
                                      <p:to>
                                        <p:strVal val="visible"/>
                                      </p:to>
                                    </p:set>
                                  </p:childTnLst>
                                  <p:subTnLst>
                                    <p:set>
                                      <p:cBhvr override="childStyle">
                                        <p:cTn dur="1" fill="hold" display="0" masterRel="nextClick" afterEffect="1"/>
                                        <p:tgtEl>
                                          <p:spTgt spid="1773578"/>
                                        </p:tgtEl>
                                        <p:attrNameLst>
                                          <p:attrName>style.visibility</p:attrName>
                                        </p:attrNameLst>
                                      </p:cBhvr>
                                      <p:to>
                                        <p:strVal val="hidden"/>
                                      </p:to>
                                    </p:set>
                                  </p:subTnLst>
                                </p:cTn>
                              </p:par>
                            </p:childTnLst>
                          </p:cTn>
                        </p:par>
                        <p:par>
                          <p:cTn id="46" fill="hold">
                            <p:stCondLst>
                              <p:cond delay="11000"/>
                            </p:stCondLst>
                            <p:childTnLst>
                              <p:par>
                                <p:cTn id="47" presetID="2" presetClass="entr" presetSubtype="4" fill="hold" nodeType="afterEffect">
                                  <p:stCondLst>
                                    <p:cond delay="0"/>
                                  </p:stCondLst>
                                  <p:childTnLst>
                                    <p:set>
                                      <p:cBhvr>
                                        <p:cTn id="48" dur="1" fill="hold">
                                          <p:stCondLst>
                                            <p:cond delay="0"/>
                                          </p:stCondLst>
                                        </p:cTn>
                                        <p:tgtEl>
                                          <p:spTgt spid="1773663"/>
                                        </p:tgtEl>
                                        <p:attrNameLst>
                                          <p:attrName>style.visibility</p:attrName>
                                        </p:attrNameLst>
                                      </p:cBhvr>
                                      <p:to>
                                        <p:strVal val="visible"/>
                                      </p:to>
                                    </p:set>
                                    <p:anim calcmode="lin" valueType="num">
                                      <p:cBhvr additive="base">
                                        <p:cTn id="49" dur="2000" fill="hold"/>
                                        <p:tgtEl>
                                          <p:spTgt spid="1773663"/>
                                        </p:tgtEl>
                                        <p:attrNameLst>
                                          <p:attrName>ppt_x</p:attrName>
                                        </p:attrNameLst>
                                      </p:cBhvr>
                                      <p:tavLst>
                                        <p:tav tm="0">
                                          <p:val>
                                            <p:strVal val="#ppt_x"/>
                                          </p:val>
                                        </p:tav>
                                        <p:tav tm="100000">
                                          <p:val>
                                            <p:strVal val="#ppt_x"/>
                                          </p:val>
                                        </p:tav>
                                      </p:tavLst>
                                    </p:anim>
                                    <p:anim calcmode="lin" valueType="num">
                                      <p:cBhvr additive="base">
                                        <p:cTn id="50" dur="2000" fill="hold"/>
                                        <p:tgtEl>
                                          <p:spTgt spid="177366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3"/>
                                        </p:tgtEl>
                                        <p:attrNameLst>
                                          <p:attrName>style.visibility</p:attrName>
                                        </p:attrNameLst>
                                      </p:cBhvr>
                                      <p:to>
                                        <p:strVal val="hidden"/>
                                      </p:to>
                                    </p:set>
                                  </p:subTnLst>
                                </p:cTn>
                              </p:par>
                              <p:par>
                                <p:cTn id="51" presetID="1" presetClass="entr" presetSubtype="0" fill="hold" grpId="0" nodeType="withEffect">
                                  <p:stCondLst>
                                    <p:cond delay="0"/>
                                  </p:stCondLst>
                                  <p:childTnLst>
                                    <p:set>
                                      <p:cBhvr>
                                        <p:cTn id="52" dur="1" fill="hold">
                                          <p:stCondLst>
                                            <p:cond delay="0"/>
                                          </p:stCondLst>
                                        </p:cTn>
                                        <p:tgtEl>
                                          <p:spTgt spid="1773576"/>
                                        </p:tgtEl>
                                        <p:attrNameLst>
                                          <p:attrName>style.visibility</p:attrName>
                                        </p:attrNameLst>
                                      </p:cBhvr>
                                      <p:to>
                                        <p:strVal val="visible"/>
                                      </p:to>
                                    </p:set>
                                  </p:childTnLst>
                                  <p:subTnLst>
                                    <p:set>
                                      <p:cBhvr override="childStyle">
                                        <p:cTn dur="1" fill="hold" display="0" masterRel="nextClick" afterEffect="1"/>
                                        <p:tgtEl>
                                          <p:spTgt spid="1773576"/>
                                        </p:tgtEl>
                                        <p:attrNameLst>
                                          <p:attrName>style.visibility</p:attrName>
                                        </p:attrNameLst>
                                      </p:cBhvr>
                                      <p:to>
                                        <p:strVal val="hidden"/>
                                      </p:to>
                                    </p:set>
                                  </p:subTnLst>
                                </p:cTn>
                              </p:par>
                            </p:childTnLst>
                          </p:cTn>
                        </p:par>
                        <p:par>
                          <p:cTn id="53" fill="hold">
                            <p:stCondLst>
                              <p:cond delay="13000"/>
                            </p:stCondLst>
                            <p:childTnLst>
                              <p:par>
                                <p:cTn id="54" presetID="2" presetClass="entr" presetSubtype="4" fill="hold" nodeType="afterEffect">
                                  <p:stCondLst>
                                    <p:cond delay="0"/>
                                  </p:stCondLst>
                                  <p:childTnLst>
                                    <p:set>
                                      <p:cBhvr>
                                        <p:cTn id="55" dur="1" fill="hold">
                                          <p:stCondLst>
                                            <p:cond delay="0"/>
                                          </p:stCondLst>
                                        </p:cTn>
                                        <p:tgtEl>
                                          <p:spTgt spid="1773666"/>
                                        </p:tgtEl>
                                        <p:attrNameLst>
                                          <p:attrName>style.visibility</p:attrName>
                                        </p:attrNameLst>
                                      </p:cBhvr>
                                      <p:to>
                                        <p:strVal val="visible"/>
                                      </p:to>
                                    </p:set>
                                    <p:anim calcmode="lin" valueType="num">
                                      <p:cBhvr additive="base">
                                        <p:cTn id="56" dur="2000" fill="hold"/>
                                        <p:tgtEl>
                                          <p:spTgt spid="1773666"/>
                                        </p:tgtEl>
                                        <p:attrNameLst>
                                          <p:attrName>ppt_x</p:attrName>
                                        </p:attrNameLst>
                                      </p:cBhvr>
                                      <p:tavLst>
                                        <p:tav tm="0">
                                          <p:val>
                                            <p:strVal val="#ppt_x"/>
                                          </p:val>
                                        </p:tav>
                                        <p:tav tm="100000">
                                          <p:val>
                                            <p:strVal val="#ppt_x"/>
                                          </p:val>
                                        </p:tav>
                                      </p:tavLst>
                                    </p:anim>
                                    <p:anim calcmode="lin" valueType="num">
                                      <p:cBhvr additive="base">
                                        <p:cTn id="57" dur="2000" fill="hold"/>
                                        <p:tgtEl>
                                          <p:spTgt spid="177366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73666"/>
                                        </p:tgtEl>
                                        <p:attrNameLst>
                                          <p:attrName>style.visibility</p:attrName>
                                        </p:attrNameLst>
                                      </p:cBhvr>
                                      <p:to>
                                        <p:strVal val="hidden"/>
                                      </p:to>
                                    </p:set>
                                  </p:subTnLst>
                                </p:cTn>
                              </p:par>
                              <p:par>
                                <p:cTn id="58" presetID="1" presetClass="entr" presetSubtype="0" fill="hold" grpId="0" nodeType="withEffect">
                                  <p:stCondLst>
                                    <p:cond delay="0"/>
                                  </p:stCondLst>
                                  <p:childTnLst>
                                    <p:set>
                                      <p:cBhvr>
                                        <p:cTn id="59" dur="1" fill="hold">
                                          <p:stCondLst>
                                            <p:cond delay="0"/>
                                          </p:stCondLst>
                                        </p:cTn>
                                        <p:tgtEl>
                                          <p:spTgt spid="1773579"/>
                                        </p:tgtEl>
                                        <p:attrNameLst>
                                          <p:attrName>style.visibility</p:attrName>
                                        </p:attrNameLst>
                                      </p:cBhvr>
                                      <p:to>
                                        <p:strVal val="visible"/>
                                      </p:to>
                                    </p:set>
                                  </p:childTnLst>
                                  <p:subTnLst>
                                    <p:set>
                                      <p:cBhvr override="childStyle">
                                        <p:cTn dur="1" fill="hold" display="0" masterRel="nextClick" afterEffect="1"/>
                                        <p:tgtEl>
                                          <p:spTgt spid="17735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3573" grpId="0" animBg="1"/>
      <p:bldP spid="1773574" grpId="0" animBg="1"/>
      <p:bldP spid="1773575" grpId="0" animBg="1"/>
      <p:bldP spid="1773576" grpId="0" animBg="1"/>
      <p:bldP spid="1773577" grpId="0" animBg="1"/>
      <p:bldP spid="1773578" grpId="0" animBg="1"/>
      <p:bldP spid="1773579" grpId="0" animBg="1"/>
      <p:bldP spid="17735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srgbClr val="C00000"/>
                </a:solidFill>
              </a:rPr>
              <a:t>二、分工</a:t>
            </a:r>
            <a:r>
              <a:rPr kumimoji="0" lang="en-US" altLang="zh-CN" sz="2800" dirty="0">
                <a:solidFill>
                  <a:srgbClr val="C00000"/>
                </a:solidFill>
              </a:rPr>
              <a:t>-</a:t>
            </a:r>
            <a:r>
              <a:rPr kumimoji="0" lang="zh-CN" altLang="en-US" sz="2800" dirty="0">
                <a:solidFill>
                  <a:srgbClr val="C00000"/>
                </a:solidFill>
              </a:rPr>
              <a:t>合作</a:t>
            </a:r>
            <a:r>
              <a:rPr kumimoji="0" lang="en-US" altLang="zh-CN" sz="2800" dirty="0">
                <a:solidFill>
                  <a:srgbClr val="C00000"/>
                </a:solidFill>
              </a:rPr>
              <a:t>-</a:t>
            </a:r>
            <a:r>
              <a:rPr kumimoji="0" lang="zh-CN" altLang="en-US" sz="2800" dirty="0">
                <a:solidFill>
                  <a:srgbClr val="C00000"/>
                </a:solidFill>
              </a:rPr>
              <a:t>协同：理解复杂的操作系统</a:t>
            </a:r>
            <a:endParaRPr kumimoji="0" lang="en-US" altLang="zh-CN" sz="2800" dirty="0">
              <a:solidFill>
                <a:srgbClr val="C00000"/>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dirty="0">
                <a:solidFill>
                  <a:srgbClr val="C00000"/>
                </a:solidFill>
              </a:rPr>
              <a:t>三、典型的分工管理：磁盘与文件管理</a:t>
            </a:r>
            <a:endParaRPr kumimoji="0" lang="en-US" altLang="zh-CN" sz="2800" dirty="0">
              <a:solidFill>
                <a:srgbClr val="C00000"/>
              </a:solidFill>
            </a:endParaRPr>
          </a:p>
          <a:p>
            <a:pPr lvl="0" defTabSz="457200" fontAlgn="auto">
              <a:lnSpc>
                <a:spcPct val="130000"/>
              </a:lnSpc>
              <a:spcBef>
                <a:spcPts val="0"/>
              </a:spcBef>
              <a:spcAft>
                <a:spcPts val="0"/>
              </a:spcAft>
              <a:defRPr/>
            </a:pPr>
            <a:r>
              <a:rPr kumimoji="0" lang="zh-CN" altLang="en-US" sz="2800" dirty="0">
                <a:solidFill>
                  <a:srgbClr val="C00000"/>
                </a:solidFill>
              </a:rPr>
              <a:t>四、典型的分工管理：内存管理和处理机管理</a:t>
            </a:r>
            <a:endParaRPr kumimoji="0" lang="en-US" altLang="zh-CN" sz="2800" dirty="0">
              <a:solidFill>
                <a:srgbClr val="C00000"/>
              </a:solidFill>
            </a:endParaRPr>
          </a:p>
          <a:p>
            <a:pPr lvl="0" defTabSz="457200" fontAlgn="auto">
              <a:lnSpc>
                <a:spcPct val="130000"/>
              </a:lnSpc>
              <a:spcBef>
                <a:spcPts val="0"/>
              </a:spcBef>
              <a:spcAft>
                <a:spcPts val="0"/>
              </a:spcAft>
              <a:defRPr/>
            </a:pPr>
            <a:r>
              <a:rPr kumimoji="0" lang="zh-CN" altLang="en-US" sz="2800" dirty="0">
                <a:solidFill>
                  <a:srgbClr val="C00000"/>
                </a:solidFill>
              </a:rPr>
              <a:t>五、合作与协同：程序与进程</a:t>
            </a:r>
            <a:endParaRPr kumimoji="0" lang="en-US" altLang="zh-CN" sz="2800" dirty="0">
              <a:solidFill>
                <a:srgbClr val="C00000"/>
              </a:solidFill>
            </a:endParaRPr>
          </a:p>
          <a:p>
            <a:pPr>
              <a:lnSpc>
                <a:spcPct val="130000"/>
              </a:lnSpc>
              <a:defRPr/>
            </a:pPr>
            <a:r>
              <a:rPr lang="zh-CN" altLang="en-US" sz="2800" dirty="0">
                <a:solidFill>
                  <a:prstClr val="black"/>
                </a:solidFill>
              </a:rPr>
              <a:t>六、现代计算机的演变</a:t>
            </a:r>
          </a:p>
        </p:txBody>
      </p:sp>
    </p:spTree>
    <p:extLst>
      <p:ext uri="{BB962C8B-B14F-4D97-AF65-F5344CB8AC3E}">
        <p14:creationId xmlns:p14="http://schemas.microsoft.com/office/powerpoint/2010/main" val="2058816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66979" y="3558055"/>
            <a:ext cx="8520735" cy="3185436"/>
          </a:xfrm>
          <a:prstGeom prst="rect">
            <a:avLst/>
          </a:prstGeom>
        </p:spPr>
      </p:pic>
      <p:sp>
        <p:nvSpPr>
          <p:cNvPr id="9" name="圆角矩形 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1</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）操作系统是一组“管理各种资源以便执行应用程序”的程序</a:t>
            </a:r>
          </a:p>
        </p:txBody>
      </p:sp>
      <p:sp>
        <p:nvSpPr>
          <p:cNvPr id="12" name="AutoShape 5"/>
          <p:cNvSpPr>
            <a:spLocks noChangeArrowheads="1"/>
          </p:cNvSpPr>
          <p:nvPr/>
        </p:nvSpPr>
        <p:spPr bwMode="auto">
          <a:xfrm>
            <a:off x="2761989" y="3441349"/>
            <a:ext cx="7625568" cy="1038823"/>
          </a:xfrm>
          <a:prstGeom prst="roundRect">
            <a:avLst>
              <a:gd name="adj" fmla="val 11432"/>
            </a:avLst>
          </a:prstGeom>
          <a:noFill/>
          <a:ln w="38100">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18"/>
          <p:cNvGrpSpPr>
            <a:grpSpLocks/>
          </p:cNvGrpSpPr>
          <p:nvPr/>
        </p:nvGrpSpPr>
        <p:grpSpPr bwMode="auto">
          <a:xfrm>
            <a:off x="9644878" y="4822108"/>
            <a:ext cx="1502108" cy="1083512"/>
            <a:chOff x="4213" y="3161"/>
            <a:chExt cx="1098" cy="1007"/>
          </a:xfrm>
        </p:grpSpPr>
        <p:sp>
          <p:nvSpPr>
            <p:cNvPr id="17"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8"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9" name="Text Box 84"/>
            <p:cNvSpPr txBox="1">
              <a:spLocks noChangeArrowheads="1"/>
            </p:cNvSpPr>
            <p:nvPr/>
          </p:nvSpPr>
          <p:spPr bwMode="auto">
            <a:xfrm>
              <a:off x="4342"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0" name="Group 19"/>
          <p:cNvGrpSpPr>
            <a:grpSpLocks/>
          </p:cNvGrpSpPr>
          <p:nvPr/>
        </p:nvGrpSpPr>
        <p:grpSpPr bwMode="auto">
          <a:xfrm>
            <a:off x="6185283" y="4822108"/>
            <a:ext cx="1502108" cy="1083512"/>
            <a:chOff x="4213" y="3161"/>
            <a:chExt cx="1098" cy="1007"/>
          </a:xfrm>
        </p:grpSpPr>
        <p:sp>
          <p:nvSpPr>
            <p:cNvPr id="21"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2"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3" name="Text Box 84"/>
            <p:cNvSpPr txBox="1">
              <a:spLocks noChangeArrowheads="1"/>
            </p:cNvSpPr>
            <p:nvPr/>
          </p:nvSpPr>
          <p:spPr bwMode="auto">
            <a:xfrm>
              <a:off x="4354"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4" name="Group 23"/>
          <p:cNvGrpSpPr>
            <a:grpSpLocks/>
          </p:cNvGrpSpPr>
          <p:nvPr/>
        </p:nvGrpSpPr>
        <p:grpSpPr bwMode="auto">
          <a:xfrm>
            <a:off x="675427" y="5185697"/>
            <a:ext cx="1502108" cy="1083512"/>
            <a:chOff x="4213" y="3161"/>
            <a:chExt cx="1098" cy="1007"/>
          </a:xfrm>
        </p:grpSpPr>
        <p:sp>
          <p:nvSpPr>
            <p:cNvPr id="25"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6" name="Oval 40"/>
            <p:cNvSpPr>
              <a:spLocks noChangeArrowheads="1"/>
            </p:cNvSpPr>
            <p:nvPr/>
          </p:nvSpPr>
          <p:spPr bwMode="gray">
            <a:xfrm>
              <a:off x="4303" y="3244"/>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27" name="Text Box 84"/>
            <p:cNvSpPr txBox="1">
              <a:spLocks noChangeArrowheads="1"/>
            </p:cNvSpPr>
            <p:nvPr/>
          </p:nvSpPr>
          <p:spPr bwMode="auto">
            <a:xfrm>
              <a:off x="4327" y="3303"/>
              <a:ext cx="909"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分工： 独立管理 </a:t>
              </a:r>
            </a:p>
          </p:txBody>
        </p:sp>
      </p:grpSp>
      <p:grpSp>
        <p:nvGrpSpPr>
          <p:cNvPr id="28" name="Group 27"/>
          <p:cNvGrpSpPr>
            <a:grpSpLocks/>
          </p:cNvGrpSpPr>
          <p:nvPr/>
        </p:nvGrpSpPr>
        <p:grpSpPr bwMode="auto">
          <a:xfrm>
            <a:off x="9392279" y="2538269"/>
            <a:ext cx="1671745" cy="1083512"/>
            <a:chOff x="4213" y="3161"/>
            <a:chExt cx="1098" cy="1007"/>
          </a:xfrm>
        </p:grpSpPr>
        <p:sp>
          <p:nvSpPr>
            <p:cNvPr id="29" name="AutoShape 39"/>
            <p:cNvSpPr>
              <a:spLocks noChangeArrowheads="1"/>
            </p:cNvSpPr>
            <p:nvPr/>
          </p:nvSpPr>
          <p:spPr bwMode="gray">
            <a:xfrm>
              <a:off x="4213" y="3161"/>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30" name="Oval 40"/>
            <p:cNvSpPr>
              <a:spLocks noChangeArrowheads="1"/>
            </p:cNvSpPr>
            <p:nvPr/>
          </p:nvSpPr>
          <p:spPr bwMode="gray">
            <a:xfrm>
              <a:off x="4303" y="3244"/>
              <a:ext cx="918" cy="842"/>
            </a:xfrm>
            <a:prstGeom prst="ellipse">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31" name="Text Box 84"/>
            <p:cNvSpPr txBox="1">
              <a:spLocks noChangeArrowheads="1"/>
            </p:cNvSpPr>
            <p:nvPr/>
          </p:nvSpPr>
          <p:spPr bwMode="auto">
            <a:xfrm>
              <a:off x="4303" y="3314"/>
              <a:ext cx="908" cy="65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spcBef>
                  <a:spcPct val="35000"/>
                </a:spcBef>
              </a:pPr>
              <a:r>
                <a:rPr kumimoji="0" lang="zh-CN" altLang="en-US" sz="2000" dirty="0">
                  <a:solidFill>
                    <a:srgbClr val="FFFFFF"/>
                  </a:solidFill>
                  <a:latin typeface="宋体" panose="02010600030101010101" pitchFamily="2" charset="-122"/>
                  <a:ea typeface="华文中宋" panose="02010600040101010101" pitchFamily="2" charset="-122"/>
                </a:rPr>
                <a:t>合作</a:t>
              </a:r>
              <a:r>
                <a:rPr kumimoji="0" lang="en-US" altLang="zh-CN" sz="2000" dirty="0">
                  <a:solidFill>
                    <a:srgbClr val="FFFFFF"/>
                  </a:solidFill>
                  <a:latin typeface="宋体" panose="02010600030101010101" pitchFamily="2" charset="-122"/>
                  <a:ea typeface="华文中宋" panose="02010600040101010101" pitchFamily="2" charset="-122"/>
                </a:rPr>
                <a:t>-</a:t>
              </a:r>
              <a:r>
                <a:rPr kumimoji="0" lang="zh-CN" altLang="en-US" sz="2000" dirty="0">
                  <a:solidFill>
                    <a:srgbClr val="FFFFFF"/>
                  </a:solidFill>
                  <a:latin typeface="宋体" panose="02010600030101010101" pitchFamily="2" charset="-122"/>
                  <a:ea typeface="华文中宋" panose="02010600040101010101" pitchFamily="2" charset="-122"/>
                </a:rPr>
                <a:t>协同： 联合管理  </a:t>
              </a:r>
            </a:p>
          </p:txBody>
        </p:sp>
      </p:grpSp>
      <p:sp>
        <p:nvSpPr>
          <p:cNvPr id="35" name="Text Box 84"/>
          <p:cNvSpPr>
            <a:spLocks noChangeArrowheads="1"/>
          </p:cNvSpPr>
          <p:nvPr/>
        </p:nvSpPr>
        <p:spPr bwMode="auto">
          <a:xfrm>
            <a:off x="918663" y="2005045"/>
            <a:ext cx="4364038" cy="44291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dirty="0">
              <a:solidFill>
                <a:srgbClr val="FFFFFF"/>
              </a:solidFill>
              <a:ea typeface="华文中宋" panose="02010600040101010101" pitchFamily="2" charset="-122"/>
            </a:endParaRPr>
          </a:p>
        </p:txBody>
      </p:sp>
      <p:grpSp>
        <p:nvGrpSpPr>
          <p:cNvPr id="32" name="Group 8"/>
          <p:cNvGrpSpPr>
            <a:grpSpLocks/>
          </p:cNvGrpSpPr>
          <p:nvPr/>
        </p:nvGrpSpPr>
        <p:grpSpPr bwMode="auto">
          <a:xfrm>
            <a:off x="707570" y="2041366"/>
            <a:ext cx="2751138" cy="903287"/>
            <a:chOff x="762" y="689"/>
            <a:chExt cx="2743" cy="1118"/>
          </a:xfrm>
        </p:grpSpPr>
        <p:sp>
          <p:nvSpPr>
            <p:cNvPr id="33" name="AutoShape 39"/>
            <p:cNvSpPr>
              <a:spLocks noChangeArrowheads="1"/>
            </p:cNvSpPr>
            <p:nvPr/>
          </p:nvSpPr>
          <p:spPr bwMode="gray">
            <a:xfrm>
              <a:off x="762" y="689"/>
              <a:ext cx="2743" cy="1118"/>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ea typeface="宋体" panose="02010600030101010101" pitchFamily="2" charset="-122"/>
              </a:endParaRPr>
            </a:p>
          </p:txBody>
        </p:sp>
        <p:sp>
          <p:nvSpPr>
            <p:cNvPr id="34" name="Oval 40"/>
            <p:cNvSpPr>
              <a:spLocks noChangeArrowheads="1"/>
            </p:cNvSpPr>
            <p:nvPr/>
          </p:nvSpPr>
          <p:spPr bwMode="gray">
            <a:xfrm>
              <a:off x="829" y="780"/>
              <a:ext cx="2596" cy="936"/>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ea typeface="宋体" panose="02010600030101010101" pitchFamily="2" charset="-122"/>
              </a:endParaRPr>
            </a:p>
          </p:txBody>
        </p:sp>
        <p:sp>
          <p:nvSpPr>
            <p:cNvPr id="36" name="Text Box 84"/>
            <p:cNvSpPr>
              <a:spLocks noChangeArrowheads="1"/>
            </p:cNvSpPr>
            <p:nvPr/>
          </p:nvSpPr>
          <p:spPr bwMode="auto">
            <a:xfrm>
              <a:off x="836" y="847"/>
              <a:ext cx="2540" cy="80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r>
                <a:rPr kumimoji="0" lang="zh-CN" altLang="en-US" sz="3200" dirty="0">
                  <a:solidFill>
                    <a:srgbClr val="FFFFFF"/>
                  </a:solidFill>
                  <a:ea typeface="华文中宋" panose="02010600040101010101" pitchFamily="2" charset="-122"/>
                </a:rPr>
                <a:t>操作系统</a:t>
              </a:r>
              <a:r>
                <a:rPr kumimoji="0" lang="en-US" altLang="zh-CN" sz="3200" dirty="0">
                  <a:solidFill>
                    <a:srgbClr val="FFFFFF"/>
                  </a:solidFill>
                  <a:ea typeface="华文中宋" panose="02010600040101010101" pitchFamily="2" charset="-122"/>
                </a:rPr>
                <a:t>OS</a:t>
              </a:r>
              <a:endParaRPr kumimoji="0" lang="zh-CN" altLang="en-US" sz="3200" dirty="0">
                <a:solidFill>
                  <a:srgbClr val="FFFFFF"/>
                </a:solidFill>
                <a:ea typeface="华文中宋" panose="02010600040101010101" pitchFamily="2" charset="-122"/>
              </a:endParaRPr>
            </a:p>
          </p:txBody>
        </p:sp>
      </p:grpSp>
      <p:sp>
        <p:nvSpPr>
          <p:cNvPr id="41"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Tree>
    <p:extLst>
      <p:ext uri="{BB962C8B-B14F-4D97-AF65-F5344CB8AC3E}">
        <p14:creationId xmlns:p14="http://schemas.microsoft.com/office/powerpoint/2010/main" val="25454809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794" y="3875398"/>
            <a:ext cx="1608138" cy="1133476"/>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6063" y="2418071"/>
            <a:ext cx="1608138" cy="900113"/>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9238" y="3324534"/>
            <a:ext cx="1608138" cy="736600"/>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7969" y="5015221"/>
            <a:ext cx="1608138" cy="824205"/>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483" y="1827521"/>
            <a:ext cx="2373312"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Freeform 10"/>
          <p:cNvSpPr>
            <a:spLocks/>
          </p:cNvSpPr>
          <p:nvPr/>
        </p:nvSpPr>
        <p:spPr bwMode="auto">
          <a:xfrm>
            <a:off x="2188029" y="4092885"/>
            <a:ext cx="7423109" cy="1085850"/>
          </a:xfrm>
          <a:custGeom>
            <a:avLst/>
            <a:gdLst>
              <a:gd name="T0" fmla="*/ 0 w 4685"/>
              <a:gd name="T1" fmla="*/ 650 h 698"/>
              <a:gd name="T2" fmla="*/ 1098 w 4685"/>
              <a:gd name="T3" fmla="*/ 605 h 698"/>
              <a:gd name="T4" fmla="*/ 2442 w 4685"/>
              <a:gd name="T5" fmla="*/ 91 h 698"/>
              <a:gd name="T6" fmla="*/ 3740 w 4685"/>
              <a:gd name="T7" fmla="*/ 60 h 698"/>
              <a:gd name="T8" fmla="*/ 4685 w 4685"/>
              <a:gd name="T9" fmla="*/ 83 h 698"/>
            </a:gdLst>
            <a:ahLst/>
            <a:cxnLst>
              <a:cxn ang="0">
                <a:pos x="T0" y="T1"/>
              </a:cxn>
              <a:cxn ang="0">
                <a:pos x="T2" y="T3"/>
              </a:cxn>
              <a:cxn ang="0">
                <a:pos x="T4" y="T5"/>
              </a:cxn>
              <a:cxn ang="0">
                <a:pos x="T6" y="T7"/>
              </a:cxn>
              <a:cxn ang="0">
                <a:pos x="T8" y="T9"/>
              </a:cxn>
            </a:cxnLst>
            <a:rect l="0" t="0" r="r" b="b"/>
            <a:pathLst>
              <a:path w="4685" h="698">
                <a:moveTo>
                  <a:pt x="0" y="650"/>
                </a:moveTo>
                <a:cubicBezTo>
                  <a:pt x="183" y="643"/>
                  <a:pt x="691" y="698"/>
                  <a:pt x="1098" y="605"/>
                </a:cubicBezTo>
                <a:cubicBezTo>
                  <a:pt x="1505" y="512"/>
                  <a:pt x="2002" y="182"/>
                  <a:pt x="2442" y="91"/>
                </a:cubicBezTo>
                <a:cubicBezTo>
                  <a:pt x="2882" y="0"/>
                  <a:pt x="3366" y="61"/>
                  <a:pt x="3740" y="60"/>
                </a:cubicBezTo>
                <a:cubicBezTo>
                  <a:pt x="4114" y="59"/>
                  <a:pt x="4488" y="78"/>
                  <a:pt x="4685" y="83"/>
                </a:cubicBezTo>
              </a:path>
            </a:pathLst>
          </a:custGeom>
          <a:noFill/>
          <a:ln w="76200" cmpd="sng">
            <a:solidFill>
              <a:srgbClr val="969696"/>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85" name="Rectangle 11"/>
          <p:cNvSpPr>
            <a:spLocks noChangeArrowheads="1"/>
          </p:cNvSpPr>
          <p:nvPr/>
        </p:nvSpPr>
        <p:spPr bwMode="auto">
          <a:xfrm>
            <a:off x="2838863" y="3515034"/>
            <a:ext cx="2762250" cy="3117850"/>
          </a:xfrm>
          <a:prstGeom prst="rect">
            <a:avLst/>
          </a:prstGeom>
          <a:solidFill>
            <a:srgbClr val="EAEAEA">
              <a:alpha val="80000"/>
            </a:srgbClr>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86" name="Rectangle 12"/>
          <p:cNvSpPr>
            <a:spLocks noChangeArrowheads="1"/>
          </p:cNvSpPr>
          <p:nvPr/>
        </p:nvSpPr>
        <p:spPr bwMode="auto">
          <a:xfrm>
            <a:off x="3153188" y="3567421"/>
            <a:ext cx="2065338"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合作：操作系统</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对任务、作业和进程的管理与控制</a:t>
            </a:r>
          </a:p>
        </p:txBody>
      </p:sp>
      <p:grpSp>
        <p:nvGrpSpPr>
          <p:cNvPr id="163" name="组合 162"/>
          <p:cNvGrpSpPr/>
          <p:nvPr/>
        </p:nvGrpSpPr>
        <p:grpSpPr>
          <a:xfrm>
            <a:off x="2910570" y="4208771"/>
            <a:ext cx="2537875" cy="506413"/>
            <a:chOff x="2910570" y="4208771"/>
            <a:chExt cx="2537875" cy="506413"/>
          </a:xfrm>
        </p:grpSpPr>
        <p:sp>
          <p:nvSpPr>
            <p:cNvPr id="89" name="Text Box 15"/>
            <p:cNvSpPr txBox="1">
              <a:spLocks noChangeArrowheads="1"/>
            </p:cNvSpPr>
            <p:nvPr/>
          </p:nvSpPr>
          <p:spPr bwMode="auto">
            <a:xfrm>
              <a:off x="2910570" y="4208771"/>
              <a:ext cx="2537875" cy="276999"/>
            </a:xfrm>
            <a:prstGeom prst="rect">
              <a:avLst/>
            </a:prstGeom>
            <a:solidFill>
              <a:srgbClr val="FFFFFF"/>
            </a:solidFill>
            <a:ln w="9525" algn="ctr">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调用“处理机管理” 执行相应作业</a:t>
              </a:r>
            </a:p>
          </p:txBody>
        </p:sp>
        <p:sp>
          <p:nvSpPr>
            <p:cNvPr id="91" name="Line 17"/>
            <p:cNvSpPr>
              <a:spLocks noChangeShapeType="1"/>
            </p:cNvSpPr>
            <p:nvPr/>
          </p:nvSpPr>
          <p:spPr bwMode="auto">
            <a:xfrm>
              <a:off x="4185063" y="4508809"/>
              <a:ext cx="0" cy="206375"/>
            </a:xfrm>
            <a:prstGeom prst="line">
              <a:avLst/>
            </a:prstGeom>
            <a:noFill/>
            <a:ln w="28575">
              <a:solidFill>
                <a:srgbClr val="B2B2B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3055199" y="4702484"/>
            <a:ext cx="2339103" cy="490537"/>
            <a:chOff x="3055199" y="4702484"/>
            <a:chExt cx="2339103" cy="490537"/>
          </a:xfrm>
        </p:grpSpPr>
        <p:sp>
          <p:nvSpPr>
            <p:cNvPr id="88" name="Text Box 14"/>
            <p:cNvSpPr txBox="1">
              <a:spLocks noChangeArrowheads="1"/>
            </p:cNvSpPr>
            <p:nvPr/>
          </p:nvSpPr>
          <p:spPr bwMode="auto">
            <a:xfrm>
              <a:off x="3055199" y="4702484"/>
              <a:ext cx="2339103" cy="276999"/>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调用“磁盘管理“执行装载作业</a:t>
              </a:r>
            </a:p>
          </p:txBody>
        </p:sp>
        <p:sp>
          <p:nvSpPr>
            <p:cNvPr id="92" name="Line 18"/>
            <p:cNvSpPr>
              <a:spLocks noChangeShapeType="1"/>
            </p:cNvSpPr>
            <p:nvPr/>
          </p:nvSpPr>
          <p:spPr bwMode="auto">
            <a:xfrm>
              <a:off x="4185063" y="4986646"/>
              <a:ext cx="0" cy="206375"/>
            </a:xfrm>
            <a:prstGeom prst="line">
              <a:avLst/>
            </a:prstGeom>
            <a:noFill/>
            <a:ln w="2857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60" name="组合 159"/>
          <p:cNvGrpSpPr/>
          <p:nvPr/>
        </p:nvGrpSpPr>
        <p:grpSpPr>
          <a:xfrm>
            <a:off x="3023013" y="5675621"/>
            <a:ext cx="2376488" cy="477838"/>
            <a:chOff x="3023013" y="5675621"/>
            <a:chExt cx="2376488" cy="477838"/>
          </a:xfrm>
        </p:grpSpPr>
        <p:sp>
          <p:nvSpPr>
            <p:cNvPr id="90" name="Text Box 16"/>
            <p:cNvSpPr txBox="1">
              <a:spLocks noChangeArrowheads="1"/>
            </p:cNvSpPr>
            <p:nvPr/>
          </p:nvSpPr>
          <p:spPr bwMode="auto">
            <a:xfrm>
              <a:off x="3023013" y="5675621"/>
              <a:ext cx="2376488"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调用“进程管理” 执行相应作业</a:t>
              </a:r>
            </a:p>
          </p:txBody>
        </p:sp>
        <p:sp>
          <p:nvSpPr>
            <p:cNvPr id="93" name="Line 19"/>
            <p:cNvSpPr>
              <a:spLocks noChangeShapeType="1"/>
            </p:cNvSpPr>
            <p:nvPr/>
          </p:nvSpPr>
          <p:spPr bwMode="auto">
            <a:xfrm>
              <a:off x="4185063" y="5947084"/>
              <a:ext cx="0" cy="206375"/>
            </a:xfrm>
            <a:prstGeom prst="line">
              <a:avLst/>
            </a:prstGeom>
            <a:noFill/>
            <a:ln w="2857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6331363" y="4329421"/>
            <a:ext cx="2278063" cy="2287588"/>
            <a:chOff x="6331363" y="4329421"/>
            <a:chExt cx="2278063" cy="2287588"/>
          </a:xfrm>
        </p:grpSpPr>
        <p:sp>
          <p:nvSpPr>
            <p:cNvPr id="94" name="Rectangle 20"/>
            <p:cNvSpPr>
              <a:spLocks noChangeArrowheads="1"/>
            </p:cNvSpPr>
            <p:nvPr/>
          </p:nvSpPr>
          <p:spPr bwMode="auto">
            <a:xfrm>
              <a:off x="6331363" y="4329421"/>
              <a:ext cx="2278063" cy="2287588"/>
            </a:xfrm>
            <a:prstGeom prst="rect">
              <a:avLst/>
            </a:prstGeom>
            <a:solidFill>
              <a:srgbClr val="EAEAEA"/>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95" name="Rectangle 21"/>
            <p:cNvSpPr>
              <a:spLocks noChangeArrowheads="1"/>
            </p:cNvSpPr>
            <p:nvPr/>
          </p:nvSpPr>
          <p:spPr bwMode="auto">
            <a:xfrm>
              <a:off x="6471063" y="4331009"/>
              <a:ext cx="206216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分工：操作系统</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对内存的管理与控制</a:t>
              </a:r>
              <a:r>
                <a:rPr kumimoji="0" lang="en-US" altLang="zh-CN"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使用哪一段内存</a:t>
              </a:r>
            </a:p>
          </p:txBody>
        </p:sp>
        <p:sp>
          <p:nvSpPr>
            <p:cNvPr id="96" name="Text Box 22"/>
            <p:cNvSpPr txBox="1">
              <a:spLocks noChangeArrowheads="1"/>
            </p:cNvSpPr>
            <p:nvPr/>
          </p:nvSpPr>
          <p:spPr bwMode="auto">
            <a:xfrm>
              <a:off x="6869526" y="5248584"/>
              <a:ext cx="1108075" cy="284162"/>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内存空间分配</a:t>
              </a:r>
            </a:p>
          </p:txBody>
        </p:sp>
        <p:sp>
          <p:nvSpPr>
            <p:cNvPr id="97" name="Text Box 23"/>
            <p:cNvSpPr txBox="1">
              <a:spLocks noChangeArrowheads="1"/>
            </p:cNvSpPr>
            <p:nvPr/>
          </p:nvSpPr>
          <p:spPr bwMode="auto">
            <a:xfrm>
              <a:off x="7021926" y="6196321"/>
              <a:ext cx="803275"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内存回收</a:t>
              </a:r>
            </a:p>
          </p:txBody>
        </p:sp>
        <p:sp>
          <p:nvSpPr>
            <p:cNvPr id="98" name="Text Box 24"/>
            <p:cNvSpPr txBox="1">
              <a:spLocks noChangeArrowheads="1"/>
            </p:cNvSpPr>
            <p:nvPr/>
          </p:nvSpPr>
          <p:spPr bwMode="auto">
            <a:xfrm>
              <a:off x="6475826" y="5718484"/>
              <a:ext cx="2022475" cy="284162"/>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内存与外存信息的自动交换</a:t>
              </a:r>
            </a:p>
          </p:txBody>
        </p:sp>
        <p:sp>
          <p:nvSpPr>
            <p:cNvPr id="99" name="Line 25"/>
            <p:cNvSpPr>
              <a:spLocks noChangeShapeType="1"/>
            </p:cNvSpPr>
            <p:nvPr/>
          </p:nvSpPr>
          <p:spPr bwMode="auto">
            <a:xfrm>
              <a:off x="7423563" y="5512109"/>
              <a:ext cx="0" cy="2063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00" name="Line 26"/>
            <p:cNvSpPr>
              <a:spLocks noChangeShapeType="1"/>
            </p:cNvSpPr>
            <p:nvPr/>
          </p:nvSpPr>
          <p:spPr bwMode="auto">
            <a:xfrm>
              <a:off x="7423563" y="5994709"/>
              <a:ext cx="0" cy="2063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01" name="Text Box 27"/>
            <p:cNvSpPr txBox="1">
              <a:spLocks noChangeArrowheads="1"/>
            </p:cNvSpPr>
            <p:nvPr/>
          </p:nvSpPr>
          <p:spPr bwMode="auto">
            <a:xfrm>
              <a:off x="6869526" y="4791384"/>
              <a:ext cx="1108075" cy="284162"/>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内存空间管理</a:t>
              </a:r>
            </a:p>
          </p:txBody>
        </p:sp>
        <p:sp>
          <p:nvSpPr>
            <p:cNvPr id="102" name="Line 28"/>
            <p:cNvSpPr>
              <a:spLocks noChangeShapeType="1"/>
            </p:cNvSpPr>
            <p:nvPr/>
          </p:nvSpPr>
          <p:spPr bwMode="auto">
            <a:xfrm>
              <a:off x="7423563" y="5054909"/>
              <a:ext cx="0" cy="2063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sp>
        <p:nvSpPr>
          <p:cNvPr id="108" name="Freeform 34"/>
          <p:cNvSpPr>
            <a:spLocks/>
          </p:cNvSpPr>
          <p:nvPr/>
        </p:nvSpPr>
        <p:spPr bwMode="auto">
          <a:xfrm>
            <a:off x="8014113" y="5273984"/>
            <a:ext cx="1560513" cy="622300"/>
          </a:xfrm>
          <a:custGeom>
            <a:avLst/>
            <a:gdLst>
              <a:gd name="T0" fmla="*/ 0 w 983"/>
              <a:gd name="T1" fmla="*/ 61 h 392"/>
              <a:gd name="T2" fmla="*/ 291 w 983"/>
              <a:gd name="T3" fmla="*/ 46 h 392"/>
              <a:gd name="T4" fmla="*/ 637 w 983"/>
              <a:gd name="T5" fmla="*/ 338 h 392"/>
              <a:gd name="T6" fmla="*/ 983 w 983"/>
              <a:gd name="T7" fmla="*/ 368 h 392"/>
            </a:gdLst>
            <a:ahLst/>
            <a:cxnLst>
              <a:cxn ang="0">
                <a:pos x="T0" y="T1"/>
              </a:cxn>
              <a:cxn ang="0">
                <a:pos x="T2" y="T3"/>
              </a:cxn>
              <a:cxn ang="0">
                <a:pos x="T4" y="T5"/>
              </a:cxn>
              <a:cxn ang="0">
                <a:pos x="T6" y="T7"/>
              </a:cxn>
            </a:cxnLst>
            <a:rect l="0" t="0" r="r" b="b"/>
            <a:pathLst>
              <a:path w="983" h="392">
                <a:moveTo>
                  <a:pt x="0" y="61"/>
                </a:moveTo>
                <a:cubicBezTo>
                  <a:pt x="48" y="59"/>
                  <a:pt x="185" y="0"/>
                  <a:pt x="291" y="46"/>
                </a:cubicBezTo>
                <a:cubicBezTo>
                  <a:pt x="397" y="92"/>
                  <a:pt x="522" y="284"/>
                  <a:pt x="637" y="338"/>
                </a:cubicBezTo>
                <a:cubicBezTo>
                  <a:pt x="752" y="392"/>
                  <a:pt x="911" y="362"/>
                  <a:pt x="983" y="368"/>
                </a:cubicBezTo>
              </a:path>
            </a:pathLst>
          </a:custGeom>
          <a:noFill/>
          <a:ln w="28575" cmpd="sng">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nvGrpSpPr>
          <p:cNvPr id="159" name="组合 158"/>
          <p:cNvGrpSpPr/>
          <p:nvPr/>
        </p:nvGrpSpPr>
        <p:grpSpPr>
          <a:xfrm>
            <a:off x="1551401" y="5916921"/>
            <a:ext cx="3263900" cy="579438"/>
            <a:chOff x="1551401" y="5916921"/>
            <a:chExt cx="3263900" cy="579438"/>
          </a:xfrm>
        </p:grpSpPr>
        <p:sp>
          <p:nvSpPr>
            <p:cNvPr id="87" name="Text Box 13"/>
            <p:cNvSpPr txBox="1">
              <a:spLocks noChangeArrowheads="1"/>
            </p:cNvSpPr>
            <p:nvPr/>
          </p:nvSpPr>
          <p:spPr bwMode="auto">
            <a:xfrm>
              <a:off x="3554826" y="6139171"/>
              <a:ext cx="1260475" cy="284163"/>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任务与作业管理</a:t>
              </a:r>
            </a:p>
          </p:txBody>
        </p:sp>
        <p:sp>
          <p:nvSpPr>
            <p:cNvPr id="110" name="Text Box 36"/>
            <p:cNvSpPr txBox="1">
              <a:spLocks noChangeArrowheads="1"/>
            </p:cNvSpPr>
            <p:nvPr/>
          </p:nvSpPr>
          <p:spPr bwMode="auto">
            <a:xfrm>
              <a:off x="2454688" y="591692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p>
          </p:txBody>
        </p:sp>
        <p:sp>
          <p:nvSpPr>
            <p:cNvPr id="111" name="Line 37"/>
            <p:cNvSpPr>
              <a:spLocks noChangeShapeType="1"/>
            </p:cNvSpPr>
            <p:nvPr/>
          </p:nvSpPr>
          <p:spPr bwMode="auto">
            <a:xfrm>
              <a:off x="2283238" y="6269346"/>
              <a:ext cx="126841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2" name="Text Box 38"/>
            <p:cNvSpPr txBox="1">
              <a:spLocks noChangeArrowheads="1"/>
            </p:cNvSpPr>
            <p:nvPr/>
          </p:nvSpPr>
          <p:spPr bwMode="auto">
            <a:xfrm>
              <a:off x="1551401" y="6039159"/>
              <a:ext cx="89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用户请求执行程序</a:t>
              </a:r>
            </a:p>
          </p:txBody>
        </p:sp>
      </p:grpSp>
      <p:sp>
        <p:nvSpPr>
          <p:cNvPr id="113" name="Text Box 39"/>
          <p:cNvSpPr txBox="1">
            <a:spLocks noChangeArrowheads="1"/>
          </p:cNvSpPr>
          <p:nvPr/>
        </p:nvSpPr>
        <p:spPr bwMode="auto">
          <a:xfrm>
            <a:off x="5302663" y="5645459"/>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sym typeface="Wingdings" panose="05000000000000000000" pitchFamily="2" charset="2"/>
              </a:rPr>
              <a:t></a:t>
            </a:r>
          </a:p>
        </p:txBody>
      </p:sp>
      <p:sp>
        <p:nvSpPr>
          <p:cNvPr id="114" name="Text Box 40"/>
          <p:cNvSpPr txBox="1">
            <a:spLocks noChangeArrowheads="1"/>
          </p:cNvSpPr>
          <p:nvPr/>
        </p:nvSpPr>
        <p:spPr bwMode="auto">
          <a:xfrm>
            <a:off x="8817388" y="5410509"/>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sp>
        <p:nvSpPr>
          <p:cNvPr id="115" name="Text Box 41"/>
          <p:cNvSpPr txBox="1">
            <a:spLocks noChangeArrowheads="1"/>
          </p:cNvSpPr>
          <p:nvPr/>
        </p:nvSpPr>
        <p:spPr bwMode="auto">
          <a:xfrm>
            <a:off x="7294976" y="3842059"/>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sp>
        <p:nvSpPr>
          <p:cNvPr id="116" name="Text Box 42"/>
          <p:cNvSpPr txBox="1">
            <a:spLocks noChangeArrowheads="1"/>
          </p:cNvSpPr>
          <p:nvPr/>
        </p:nvSpPr>
        <p:spPr bwMode="auto">
          <a:xfrm>
            <a:off x="5534438" y="283717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grpSp>
        <p:nvGrpSpPr>
          <p:cNvPr id="161" name="组合 160"/>
          <p:cNvGrpSpPr/>
          <p:nvPr/>
        </p:nvGrpSpPr>
        <p:grpSpPr>
          <a:xfrm>
            <a:off x="3049426" y="5210484"/>
            <a:ext cx="2383987" cy="477837"/>
            <a:chOff x="3049426" y="5210484"/>
            <a:chExt cx="2383987" cy="477837"/>
          </a:xfrm>
        </p:grpSpPr>
        <p:sp>
          <p:nvSpPr>
            <p:cNvPr id="118" name="Text Box 44"/>
            <p:cNvSpPr txBox="1">
              <a:spLocks noChangeArrowheads="1"/>
            </p:cNvSpPr>
            <p:nvPr/>
          </p:nvSpPr>
          <p:spPr bwMode="auto">
            <a:xfrm>
              <a:off x="3049426" y="5210484"/>
              <a:ext cx="2383987" cy="276999"/>
            </a:xfrm>
            <a:prstGeom prst="rect">
              <a:avLst/>
            </a:prstGeom>
            <a:solidFill>
              <a:srgbClr val="FFFFFF"/>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调用“内存管理” 执行相应作业</a:t>
              </a:r>
            </a:p>
          </p:txBody>
        </p:sp>
        <p:sp>
          <p:nvSpPr>
            <p:cNvPr id="119" name="Line 45"/>
            <p:cNvSpPr>
              <a:spLocks noChangeShapeType="1"/>
            </p:cNvSpPr>
            <p:nvPr/>
          </p:nvSpPr>
          <p:spPr bwMode="auto">
            <a:xfrm>
              <a:off x="4185063" y="5481946"/>
              <a:ext cx="0" cy="206375"/>
            </a:xfrm>
            <a:prstGeom prst="line">
              <a:avLst/>
            </a:prstGeom>
            <a:noFill/>
            <a:ln w="2857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64" name="组合 163"/>
          <p:cNvGrpSpPr/>
          <p:nvPr/>
        </p:nvGrpSpPr>
        <p:grpSpPr>
          <a:xfrm>
            <a:off x="5347114" y="5223184"/>
            <a:ext cx="1536700" cy="366712"/>
            <a:chOff x="5347114" y="5223184"/>
            <a:chExt cx="1536700" cy="366712"/>
          </a:xfrm>
        </p:grpSpPr>
        <p:sp>
          <p:nvSpPr>
            <p:cNvPr id="103" name="Freeform 29"/>
            <p:cNvSpPr>
              <a:spLocks/>
            </p:cNvSpPr>
            <p:nvPr/>
          </p:nvSpPr>
          <p:spPr bwMode="auto">
            <a:xfrm>
              <a:off x="5347114" y="5383522"/>
              <a:ext cx="1536700" cy="172894"/>
            </a:xfrm>
            <a:custGeom>
              <a:avLst/>
              <a:gdLst>
                <a:gd name="T0" fmla="*/ 0 w 1029"/>
                <a:gd name="T1" fmla="*/ 0 h 124"/>
                <a:gd name="T2" fmla="*/ 265 w 1029"/>
                <a:gd name="T3" fmla="*/ 115 h 124"/>
                <a:gd name="T4" fmla="*/ 583 w 1029"/>
                <a:gd name="T5" fmla="*/ 55 h 124"/>
                <a:gd name="T6" fmla="*/ 1029 w 1029"/>
                <a:gd name="T7" fmla="*/ 39 h 124"/>
              </a:gdLst>
              <a:ahLst/>
              <a:cxnLst>
                <a:cxn ang="0">
                  <a:pos x="T0" y="T1"/>
                </a:cxn>
                <a:cxn ang="0">
                  <a:pos x="T2" y="T3"/>
                </a:cxn>
                <a:cxn ang="0">
                  <a:pos x="T4" y="T5"/>
                </a:cxn>
                <a:cxn ang="0">
                  <a:pos x="T6" y="T7"/>
                </a:cxn>
              </a:cxnLst>
              <a:rect l="0" t="0" r="r" b="b"/>
              <a:pathLst>
                <a:path w="1029" h="124">
                  <a:moveTo>
                    <a:pt x="0" y="0"/>
                  </a:moveTo>
                  <a:cubicBezTo>
                    <a:pt x="44" y="18"/>
                    <a:pt x="168" y="106"/>
                    <a:pt x="265" y="115"/>
                  </a:cubicBezTo>
                  <a:cubicBezTo>
                    <a:pt x="362" y="124"/>
                    <a:pt x="456" y="68"/>
                    <a:pt x="583" y="55"/>
                  </a:cubicBezTo>
                  <a:cubicBezTo>
                    <a:pt x="711" y="43"/>
                    <a:pt x="936" y="42"/>
                    <a:pt x="1029" y="39"/>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21" name="Text Box 47"/>
            <p:cNvSpPr txBox="1">
              <a:spLocks noChangeArrowheads="1"/>
            </p:cNvSpPr>
            <p:nvPr/>
          </p:nvSpPr>
          <p:spPr bwMode="auto">
            <a:xfrm>
              <a:off x="5501101" y="5223184"/>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sym typeface="Wingdings" panose="05000000000000000000" pitchFamily="2" charset="2"/>
                </a:rPr>
                <a:t></a:t>
              </a:r>
            </a:p>
          </p:txBody>
        </p:sp>
      </p:grpSp>
      <p:sp>
        <p:nvSpPr>
          <p:cNvPr id="122" name="Text Box 48"/>
          <p:cNvSpPr txBox="1">
            <a:spLocks noChangeArrowheads="1"/>
          </p:cNvSpPr>
          <p:nvPr/>
        </p:nvSpPr>
        <p:spPr bwMode="auto">
          <a:xfrm>
            <a:off x="5266151" y="4645334"/>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sym typeface="Wingdings" panose="05000000000000000000" pitchFamily="2" charset="2"/>
              </a:rPr>
              <a:t></a:t>
            </a:r>
          </a:p>
        </p:txBody>
      </p:sp>
      <p:grpSp>
        <p:nvGrpSpPr>
          <p:cNvPr id="158" name="组合 157"/>
          <p:cNvGrpSpPr/>
          <p:nvPr/>
        </p:nvGrpSpPr>
        <p:grpSpPr>
          <a:xfrm>
            <a:off x="6307551" y="1392546"/>
            <a:ext cx="2289175" cy="2303463"/>
            <a:chOff x="6307551" y="1392546"/>
            <a:chExt cx="2289175" cy="2303463"/>
          </a:xfrm>
        </p:grpSpPr>
        <p:sp>
          <p:nvSpPr>
            <p:cNvPr id="123" name="Rectangle 49"/>
            <p:cNvSpPr>
              <a:spLocks noChangeArrowheads="1"/>
            </p:cNvSpPr>
            <p:nvPr/>
          </p:nvSpPr>
          <p:spPr bwMode="auto">
            <a:xfrm>
              <a:off x="6307551" y="1392546"/>
              <a:ext cx="2289175" cy="2303463"/>
            </a:xfrm>
            <a:prstGeom prst="rect">
              <a:avLst/>
            </a:prstGeom>
            <a:solidFill>
              <a:srgbClr val="EAEAEA"/>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24" name="Rectangle 50"/>
            <p:cNvSpPr>
              <a:spLocks noChangeArrowheads="1"/>
            </p:cNvSpPr>
            <p:nvPr/>
          </p:nvSpPr>
          <p:spPr bwMode="auto">
            <a:xfrm>
              <a:off x="6456776" y="1444934"/>
              <a:ext cx="213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分工：操作系统</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a:t>
              </a:r>
              <a:r>
                <a:rPr kumimoji="0" lang="en-US" altLang="zh-CN"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的管理与控制</a:t>
              </a:r>
              <a:r>
                <a:rPr kumimoji="0" lang="en-US" altLang="zh-CN"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执行哪一个进程</a:t>
              </a:r>
            </a:p>
          </p:txBody>
        </p:sp>
        <p:grpSp>
          <p:nvGrpSpPr>
            <p:cNvPr id="125" name="Group 51"/>
            <p:cNvGrpSpPr>
              <a:grpSpLocks/>
            </p:cNvGrpSpPr>
            <p:nvPr/>
          </p:nvGrpSpPr>
          <p:grpSpPr bwMode="auto">
            <a:xfrm>
              <a:off x="6710776" y="2753034"/>
              <a:ext cx="612775" cy="485775"/>
              <a:chOff x="2988" y="2449"/>
              <a:chExt cx="386" cy="306"/>
            </a:xfrm>
          </p:grpSpPr>
          <p:sp>
            <p:nvSpPr>
              <p:cNvPr id="126" name="Text Box 52"/>
              <p:cNvSpPr txBox="1">
                <a:spLocks noChangeArrowheads="1"/>
              </p:cNvSpPr>
              <p:nvPr/>
            </p:nvSpPr>
            <p:spPr bwMode="auto">
              <a:xfrm>
                <a:off x="2988" y="2496"/>
                <a:ext cx="38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就绪</a:t>
                </a:r>
              </a:p>
            </p:txBody>
          </p:sp>
          <p:sp>
            <p:nvSpPr>
              <p:cNvPr id="127" name="Oval 53"/>
              <p:cNvSpPr>
                <a:spLocks noChangeArrowheads="1"/>
              </p:cNvSpPr>
              <p:nvPr/>
            </p:nvSpPr>
            <p:spPr bwMode="auto">
              <a:xfrm>
                <a:off x="3012" y="2449"/>
                <a:ext cx="338" cy="306"/>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28" name="Group 54"/>
            <p:cNvGrpSpPr>
              <a:grpSpLocks/>
            </p:cNvGrpSpPr>
            <p:nvPr/>
          </p:nvGrpSpPr>
          <p:grpSpPr bwMode="auto">
            <a:xfrm>
              <a:off x="7094951" y="2087871"/>
              <a:ext cx="612775" cy="485775"/>
              <a:chOff x="3230" y="2153"/>
              <a:chExt cx="386" cy="306"/>
            </a:xfrm>
          </p:grpSpPr>
          <p:sp>
            <p:nvSpPr>
              <p:cNvPr id="129" name="Text Box 55"/>
              <p:cNvSpPr txBox="1">
                <a:spLocks noChangeArrowheads="1"/>
              </p:cNvSpPr>
              <p:nvPr/>
            </p:nvSpPr>
            <p:spPr bwMode="auto">
              <a:xfrm>
                <a:off x="3230" y="2200"/>
                <a:ext cx="38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等待</a:t>
                </a:r>
              </a:p>
            </p:txBody>
          </p:sp>
          <p:sp>
            <p:nvSpPr>
              <p:cNvPr id="130" name="Oval 56"/>
              <p:cNvSpPr>
                <a:spLocks noChangeArrowheads="1"/>
              </p:cNvSpPr>
              <p:nvPr/>
            </p:nvSpPr>
            <p:spPr bwMode="auto">
              <a:xfrm>
                <a:off x="3254" y="2153"/>
                <a:ext cx="338" cy="306"/>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31" name="Group 57"/>
            <p:cNvGrpSpPr>
              <a:grpSpLocks/>
            </p:cNvGrpSpPr>
            <p:nvPr/>
          </p:nvGrpSpPr>
          <p:grpSpPr bwMode="auto">
            <a:xfrm>
              <a:off x="7534688" y="2753034"/>
              <a:ext cx="612775" cy="485775"/>
              <a:chOff x="3507" y="2441"/>
              <a:chExt cx="386" cy="306"/>
            </a:xfrm>
          </p:grpSpPr>
          <p:sp>
            <p:nvSpPr>
              <p:cNvPr id="132" name="Text Box 58"/>
              <p:cNvSpPr txBox="1">
                <a:spLocks noChangeArrowheads="1"/>
              </p:cNvSpPr>
              <p:nvPr/>
            </p:nvSpPr>
            <p:spPr bwMode="auto">
              <a:xfrm>
                <a:off x="3507" y="2488"/>
                <a:ext cx="38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0000"/>
                    </a:solidFill>
                    <a:effectLst/>
                    <a:uLnTx/>
                    <a:uFillTx/>
                  </a:rPr>
                  <a:t>运行</a:t>
                </a:r>
              </a:p>
            </p:txBody>
          </p:sp>
          <p:sp>
            <p:nvSpPr>
              <p:cNvPr id="133" name="Oval 59"/>
              <p:cNvSpPr>
                <a:spLocks noChangeArrowheads="1"/>
              </p:cNvSpPr>
              <p:nvPr/>
            </p:nvSpPr>
            <p:spPr bwMode="auto">
              <a:xfrm>
                <a:off x="3531" y="2441"/>
                <a:ext cx="338" cy="306"/>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200" b="0" i="0" u="none" strike="noStrike" kern="0" cap="none" spc="0" normalizeH="0" baseline="0" noProof="0">
                  <a:ln>
                    <a:noFill/>
                  </a:ln>
                  <a:solidFill>
                    <a:srgbClr val="FF0000"/>
                  </a:solidFill>
                  <a:effectLst/>
                  <a:uLnTx/>
                  <a:uFillTx/>
                </a:endParaRPr>
              </a:p>
            </p:txBody>
          </p:sp>
        </p:grpSp>
        <p:sp>
          <p:nvSpPr>
            <p:cNvPr id="134" name="Oval 60"/>
            <p:cNvSpPr>
              <a:spLocks noChangeArrowheads="1"/>
            </p:cNvSpPr>
            <p:nvPr/>
          </p:nvSpPr>
          <p:spPr bwMode="auto">
            <a:xfrm>
              <a:off x="6434551" y="1989446"/>
              <a:ext cx="1903412" cy="1609725"/>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35" name="Line 61"/>
            <p:cNvSpPr>
              <a:spLocks noChangeShapeType="1"/>
            </p:cNvSpPr>
            <p:nvPr/>
          </p:nvSpPr>
          <p:spPr bwMode="auto">
            <a:xfrm>
              <a:off x="7299738" y="2987984"/>
              <a:ext cx="268288"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36" name="Line 62"/>
            <p:cNvSpPr>
              <a:spLocks noChangeShapeType="1"/>
            </p:cNvSpPr>
            <p:nvPr/>
          </p:nvSpPr>
          <p:spPr bwMode="auto">
            <a:xfrm flipH="1" flipV="1">
              <a:off x="7580726" y="2513321"/>
              <a:ext cx="219075" cy="2317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37" name="Line 63"/>
            <p:cNvSpPr>
              <a:spLocks noChangeShapeType="1"/>
            </p:cNvSpPr>
            <p:nvPr/>
          </p:nvSpPr>
          <p:spPr bwMode="auto">
            <a:xfrm rot="5400000" flipH="1" flipV="1">
              <a:off x="7047326" y="2526021"/>
              <a:ext cx="219075" cy="231775"/>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38" name="Text Box 64"/>
            <p:cNvSpPr txBox="1">
              <a:spLocks noChangeArrowheads="1"/>
            </p:cNvSpPr>
            <p:nvPr/>
          </p:nvSpPr>
          <p:spPr bwMode="auto">
            <a:xfrm>
              <a:off x="6753638" y="3270559"/>
              <a:ext cx="13350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rPr>
                <a:t>进程</a:t>
              </a:r>
              <a:r>
                <a:rPr kumimoji="0" lang="en-US" altLang="zh-CN" sz="1200" b="0" i="0" u="none" strike="noStrike" kern="0" cap="none" spc="0" normalizeH="0" baseline="0" noProof="0">
                  <a:ln>
                    <a:noFill/>
                  </a:ln>
                  <a:solidFill>
                    <a:srgbClr val="000000"/>
                  </a:solidFill>
                  <a:effectLst/>
                  <a:uLnTx/>
                  <a:uFillTx/>
                </a:rPr>
                <a:t>1</a:t>
              </a:r>
              <a:r>
                <a:rPr kumimoji="0" lang="zh-CN" altLang="en-US" sz="1200" b="0" i="0" u="none" strike="noStrike" kern="0" cap="none" spc="0" normalizeH="0" baseline="0" noProof="0">
                  <a:ln>
                    <a:noFill/>
                  </a:ln>
                  <a:solidFill>
                    <a:srgbClr val="000000"/>
                  </a:solidFill>
                  <a:effectLst/>
                  <a:uLnTx/>
                  <a:uFillTx/>
                </a:rPr>
                <a:t>的状态控制</a:t>
              </a:r>
            </a:p>
          </p:txBody>
        </p:sp>
      </p:grpSp>
      <p:sp>
        <p:nvSpPr>
          <p:cNvPr id="140" name="Freeform 66"/>
          <p:cNvSpPr>
            <a:spLocks/>
          </p:cNvSpPr>
          <p:nvPr/>
        </p:nvSpPr>
        <p:spPr bwMode="auto">
          <a:xfrm>
            <a:off x="5075651" y="3005446"/>
            <a:ext cx="1255712" cy="1206500"/>
          </a:xfrm>
          <a:custGeom>
            <a:avLst/>
            <a:gdLst>
              <a:gd name="T0" fmla="*/ 0 w 791"/>
              <a:gd name="T1" fmla="*/ 791 h 791"/>
              <a:gd name="T2" fmla="*/ 159 w 791"/>
              <a:gd name="T3" fmla="*/ 446 h 791"/>
              <a:gd name="T4" fmla="*/ 411 w 791"/>
              <a:gd name="T5" fmla="*/ 123 h 791"/>
              <a:gd name="T6" fmla="*/ 791 w 791"/>
              <a:gd name="T7" fmla="*/ 0 h 791"/>
            </a:gdLst>
            <a:ahLst/>
            <a:cxnLst>
              <a:cxn ang="0">
                <a:pos x="T0" y="T1"/>
              </a:cxn>
              <a:cxn ang="0">
                <a:pos x="T2" y="T3"/>
              </a:cxn>
              <a:cxn ang="0">
                <a:pos x="T4" y="T5"/>
              </a:cxn>
              <a:cxn ang="0">
                <a:pos x="T6" y="T7"/>
              </a:cxn>
            </a:cxnLst>
            <a:rect l="0" t="0" r="r" b="b"/>
            <a:pathLst>
              <a:path w="791" h="791">
                <a:moveTo>
                  <a:pt x="0" y="791"/>
                </a:moveTo>
                <a:cubicBezTo>
                  <a:pt x="26" y="733"/>
                  <a:pt x="90" y="557"/>
                  <a:pt x="159" y="446"/>
                </a:cubicBezTo>
                <a:cubicBezTo>
                  <a:pt x="227" y="335"/>
                  <a:pt x="306" y="197"/>
                  <a:pt x="411" y="123"/>
                </a:cubicBezTo>
                <a:cubicBezTo>
                  <a:pt x="516" y="49"/>
                  <a:pt x="712" y="26"/>
                  <a:pt x="791"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42" name="Text Box 68"/>
          <p:cNvSpPr txBox="1">
            <a:spLocks noChangeArrowheads="1"/>
          </p:cNvSpPr>
          <p:nvPr/>
        </p:nvSpPr>
        <p:spPr bwMode="auto">
          <a:xfrm>
            <a:off x="9085676" y="2470459"/>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sp>
        <p:nvSpPr>
          <p:cNvPr id="81" name="Text Box 7"/>
          <p:cNvSpPr txBox="1">
            <a:spLocks noChangeArrowheads="1"/>
          </p:cNvSpPr>
          <p:nvPr/>
        </p:nvSpPr>
        <p:spPr bwMode="auto">
          <a:xfrm>
            <a:off x="9994619" y="2612526"/>
            <a:ext cx="110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rPr>
              <a:t>内存储器</a:t>
            </a:r>
          </a:p>
        </p:txBody>
      </p:sp>
      <p:pic>
        <p:nvPicPr>
          <p:cNvPr id="10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6291" y="5856963"/>
            <a:ext cx="1608137" cy="736600"/>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3682" y="4023827"/>
            <a:ext cx="1606550" cy="1836738"/>
          </a:xfrm>
          <a:prstGeom prst="rect">
            <a:avLst/>
          </a:prstGeom>
          <a:noFill/>
          <a:ln w="95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3" name="组合 172"/>
          <p:cNvGrpSpPr/>
          <p:nvPr/>
        </p:nvGrpSpPr>
        <p:grpSpPr>
          <a:xfrm>
            <a:off x="9644477" y="3971306"/>
            <a:ext cx="1925163" cy="1862211"/>
            <a:chOff x="9644477" y="4078371"/>
            <a:chExt cx="1925163" cy="1756478"/>
          </a:xfrm>
        </p:grpSpPr>
        <p:grpSp>
          <p:nvGrpSpPr>
            <p:cNvPr id="171" name="组合 170"/>
            <p:cNvGrpSpPr/>
            <p:nvPr/>
          </p:nvGrpSpPr>
          <p:grpSpPr>
            <a:xfrm>
              <a:off x="9644477" y="4100485"/>
              <a:ext cx="1925163" cy="712513"/>
              <a:chOff x="9632047" y="4100485"/>
              <a:chExt cx="1938224" cy="712513"/>
            </a:xfrm>
          </p:grpSpPr>
          <p:pic>
            <p:nvPicPr>
              <p:cNvPr id="169" name="图片 168"/>
              <p:cNvPicPr>
                <a:picLocks noChangeAspect="1"/>
              </p:cNvPicPr>
              <p:nvPr/>
            </p:nvPicPr>
            <p:blipFill>
              <a:blip r:embed="rId6"/>
              <a:stretch>
                <a:fillRect/>
              </a:stretch>
            </p:blipFill>
            <p:spPr>
              <a:xfrm>
                <a:off x="9632047" y="4100485"/>
                <a:ext cx="1616637" cy="252749"/>
              </a:xfrm>
              <a:prstGeom prst="rect">
                <a:avLst/>
              </a:prstGeom>
            </p:spPr>
          </p:pic>
          <p:grpSp>
            <p:nvGrpSpPr>
              <p:cNvPr id="170" name="组合 169"/>
              <p:cNvGrpSpPr/>
              <p:nvPr/>
            </p:nvGrpSpPr>
            <p:grpSpPr>
              <a:xfrm>
                <a:off x="10495563" y="4353234"/>
                <a:ext cx="1074708" cy="459764"/>
                <a:chOff x="10495563" y="4353234"/>
                <a:chExt cx="1074708" cy="459764"/>
              </a:xfrm>
            </p:grpSpPr>
            <p:sp>
              <p:nvSpPr>
                <p:cNvPr id="107" name="Text Box 33"/>
                <p:cNvSpPr txBox="1">
                  <a:spLocks noChangeArrowheads="1"/>
                </p:cNvSpPr>
                <p:nvPr/>
              </p:nvSpPr>
              <p:spPr bwMode="auto">
                <a:xfrm>
                  <a:off x="10495563" y="4505221"/>
                  <a:ext cx="643125" cy="307777"/>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srgbClr val="FF0000"/>
                      </a:solidFill>
                      <a:effectLst/>
                      <a:uLnTx/>
                      <a:uFillTx/>
                    </a:rPr>
                    <a:t>进程</a:t>
                  </a:r>
                  <a:r>
                    <a:rPr kumimoji="0" lang="en-US" altLang="zh-CN" sz="1400" i="0" u="none" strike="noStrike" kern="0" cap="none" spc="0" normalizeH="0" baseline="0" noProof="0" dirty="0">
                      <a:ln>
                        <a:noFill/>
                      </a:ln>
                      <a:solidFill>
                        <a:srgbClr val="FF0000"/>
                      </a:solidFill>
                      <a:effectLst/>
                      <a:uLnTx/>
                      <a:uFillTx/>
                    </a:rPr>
                    <a:t>1</a:t>
                  </a:r>
                </a:p>
              </p:txBody>
            </p:sp>
            <p:sp>
              <p:nvSpPr>
                <p:cNvPr id="120" name="Text Box 46"/>
                <p:cNvSpPr txBox="1">
                  <a:spLocks noChangeArrowheads="1"/>
                </p:cNvSpPr>
                <p:nvPr/>
              </p:nvSpPr>
              <p:spPr bwMode="auto">
                <a:xfrm>
                  <a:off x="11217883" y="4353234"/>
                  <a:ext cx="352388" cy="34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sym typeface="Wingdings" panose="05000000000000000000" pitchFamily="2" charset="2"/>
                    </a:rPr>
                    <a:t></a:t>
                  </a:r>
                </a:p>
              </p:txBody>
            </p:sp>
          </p:grpSp>
        </p:grpSp>
        <p:sp>
          <p:nvSpPr>
            <p:cNvPr id="106" name="Rectangle 32"/>
            <p:cNvSpPr>
              <a:spLocks noChangeArrowheads="1"/>
            </p:cNvSpPr>
            <p:nvPr/>
          </p:nvSpPr>
          <p:spPr bwMode="auto">
            <a:xfrm>
              <a:off x="10372552" y="4078371"/>
              <a:ext cx="887413" cy="175647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grpSp>
      <p:sp>
        <p:nvSpPr>
          <p:cNvPr id="143" name="Rectangle 69"/>
          <p:cNvSpPr>
            <a:spLocks noChangeArrowheads="1"/>
          </p:cNvSpPr>
          <p:nvPr/>
        </p:nvSpPr>
        <p:spPr bwMode="auto">
          <a:xfrm>
            <a:off x="9647651" y="768659"/>
            <a:ext cx="1590675" cy="1374775"/>
          </a:xfrm>
          <a:prstGeom prst="rect">
            <a:avLst/>
          </a:prstGeom>
          <a:solidFill>
            <a:srgbClr val="EAEAEA"/>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44" name="Text Box 70"/>
          <p:cNvSpPr txBox="1">
            <a:spLocks noChangeArrowheads="1"/>
          </p:cNvSpPr>
          <p:nvPr/>
        </p:nvSpPr>
        <p:spPr bwMode="auto">
          <a:xfrm>
            <a:off x="10011188" y="960746"/>
            <a:ext cx="727075" cy="314325"/>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rPr>
              <a:t>运算器</a:t>
            </a:r>
          </a:p>
        </p:txBody>
      </p:sp>
      <p:sp>
        <p:nvSpPr>
          <p:cNvPr id="145" name="Text Box 71"/>
          <p:cNvSpPr txBox="1">
            <a:spLocks noChangeArrowheads="1"/>
          </p:cNvSpPr>
          <p:nvPr/>
        </p:nvSpPr>
        <p:spPr bwMode="auto">
          <a:xfrm>
            <a:off x="10011188" y="1484621"/>
            <a:ext cx="727075" cy="314325"/>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rPr>
              <a:t>控制器</a:t>
            </a:r>
          </a:p>
        </p:txBody>
      </p:sp>
      <p:sp>
        <p:nvSpPr>
          <p:cNvPr id="146" name="Text Box 72"/>
          <p:cNvSpPr txBox="1">
            <a:spLocks noChangeArrowheads="1"/>
          </p:cNvSpPr>
          <p:nvPr/>
        </p:nvSpPr>
        <p:spPr bwMode="auto">
          <a:xfrm>
            <a:off x="10573163" y="1783071"/>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rPr>
              <a:t>CPU</a:t>
            </a:r>
          </a:p>
        </p:txBody>
      </p:sp>
      <p:sp>
        <p:nvSpPr>
          <p:cNvPr id="147" name="Line 73"/>
          <p:cNvSpPr>
            <a:spLocks noChangeShapeType="1"/>
          </p:cNvSpPr>
          <p:nvPr/>
        </p:nvSpPr>
        <p:spPr bwMode="auto">
          <a:xfrm>
            <a:off x="10377901" y="1260784"/>
            <a:ext cx="0" cy="21590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48" name="Freeform 74"/>
          <p:cNvSpPr>
            <a:spLocks/>
          </p:cNvSpPr>
          <p:nvPr/>
        </p:nvSpPr>
        <p:spPr bwMode="auto">
          <a:xfrm>
            <a:off x="9357138" y="1749734"/>
            <a:ext cx="1252538" cy="2597150"/>
          </a:xfrm>
          <a:custGeom>
            <a:avLst/>
            <a:gdLst>
              <a:gd name="T0" fmla="*/ 789 w 789"/>
              <a:gd name="T1" fmla="*/ 1636 h 1636"/>
              <a:gd name="T2" fmla="*/ 137 w 789"/>
              <a:gd name="T3" fmla="*/ 661 h 1636"/>
              <a:gd name="T4" fmla="*/ 45 w 789"/>
              <a:gd name="T5" fmla="*/ 346 h 1636"/>
              <a:gd name="T6" fmla="*/ 405 w 789"/>
              <a:gd name="T7" fmla="*/ 0 h 1636"/>
            </a:gdLst>
            <a:ahLst/>
            <a:cxnLst>
              <a:cxn ang="0">
                <a:pos x="T0" y="T1"/>
              </a:cxn>
              <a:cxn ang="0">
                <a:pos x="T2" y="T3"/>
              </a:cxn>
              <a:cxn ang="0">
                <a:pos x="T4" y="T5"/>
              </a:cxn>
              <a:cxn ang="0">
                <a:pos x="T6" y="T7"/>
              </a:cxn>
            </a:cxnLst>
            <a:rect l="0" t="0" r="r" b="b"/>
            <a:pathLst>
              <a:path w="789" h="1636">
                <a:moveTo>
                  <a:pt x="789" y="1636"/>
                </a:moveTo>
                <a:cubicBezTo>
                  <a:pt x="680" y="1474"/>
                  <a:pt x="261" y="876"/>
                  <a:pt x="137" y="661"/>
                </a:cubicBezTo>
                <a:cubicBezTo>
                  <a:pt x="13" y="446"/>
                  <a:pt x="0" y="456"/>
                  <a:pt x="45" y="346"/>
                </a:cubicBezTo>
                <a:cubicBezTo>
                  <a:pt x="90" y="236"/>
                  <a:pt x="330" y="72"/>
                  <a:pt x="405" y="0"/>
                </a:cubicBezTo>
              </a:path>
            </a:pathLst>
          </a:custGeom>
          <a:noFill/>
          <a:ln w="2857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49" name="Freeform 75"/>
          <p:cNvSpPr>
            <a:spLocks/>
          </p:cNvSpPr>
          <p:nvPr/>
        </p:nvSpPr>
        <p:spPr bwMode="auto">
          <a:xfrm>
            <a:off x="8598313" y="1456046"/>
            <a:ext cx="1036638" cy="695325"/>
          </a:xfrm>
          <a:custGeom>
            <a:avLst/>
            <a:gdLst>
              <a:gd name="T0" fmla="*/ 0 w 653"/>
              <a:gd name="T1" fmla="*/ 438 h 438"/>
              <a:gd name="T2" fmla="*/ 277 w 653"/>
              <a:gd name="T3" fmla="*/ 153 h 438"/>
              <a:gd name="T4" fmla="*/ 653 w 653"/>
              <a:gd name="T5" fmla="*/ 0 h 438"/>
            </a:gdLst>
            <a:ahLst/>
            <a:cxnLst>
              <a:cxn ang="0">
                <a:pos x="T0" y="T1"/>
              </a:cxn>
              <a:cxn ang="0">
                <a:pos x="T2" y="T3"/>
              </a:cxn>
              <a:cxn ang="0">
                <a:pos x="T4" y="T5"/>
              </a:cxn>
            </a:cxnLst>
            <a:rect l="0" t="0" r="r" b="b"/>
            <a:pathLst>
              <a:path w="653" h="438">
                <a:moveTo>
                  <a:pt x="0" y="438"/>
                </a:moveTo>
                <a:cubicBezTo>
                  <a:pt x="46" y="390"/>
                  <a:pt x="168" y="226"/>
                  <a:pt x="277" y="153"/>
                </a:cubicBezTo>
                <a:cubicBezTo>
                  <a:pt x="386" y="80"/>
                  <a:pt x="575" y="32"/>
                  <a:pt x="653" y="0"/>
                </a:cubicBezTo>
              </a:path>
            </a:pathLst>
          </a:custGeom>
          <a:noFill/>
          <a:ln w="28575" cap="flat" cmpd="sng">
            <a:solidFill>
              <a:srgbClr val="0000FF"/>
            </a:solidFill>
            <a:prstDash val="solid"/>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50" name="Text Box 76"/>
          <p:cNvSpPr txBox="1">
            <a:spLocks noChangeArrowheads="1"/>
          </p:cNvSpPr>
          <p:nvPr/>
        </p:nvSpPr>
        <p:spPr bwMode="auto">
          <a:xfrm>
            <a:off x="8912638" y="167512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sp>
        <p:nvSpPr>
          <p:cNvPr id="152" name="Text Box 78"/>
          <p:cNvSpPr txBox="1">
            <a:spLocks noChangeArrowheads="1"/>
          </p:cNvSpPr>
          <p:nvPr/>
        </p:nvSpPr>
        <p:spPr bwMode="auto">
          <a:xfrm rot="19983974">
            <a:off x="8468138" y="1363971"/>
            <a:ext cx="1208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rPr>
              <a:t>状态与管控</a:t>
            </a:r>
          </a:p>
        </p:txBody>
      </p:sp>
      <p:sp>
        <p:nvSpPr>
          <p:cNvPr id="154" name="Text Box 80"/>
          <p:cNvSpPr txBox="1">
            <a:spLocks noChangeArrowheads="1"/>
          </p:cNvSpPr>
          <p:nvPr/>
        </p:nvSpPr>
        <p:spPr bwMode="auto">
          <a:xfrm>
            <a:off x="7560088" y="3862696"/>
            <a:ext cx="539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rPr>
              <a:t>装载</a:t>
            </a:r>
          </a:p>
        </p:txBody>
      </p:sp>
      <p:grpSp>
        <p:nvGrpSpPr>
          <p:cNvPr id="165" name="组合 164"/>
          <p:cNvGrpSpPr/>
          <p:nvPr/>
        </p:nvGrpSpPr>
        <p:grpSpPr>
          <a:xfrm>
            <a:off x="8245888" y="2994334"/>
            <a:ext cx="2108200" cy="1060450"/>
            <a:chOff x="8245888" y="2994334"/>
            <a:chExt cx="2108200" cy="1060450"/>
          </a:xfrm>
        </p:grpSpPr>
        <p:sp>
          <p:nvSpPr>
            <p:cNvPr id="139" name="Text Box 65"/>
            <p:cNvSpPr txBox="1">
              <a:spLocks noChangeArrowheads="1"/>
            </p:cNvSpPr>
            <p:nvPr/>
          </p:nvSpPr>
          <p:spPr bwMode="auto">
            <a:xfrm>
              <a:off x="8806276" y="324992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sym typeface="Wingdings" panose="05000000000000000000" pitchFamily="2" charset="2"/>
                </a:rPr>
                <a:t></a:t>
              </a:r>
            </a:p>
          </p:txBody>
        </p:sp>
        <p:sp>
          <p:nvSpPr>
            <p:cNvPr id="141" name="Freeform 67"/>
            <p:cNvSpPr>
              <a:spLocks/>
            </p:cNvSpPr>
            <p:nvPr/>
          </p:nvSpPr>
          <p:spPr bwMode="auto">
            <a:xfrm>
              <a:off x="8245888" y="3151496"/>
              <a:ext cx="2108200" cy="903288"/>
            </a:xfrm>
            <a:custGeom>
              <a:avLst/>
              <a:gdLst>
                <a:gd name="T0" fmla="*/ 1328 w 1328"/>
                <a:gd name="T1" fmla="*/ 569 h 569"/>
                <a:gd name="T2" fmla="*/ 637 w 1328"/>
                <a:gd name="T3" fmla="*/ 108 h 569"/>
                <a:gd name="T4" fmla="*/ 0 w 1328"/>
                <a:gd name="T5" fmla="*/ 0 h 569"/>
              </a:gdLst>
              <a:ahLst/>
              <a:cxnLst>
                <a:cxn ang="0">
                  <a:pos x="T0" y="T1"/>
                </a:cxn>
                <a:cxn ang="0">
                  <a:pos x="T2" y="T3"/>
                </a:cxn>
                <a:cxn ang="0">
                  <a:pos x="T4" y="T5"/>
                </a:cxn>
              </a:cxnLst>
              <a:rect l="0" t="0" r="r" b="b"/>
              <a:pathLst>
                <a:path w="1328" h="569">
                  <a:moveTo>
                    <a:pt x="1328" y="569"/>
                  </a:moveTo>
                  <a:cubicBezTo>
                    <a:pt x="1213" y="493"/>
                    <a:pt x="858" y="203"/>
                    <a:pt x="637" y="108"/>
                  </a:cubicBezTo>
                  <a:cubicBezTo>
                    <a:pt x="416" y="13"/>
                    <a:pt x="133" y="22"/>
                    <a:pt x="0" y="0"/>
                  </a:cubicBezTo>
                </a:path>
              </a:pathLst>
            </a:custGeom>
            <a:noFill/>
            <a:ln w="28575" cmpd="sng">
              <a:solidFill>
                <a:srgbClr val="0000FF"/>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55" name="Text Box 81"/>
            <p:cNvSpPr txBox="1">
              <a:spLocks noChangeArrowheads="1"/>
            </p:cNvSpPr>
            <p:nvPr/>
          </p:nvSpPr>
          <p:spPr bwMode="auto">
            <a:xfrm rot="997142">
              <a:off x="8496713" y="2994334"/>
              <a:ext cx="12080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rPr>
                <a:t>状态与管控</a:t>
              </a:r>
            </a:p>
          </p:txBody>
        </p:sp>
      </p:grpSp>
      <p:sp>
        <p:nvSpPr>
          <p:cNvPr id="175"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Tree>
    <p:extLst>
      <p:ext uri="{BB962C8B-B14F-4D97-AF65-F5344CB8AC3E}">
        <p14:creationId xmlns:p14="http://schemas.microsoft.com/office/powerpoint/2010/main" val="14831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anim calcmode="lin" valueType="num">
                                      <p:cBhvr additive="base">
                                        <p:cTn id="25" dur="500" fill="hold"/>
                                        <p:tgtEl>
                                          <p:spTgt spid="159"/>
                                        </p:tgtEl>
                                        <p:attrNameLst>
                                          <p:attrName>ppt_x</p:attrName>
                                        </p:attrNameLst>
                                      </p:cBhvr>
                                      <p:tavLst>
                                        <p:tav tm="0">
                                          <p:val>
                                            <p:strVal val="#ppt_x"/>
                                          </p:val>
                                        </p:tav>
                                        <p:tav tm="100000">
                                          <p:val>
                                            <p:strVal val="#ppt_x"/>
                                          </p:val>
                                        </p:tav>
                                      </p:tavLst>
                                    </p:anim>
                                    <p:anim calcmode="lin" valueType="num">
                                      <p:cBhvr additive="base">
                                        <p:cTn id="26"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0"/>
                                        </p:tgtEl>
                                        <p:attrNameLst>
                                          <p:attrName>style.visibility</p:attrName>
                                        </p:attrNameLst>
                                      </p:cBhvr>
                                      <p:to>
                                        <p:strVal val="visible"/>
                                      </p:to>
                                    </p:set>
                                    <p:anim calcmode="lin" valueType="num">
                                      <p:cBhvr additive="base">
                                        <p:cTn id="31" dur="500" fill="hold"/>
                                        <p:tgtEl>
                                          <p:spTgt spid="160"/>
                                        </p:tgtEl>
                                        <p:attrNameLst>
                                          <p:attrName>ppt_x</p:attrName>
                                        </p:attrNameLst>
                                      </p:cBhvr>
                                      <p:tavLst>
                                        <p:tav tm="0">
                                          <p:val>
                                            <p:strVal val="#ppt_x"/>
                                          </p:val>
                                        </p:tav>
                                        <p:tav tm="100000">
                                          <p:val>
                                            <p:strVal val="#ppt_x"/>
                                          </p:val>
                                        </p:tav>
                                      </p:tavLst>
                                    </p:anim>
                                    <p:anim calcmode="lin" valueType="num">
                                      <p:cBhvr additive="base">
                                        <p:cTn id="32" dur="500" fill="hold"/>
                                        <p:tgtEl>
                                          <p:spTgt spid="16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anim calcmode="lin" valueType="num">
                                      <p:cBhvr additive="base">
                                        <p:cTn id="35" dur="500" fill="hold"/>
                                        <p:tgtEl>
                                          <p:spTgt spid="113"/>
                                        </p:tgtEl>
                                        <p:attrNameLst>
                                          <p:attrName>ppt_x</p:attrName>
                                        </p:attrNameLst>
                                      </p:cBhvr>
                                      <p:tavLst>
                                        <p:tav tm="0">
                                          <p:val>
                                            <p:strVal val="#ppt_x"/>
                                          </p:val>
                                        </p:tav>
                                        <p:tav tm="100000">
                                          <p:val>
                                            <p:strVal val="#ppt_x"/>
                                          </p:val>
                                        </p:tav>
                                      </p:tavLst>
                                    </p:anim>
                                    <p:anim calcmode="lin" valueType="num">
                                      <p:cBhvr additive="base">
                                        <p:cTn id="36" dur="500" fill="hold"/>
                                        <p:tgtEl>
                                          <p:spTgt spid="1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3"/>
                                        </p:tgtEl>
                                        <p:attrNameLst>
                                          <p:attrName>style.visibility</p:attrName>
                                        </p:attrNameLst>
                                      </p:cBhvr>
                                      <p:to>
                                        <p:strVal val="visible"/>
                                      </p:to>
                                    </p:set>
                                    <p:anim calcmode="lin" valueType="num">
                                      <p:cBhvr additive="base">
                                        <p:cTn id="39" dur="500" fill="hold"/>
                                        <p:tgtEl>
                                          <p:spTgt spid="173"/>
                                        </p:tgtEl>
                                        <p:attrNameLst>
                                          <p:attrName>ppt_x</p:attrName>
                                        </p:attrNameLst>
                                      </p:cBhvr>
                                      <p:tavLst>
                                        <p:tav tm="0">
                                          <p:val>
                                            <p:strVal val="#ppt_x"/>
                                          </p:val>
                                        </p:tav>
                                        <p:tav tm="100000">
                                          <p:val>
                                            <p:strVal val="#ppt_x"/>
                                          </p:val>
                                        </p:tav>
                                      </p:tavLst>
                                    </p:anim>
                                    <p:anim calcmode="lin" valueType="num">
                                      <p:cBhvr additive="base">
                                        <p:cTn id="40"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1"/>
                                        </p:tgtEl>
                                        <p:attrNameLst>
                                          <p:attrName>style.visibility</p:attrName>
                                        </p:attrNameLst>
                                      </p:cBhvr>
                                      <p:to>
                                        <p:strVal val="visible"/>
                                      </p:to>
                                    </p:set>
                                    <p:anim calcmode="lin" valueType="num">
                                      <p:cBhvr additive="base">
                                        <p:cTn id="45" dur="500" fill="hold"/>
                                        <p:tgtEl>
                                          <p:spTgt spid="161"/>
                                        </p:tgtEl>
                                        <p:attrNameLst>
                                          <p:attrName>ppt_x</p:attrName>
                                        </p:attrNameLst>
                                      </p:cBhvr>
                                      <p:tavLst>
                                        <p:tav tm="0">
                                          <p:val>
                                            <p:strVal val="#ppt_x"/>
                                          </p:val>
                                        </p:tav>
                                        <p:tav tm="100000">
                                          <p:val>
                                            <p:strVal val="#ppt_x"/>
                                          </p:val>
                                        </p:tav>
                                      </p:tavLst>
                                    </p:anim>
                                    <p:anim calcmode="lin" valueType="num">
                                      <p:cBhvr additive="base">
                                        <p:cTn id="46" dur="500" fill="hold"/>
                                        <p:tgtEl>
                                          <p:spTgt spid="16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4"/>
                                        </p:tgtEl>
                                        <p:attrNameLst>
                                          <p:attrName>style.visibility</p:attrName>
                                        </p:attrNameLst>
                                      </p:cBhvr>
                                      <p:to>
                                        <p:strVal val="visible"/>
                                      </p:to>
                                    </p:set>
                                    <p:anim calcmode="lin" valueType="num">
                                      <p:cBhvr additive="base">
                                        <p:cTn id="49" dur="500" fill="hold"/>
                                        <p:tgtEl>
                                          <p:spTgt spid="164"/>
                                        </p:tgtEl>
                                        <p:attrNameLst>
                                          <p:attrName>ppt_x</p:attrName>
                                        </p:attrNameLst>
                                      </p:cBhvr>
                                      <p:tavLst>
                                        <p:tav tm="0">
                                          <p:val>
                                            <p:strVal val="#ppt_x"/>
                                          </p:val>
                                        </p:tav>
                                        <p:tav tm="100000">
                                          <p:val>
                                            <p:strVal val="#ppt_x"/>
                                          </p:val>
                                        </p:tav>
                                      </p:tavLst>
                                    </p:anim>
                                    <p:anim calcmode="lin" valueType="num">
                                      <p:cBhvr additive="base">
                                        <p:cTn id="50" dur="500" fill="hold"/>
                                        <p:tgtEl>
                                          <p:spTgt spid="16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 calcmode="lin" valueType="num">
                                      <p:cBhvr additive="base">
                                        <p:cTn id="57" dur="500" fill="hold"/>
                                        <p:tgtEl>
                                          <p:spTgt spid="114"/>
                                        </p:tgtEl>
                                        <p:attrNameLst>
                                          <p:attrName>ppt_x</p:attrName>
                                        </p:attrNameLst>
                                      </p:cBhvr>
                                      <p:tavLst>
                                        <p:tav tm="0">
                                          <p:val>
                                            <p:strVal val="#ppt_x"/>
                                          </p:val>
                                        </p:tav>
                                        <p:tav tm="100000">
                                          <p:val>
                                            <p:strVal val="#ppt_x"/>
                                          </p:val>
                                        </p:tav>
                                      </p:tavLst>
                                    </p:anim>
                                    <p:anim calcmode="lin" valueType="num">
                                      <p:cBhvr additive="base">
                                        <p:cTn id="58"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2"/>
                                        </p:tgtEl>
                                        <p:attrNameLst>
                                          <p:attrName>style.visibility</p:attrName>
                                        </p:attrNameLst>
                                      </p:cBhvr>
                                      <p:to>
                                        <p:strVal val="visible"/>
                                      </p:to>
                                    </p:set>
                                    <p:anim calcmode="lin" valueType="num">
                                      <p:cBhvr additive="base">
                                        <p:cTn id="63" dur="500" fill="hold"/>
                                        <p:tgtEl>
                                          <p:spTgt spid="162"/>
                                        </p:tgtEl>
                                        <p:attrNameLst>
                                          <p:attrName>ppt_x</p:attrName>
                                        </p:attrNameLst>
                                      </p:cBhvr>
                                      <p:tavLst>
                                        <p:tav tm="0">
                                          <p:val>
                                            <p:strVal val="#ppt_x"/>
                                          </p:val>
                                        </p:tav>
                                        <p:tav tm="100000">
                                          <p:val>
                                            <p:strVal val="#ppt_x"/>
                                          </p:val>
                                        </p:tav>
                                      </p:tavLst>
                                    </p:anim>
                                    <p:anim calcmode="lin" valueType="num">
                                      <p:cBhvr additive="base">
                                        <p:cTn id="64" dur="500" fill="hold"/>
                                        <p:tgtEl>
                                          <p:spTgt spid="16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 calcmode="lin" valueType="num">
                                      <p:cBhvr additive="base">
                                        <p:cTn id="67" dur="500" fill="hold"/>
                                        <p:tgtEl>
                                          <p:spTgt spid="122"/>
                                        </p:tgtEl>
                                        <p:attrNameLst>
                                          <p:attrName>ppt_x</p:attrName>
                                        </p:attrNameLst>
                                      </p:cBhvr>
                                      <p:tavLst>
                                        <p:tav tm="0">
                                          <p:val>
                                            <p:strVal val="#ppt_x"/>
                                          </p:val>
                                        </p:tav>
                                        <p:tav tm="100000">
                                          <p:val>
                                            <p:strVal val="#ppt_x"/>
                                          </p:val>
                                        </p:tav>
                                      </p:tavLst>
                                    </p:anim>
                                    <p:anim calcmode="lin" valueType="num">
                                      <p:cBhvr additive="base">
                                        <p:cTn id="68" dur="500" fill="hold"/>
                                        <p:tgtEl>
                                          <p:spTgt spid="1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fill="hold"/>
                                        <p:tgtEl>
                                          <p:spTgt spid="84"/>
                                        </p:tgtEl>
                                        <p:attrNameLst>
                                          <p:attrName>ppt_x</p:attrName>
                                        </p:attrNameLst>
                                      </p:cBhvr>
                                      <p:tavLst>
                                        <p:tav tm="0">
                                          <p:val>
                                            <p:strVal val="#ppt_x"/>
                                          </p:val>
                                        </p:tav>
                                        <p:tav tm="100000">
                                          <p:val>
                                            <p:strVal val="#ppt_x"/>
                                          </p:val>
                                        </p:tav>
                                      </p:tavLst>
                                    </p:anim>
                                    <p:anim calcmode="lin" valueType="num">
                                      <p:cBhvr additive="base">
                                        <p:cTn id="72" dur="500" fill="hold"/>
                                        <p:tgtEl>
                                          <p:spTgt spid="8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anim calcmode="lin" valueType="num">
                                      <p:cBhvr additive="base">
                                        <p:cTn id="75" dur="500" fill="hold"/>
                                        <p:tgtEl>
                                          <p:spTgt spid="154"/>
                                        </p:tgtEl>
                                        <p:attrNameLst>
                                          <p:attrName>ppt_x</p:attrName>
                                        </p:attrNameLst>
                                      </p:cBhvr>
                                      <p:tavLst>
                                        <p:tav tm="0">
                                          <p:val>
                                            <p:strVal val="#ppt_x"/>
                                          </p:val>
                                        </p:tav>
                                        <p:tav tm="100000">
                                          <p:val>
                                            <p:strVal val="#ppt_x"/>
                                          </p:val>
                                        </p:tav>
                                      </p:tavLst>
                                    </p:anim>
                                    <p:anim calcmode="lin" valueType="num">
                                      <p:cBhvr additive="base">
                                        <p:cTn id="76" dur="500" fill="hold"/>
                                        <p:tgtEl>
                                          <p:spTgt spid="15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500" fill="hold"/>
                                        <p:tgtEl>
                                          <p:spTgt spid="104"/>
                                        </p:tgtEl>
                                        <p:attrNameLst>
                                          <p:attrName>ppt_x</p:attrName>
                                        </p:attrNameLst>
                                      </p:cBhvr>
                                      <p:tavLst>
                                        <p:tav tm="0">
                                          <p:val>
                                            <p:strVal val="#ppt_x"/>
                                          </p:val>
                                        </p:tav>
                                        <p:tav tm="100000">
                                          <p:val>
                                            <p:strVal val="#ppt_x"/>
                                          </p:val>
                                        </p:tav>
                                      </p:tavLst>
                                    </p:anim>
                                    <p:anim calcmode="lin" valueType="num">
                                      <p:cBhvr additive="base">
                                        <p:cTn id="8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63"/>
                                        </p:tgtEl>
                                        <p:attrNameLst>
                                          <p:attrName>style.visibility</p:attrName>
                                        </p:attrNameLst>
                                      </p:cBhvr>
                                      <p:to>
                                        <p:strVal val="visible"/>
                                      </p:to>
                                    </p:set>
                                    <p:anim calcmode="lin" valueType="num">
                                      <p:cBhvr additive="base">
                                        <p:cTn id="89" dur="500" fill="hold"/>
                                        <p:tgtEl>
                                          <p:spTgt spid="163"/>
                                        </p:tgtEl>
                                        <p:attrNameLst>
                                          <p:attrName>ppt_x</p:attrName>
                                        </p:attrNameLst>
                                      </p:cBhvr>
                                      <p:tavLst>
                                        <p:tav tm="0">
                                          <p:val>
                                            <p:strVal val="#ppt_x"/>
                                          </p:val>
                                        </p:tav>
                                        <p:tav tm="100000">
                                          <p:val>
                                            <p:strVal val="#ppt_x"/>
                                          </p:val>
                                        </p:tav>
                                      </p:tavLst>
                                    </p:anim>
                                    <p:anim calcmode="lin" valueType="num">
                                      <p:cBhvr additive="base">
                                        <p:cTn id="90" dur="500" fill="hold"/>
                                        <p:tgtEl>
                                          <p:spTgt spid="16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40"/>
                                        </p:tgtEl>
                                        <p:attrNameLst>
                                          <p:attrName>style.visibility</p:attrName>
                                        </p:attrNameLst>
                                      </p:cBhvr>
                                      <p:to>
                                        <p:strVal val="visible"/>
                                      </p:to>
                                    </p:set>
                                    <p:anim calcmode="lin" valueType="num">
                                      <p:cBhvr additive="base">
                                        <p:cTn id="93" dur="500" fill="hold"/>
                                        <p:tgtEl>
                                          <p:spTgt spid="140"/>
                                        </p:tgtEl>
                                        <p:attrNameLst>
                                          <p:attrName>ppt_x</p:attrName>
                                        </p:attrNameLst>
                                      </p:cBhvr>
                                      <p:tavLst>
                                        <p:tav tm="0">
                                          <p:val>
                                            <p:strVal val="#ppt_x"/>
                                          </p:val>
                                        </p:tav>
                                        <p:tav tm="100000">
                                          <p:val>
                                            <p:strVal val="#ppt_x"/>
                                          </p:val>
                                        </p:tav>
                                      </p:tavLst>
                                    </p:anim>
                                    <p:anim calcmode="lin" valueType="num">
                                      <p:cBhvr additive="base">
                                        <p:cTn id="94" dur="500" fill="hold"/>
                                        <p:tgtEl>
                                          <p:spTgt spid="14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anim calcmode="lin" valueType="num">
                                      <p:cBhvr additive="base">
                                        <p:cTn id="97" dur="500" fill="hold"/>
                                        <p:tgtEl>
                                          <p:spTgt spid="116"/>
                                        </p:tgtEl>
                                        <p:attrNameLst>
                                          <p:attrName>ppt_x</p:attrName>
                                        </p:attrNameLst>
                                      </p:cBhvr>
                                      <p:tavLst>
                                        <p:tav tm="0">
                                          <p:val>
                                            <p:strVal val="#ppt_x"/>
                                          </p:val>
                                        </p:tav>
                                        <p:tav tm="100000">
                                          <p:val>
                                            <p:strVal val="#ppt_x"/>
                                          </p:val>
                                        </p:tav>
                                      </p:tavLst>
                                    </p:anim>
                                    <p:anim calcmode="lin" valueType="num">
                                      <p:cBhvr additive="base">
                                        <p:cTn id="9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 calcmode="lin" valueType="num">
                                      <p:cBhvr additive="base">
                                        <p:cTn id="103" dur="500" fill="hold"/>
                                        <p:tgtEl>
                                          <p:spTgt spid="165"/>
                                        </p:tgtEl>
                                        <p:attrNameLst>
                                          <p:attrName>ppt_x</p:attrName>
                                        </p:attrNameLst>
                                      </p:cBhvr>
                                      <p:tavLst>
                                        <p:tav tm="0">
                                          <p:val>
                                            <p:strVal val="#ppt_x"/>
                                          </p:val>
                                        </p:tav>
                                        <p:tav tm="100000">
                                          <p:val>
                                            <p:strVal val="#ppt_x"/>
                                          </p:val>
                                        </p:tav>
                                      </p:tavLst>
                                    </p:anim>
                                    <p:anim calcmode="lin" valueType="num">
                                      <p:cBhvr additive="base">
                                        <p:cTn id="104"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48"/>
                                        </p:tgtEl>
                                        <p:attrNameLst>
                                          <p:attrName>style.visibility</p:attrName>
                                        </p:attrNameLst>
                                      </p:cBhvr>
                                      <p:to>
                                        <p:strVal val="visible"/>
                                      </p:to>
                                    </p:set>
                                    <p:anim calcmode="lin" valueType="num">
                                      <p:cBhvr additive="base">
                                        <p:cTn id="109" dur="500" fill="hold"/>
                                        <p:tgtEl>
                                          <p:spTgt spid="148"/>
                                        </p:tgtEl>
                                        <p:attrNameLst>
                                          <p:attrName>ppt_x</p:attrName>
                                        </p:attrNameLst>
                                      </p:cBhvr>
                                      <p:tavLst>
                                        <p:tav tm="0">
                                          <p:val>
                                            <p:strVal val="#ppt_x"/>
                                          </p:val>
                                        </p:tav>
                                        <p:tav tm="100000">
                                          <p:val>
                                            <p:strVal val="#ppt_x"/>
                                          </p:val>
                                        </p:tav>
                                      </p:tavLst>
                                    </p:anim>
                                    <p:anim calcmode="lin" valueType="num">
                                      <p:cBhvr additive="base">
                                        <p:cTn id="110" dur="500" fill="hold"/>
                                        <p:tgtEl>
                                          <p:spTgt spid="148"/>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42"/>
                                        </p:tgtEl>
                                        <p:attrNameLst>
                                          <p:attrName>style.visibility</p:attrName>
                                        </p:attrNameLst>
                                      </p:cBhvr>
                                      <p:to>
                                        <p:strVal val="visible"/>
                                      </p:to>
                                    </p:set>
                                    <p:anim calcmode="lin" valueType="num">
                                      <p:cBhvr additive="base">
                                        <p:cTn id="113" dur="500" fill="hold"/>
                                        <p:tgtEl>
                                          <p:spTgt spid="142"/>
                                        </p:tgtEl>
                                        <p:attrNameLst>
                                          <p:attrName>ppt_x</p:attrName>
                                        </p:attrNameLst>
                                      </p:cBhvr>
                                      <p:tavLst>
                                        <p:tav tm="0">
                                          <p:val>
                                            <p:strVal val="#ppt_x"/>
                                          </p:val>
                                        </p:tav>
                                        <p:tav tm="100000">
                                          <p:val>
                                            <p:strVal val="#ppt_x"/>
                                          </p:val>
                                        </p:tav>
                                      </p:tavLst>
                                    </p:anim>
                                    <p:anim calcmode="lin" valueType="num">
                                      <p:cBhvr additive="base">
                                        <p:cTn id="114" dur="500" fill="hold"/>
                                        <p:tgtEl>
                                          <p:spTgt spid="142"/>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52"/>
                                        </p:tgtEl>
                                        <p:attrNameLst>
                                          <p:attrName>style.visibility</p:attrName>
                                        </p:attrNameLst>
                                      </p:cBhvr>
                                      <p:to>
                                        <p:strVal val="visible"/>
                                      </p:to>
                                    </p:set>
                                    <p:anim calcmode="lin" valueType="num">
                                      <p:cBhvr additive="base">
                                        <p:cTn id="117" dur="500" fill="hold"/>
                                        <p:tgtEl>
                                          <p:spTgt spid="152"/>
                                        </p:tgtEl>
                                        <p:attrNameLst>
                                          <p:attrName>ppt_x</p:attrName>
                                        </p:attrNameLst>
                                      </p:cBhvr>
                                      <p:tavLst>
                                        <p:tav tm="0">
                                          <p:val>
                                            <p:strVal val="#ppt_x"/>
                                          </p:val>
                                        </p:tav>
                                        <p:tav tm="100000">
                                          <p:val>
                                            <p:strVal val="#ppt_x"/>
                                          </p:val>
                                        </p:tav>
                                      </p:tavLst>
                                    </p:anim>
                                    <p:anim calcmode="lin" valueType="num">
                                      <p:cBhvr additive="base">
                                        <p:cTn id="118" dur="500" fill="hold"/>
                                        <p:tgtEl>
                                          <p:spTgt spid="152"/>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49"/>
                                        </p:tgtEl>
                                        <p:attrNameLst>
                                          <p:attrName>style.visibility</p:attrName>
                                        </p:attrNameLst>
                                      </p:cBhvr>
                                      <p:to>
                                        <p:strVal val="visible"/>
                                      </p:to>
                                    </p:set>
                                    <p:anim calcmode="lin" valueType="num">
                                      <p:cBhvr additive="base">
                                        <p:cTn id="121" dur="500" fill="hold"/>
                                        <p:tgtEl>
                                          <p:spTgt spid="149"/>
                                        </p:tgtEl>
                                        <p:attrNameLst>
                                          <p:attrName>ppt_x</p:attrName>
                                        </p:attrNameLst>
                                      </p:cBhvr>
                                      <p:tavLst>
                                        <p:tav tm="0">
                                          <p:val>
                                            <p:strVal val="#ppt_x"/>
                                          </p:val>
                                        </p:tav>
                                        <p:tav tm="100000">
                                          <p:val>
                                            <p:strVal val="#ppt_x"/>
                                          </p:val>
                                        </p:tav>
                                      </p:tavLst>
                                    </p:anim>
                                    <p:anim calcmode="lin" valueType="num">
                                      <p:cBhvr additive="base">
                                        <p:cTn id="122" dur="500" fill="hold"/>
                                        <p:tgtEl>
                                          <p:spTgt spid="149"/>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50"/>
                                        </p:tgtEl>
                                        <p:attrNameLst>
                                          <p:attrName>style.visibility</p:attrName>
                                        </p:attrNameLst>
                                      </p:cBhvr>
                                      <p:to>
                                        <p:strVal val="visible"/>
                                      </p:to>
                                    </p:set>
                                    <p:anim calcmode="lin" valueType="num">
                                      <p:cBhvr additive="base">
                                        <p:cTn id="125" dur="500" fill="hold"/>
                                        <p:tgtEl>
                                          <p:spTgt spid="150"/>
                                        </p:tgtEl>
                                        <p:attrNameLst>
                                          <p:attrName>ppt_x</p:attrName>
                                        </p:attrNameLst>
                                      </p:cBhvr>
                                      <p:tavLst>
                                        <p:tav tm="0">
                                          <p:val>
                                            <p:strVal val="#ppt_x"/>
                                          </p:val>
                                        </p:tav>
                                        <p:tav tm="100000">
                                          <p:val>
                                            <p:strVal val="#ppt_x"/>
                                          </p:val>
                                        </p:tav>
                                      </p:tavLst>
                                    </p:anim>
                                    <p:anim calcmode="lin" valueType="num">
                                      <p:cBhvr additive="base">
                                        <p:cTn id="126"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p:bldP spid="108" grpId="0" animBg="1"/>
      <p:bldP spid="113" grpId="0"/>
      <p:bldP spid="114" grpId="0"/>
      <p:bldP spid="115" grpId="0"/>
      <p:bldP spid="116" grpId="0"/>
      <p:bldP spid="122" grpId="0"/>
      <p:bldP spid="140" grpId="0" animBg="1"/>
      <p:bldP spid="142" grpId="0"/>
      <p:bldP spid="148" grpId="0" animBg="1"/>
      <p:bldP spid="149" grpId="0" animBg="1"/>
      <p:bldP spid="150" grpId="0"/>
      <p:bldP spid="152" grpId="0"/>
      <p:bldP spid="1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616075" y="2570645"/>
            <a:ext cx="9376751" cy="4023327"/>
          </a:xfrm>
          <a:prstGeom prst="rect">
            <a:avLst/>
          </a:prstGeom>
        </p:spPr>
      </p:pic>
      <p:sp>
        <p:nvSpPr>
          <p:cNvPr id="1741826" name="Text Box 2"/>
          <p:cNvSpPr txBox="1">
            <a:spLocks noChangeArrowheads="1"/>
          </p:cNvSpPr>
          <p:nvPr/>
        </p:nvSpPr>
        <p:spPr bwMode="auto">
          <a:xfrm>
            <a:off x="707570" y="1906163"/>
            <a:ext cx="974707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sym typeface="Wingdings" panose="05000000000000000000" pitchFamily="2" charset="2"/>
              </a:rPr>
              <a:t>任务：</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大粒度的工作，一个应用程序的完整的执行。一个任务由多个进程来完成</a:t>
            </a:r>
          </a:p>
          <a:p>
            <a:pPr>
              <a:lnSpc>
                <a:spcPct val="13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sym typeface="Wingdings" panose="05000000000000000000" pitchFamily="2" charset="2"/>
              </a:rPr>
              <a:t>作业：</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小粒度的工作，不同的作业由不同的进程来完成</a:t>
            </a:r>
            <a:endParaRPr lang="zh-CN" altLang="en-US" sz="1600" dirty="0">
              <a:latin typeface="微软雅黑" panose="020B0503020204020204" pitchFamily="34" charset="-122"/>
              <a:ea typeface="微软雅黑" panose="020B0503020204020204" pitchFamily="34" charset="-122"/>
            </a:endParaRPr>
          </a:p>
        </p:txBody>
      </p:sp>
      <p:sp>
        <p:nvSpPr>
          <p:cNvPr id="1741828" name="Text Box 4"/>
          <p:cNvSpPr txBox="1">
            <a:spLocks noChangeArrowheads="1"/>
          </p:cNvSpPr>
          <p:nvPr/>
        </p:nvSpPr>
        <p:spPr bwMode="auto">
          <a:xfrm>
            <a:off x="1431925" y="65500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1830" name="AutoShape 6"/>
          <p:cNvSpPr>
            <a:spLocks noChangeArrowheads="1"/>
          </p:cNvSpPr>
          <p:nvPr/>
        </p:nvSpPr>
        <p:spPr bwMode="auto">
          <a:xfrm>
            <a:off x="1122364" y="5224369"/>
            <a:ext cx="1130299" cy="646986"/>
          </a:xfrm>
          <a:prstGeom prst="roundRect">
            <a:avLst>
              <a:gd name="adj" fmla="val 16667"/>
            </a:avLst>
          </a:prstGeom>
          <a:solidFill>
            <a:srgbClr val="66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solidFill>
                  <a:srgbClr val="FFFFEF"/>
                </a:solidFill>
              </a:rPr>
              <a:t>程序</a:t>
            </a:r>
          </a:p>
        </p:txBody>
      </p:sp>
      <p:sp>
        <p:nvSpPr>
          <p:cNvPr id="1741831" name="AutoShape 7"/>
          <p:cNvSpPr>
            <a:spLocks noChangeArrowheads="1"/>
          </p:cNvSpPr>
          <p:nvPr/>
        </p:nvSpPr>
        <p:spPr bwMode="auto">
          <a:xfrm>
            <a:off x="10215912" y="5579547"/>
            <a:ext cx="1165451" cy="646986"/>
          </a:xfrm>
          <a:prstGeom prst="roundRect">
            <a:avLst>
              <a:gd name="adj" fmla="val 16667"/>
            </a:avLst>
          </a:prstGeom>
          <a:solidFill>
            <a:srgbClr val="66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solidFill>
                  <a:srgbClr val="FFFFEF"/>
                </a:solidFill>
              </a:rPr>
              <a:t>进程</a:t>
            </a:r>
          </a:p>
        </p:txBody>
      </p:sp>
      <p:sp>
        <p:nvSpPr>
          <p:cNvPr id="1741832" name="AutoShape 8"/>
          <p:cNvSpPr>
            <a:spLocks noChangeArrowheads="1"/>
          </p:cNvSpPr>
          <p:nvPr/>
        </p:nvSpPr>
        <p:spPr bwMode="auto">
          <a:xfrm>
            <a:off x="5655216" y="6101477"/>
            <a:ext cx="1112519" cy="646986"/>
          </a:xfrm>
          <a:prstGeom prst="roundRect">
            <a:avLst>
              <a:gd name="adj" fmla="val 16667"/>
            </a:avLst>
          </a:prstGeom>
          <a:solidFill>
            <a:srgbClr val="00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a:solidFill>
                  <a:srgbClr val="FFFFEF"/>
                </a:solidFill>
              </a:rPr>
              <a:t>作业</a:t>
            </a:r>
          </a:p>
        </p:txBody>
      </p:sp>
      <p:sp>
        <p:nvSpPr>
          <p:cNvPr id="9"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
        <p:nvSpPr>
          <p:cNvPr id="10" name="圆角矩形 9"/>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）几个需要区分的概念</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被定义为不同的名字</a:t>
            </a: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1616075" y="2570645"/>
            <a:ext cx="9376751" cy="4023327"/>
          </a:xfrm>
          <a:prstGeom prst="rect">
            <a:avLst/>
          </a:prstGeom>
        </p:spPr>
      </p:pic>
      <p:sp>
        <p:nvSpPr>
          <p:cNvPr id="1742850" name="Text Box 2"/>
          <p:cNvSpPr txBox="1">
            <a:spLocks noChangeArrowheads="1"/>
          </p:cNvSpPr>
          <p:nvPr/>
        </p:nvSpPr>
        <p:spPr bwMode="auto">
          <a:xfrm>
            <a:off x="566981" y="1851925"/>
            <a:ext cx="11261604"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sym typeface="Wingdings" panose="05000000000000000000" pitchFamily="2" charset="2"/>
              </a:rPr>
              <a:t>操作系统的进程：</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为使应用程序顺利执行而做的辅助性管理性工作的进程。操作系统的进程也存储在内存中，也需要调度</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来执行；</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CPU</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在操作系统进程和多个应用程序进程之间来回切换</a:t>
            </a:r>
          </a:p>
          <a:p>
            <a:pPr>
              <a:lnSpc>
                <a:spcPct val="13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sym typeface="Wingdings" panose="05000000000000000000" pitchFamily="2" charset="2"/>
              </a:rPr>
              <a:t>应用程序的进程：</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应用程序本身的进程</a:t>
            </a:r>
          </a:p>
        </p:txBody>
      </p:sp>
      <p:sp>
        <p:nvSpPr>
          <p:cNvPr id="1742852" name="Text Box 4"/>
          <p:cNvSpPr txBox="1">
            <a:spLocks noChangeArrowheads="1"/>
          </p:cNvSpPr>
          <p:nvPr/>
        </p:nvSpPr>
        <p:spPr bwMode="auto">
          <a:xfrm>
            <a:off x="1431925" y="65500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2855" name="AutoShape 7"/>
          <p:cNvSpPr>
            <a:spLocks noChangeArrowheads="1"/>
          </p:cNvSpPr>
          <p:nvPr/>
        </p:nvSpPr>
        <p:spPr bwMode="auto">
          <a:xfrm>
            <a:off x="10020300" y="5447748"/>
            <a:ext cx="1682750" cy="919401"/>
          </a:xfrm>
          <a:prstGeom prst="roundRect">
            <a:avLst>
              <a:gd name="adj" fmla="val 16667"/>
            </a:avLst>
          </a:prstGeom>
          <a:solidFill>
            <a:srgbClr val="66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a:solidFill>
                  <a:srgbClr val="FFFFEF"/>
                </a:solidFill>
              </a:rPr>
              <a:t>应用程序的进程</a:t>
            </a:r>
          </a:p>
        </p:txBody>
      </p:sp>
      <p:sp>
        <p:nvSpPr>
          <p:cNvPr id="1742857" name="AutoShape 9"/>
          <p:cNvSpPr>
            <a:spLocks noChangeArrowheads="1"/>
          </p:cNvSpPr>
          <p:nvPr/>
        </p:nvSpPr>
        <p:spPr bwMode="auto">
          <a:xfrm>
            <a:off x="5349875" y="4432301"/>
            <a:ext cx="1682750" cy="919401"/>
          </a:xfrm>
          <a:prstGeom prst="roundRect">
            <a:avLst>
              <a:gd name="adj" fmla="val 16667"/>
            </a:avLst>
          </a:prstGeom>
          <a:solidFill>
            <a:srgbClr val="66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a:solidFill>
                  <a:srgbClr val="FFFFEF"/>
                </a:solidFill>
              </a:rPr>
              <a:t>操作系统的进程</a:t>
            </a:r>
          </a:p>
        </p:txBody>
      </p:sp>
      <p:sp>
        <p:nvSpPr>
          <p:cNvPr id="1742858" name="AutoShape 10"/>
          <p:cNvSpPr>
            <a:spLocks noChangeArrowheads="1"/>
          </p:cNvSpPr>
          <p:nvPr/>
        </p:nvSpPr>
        <p:spPr bwMode="auto">
          <a:xfrm>
            <a:off x="1052879" y="5163264"/>
            <a:ext cx="1153159" cy="646986"/>
          </a:xfrm>
          <a:prstGeom prst="roundRect">
            <a:avLst>
              <a:gd name="adj" fmla="val 16667"/>
            </a:avLst>
          </a:prstGeom>
          <a:solidFill>
            <a:srgbClr val="6633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a:solidFill>
                  <a:srgbClr val="FFFFEF"/>
                </a:solidFill>
              </a:rPr>
              <a:t>程序</a:t>
            </a:r>
          </a:p>
        </p:txBody>
      </p:sp>
      <p:sp>
        <p:nvSpPr>
          <p:cNvPr id="1742859" name="AutoShape 11"/>
          <p:cNvSpPr>
            <a:spLocks noChangeArrowheads="1"/>
          </p:cNvSpPr>
          <p:nvPr/>
        </p:nvSpPr>
        <p:spPr bwMode="auto">
          <a:xfrm>
            <a:off x="5638801" y="5810250"/>
            <a:ext cx="1200148" cy="646986"/>
          </a:xfrm>
          <a:prstGeom prst="roundRect">
            <a:avLst>
              <a:gd name="adj" fmla="val 16667"/>
            </a:avLst>
          </a:prstGeom>
          <a:solidFill>
            <a:srgbClr val="00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a:solidFill>
                  <a:srgbClr val="FFFFEF"/>
                </a:solidFill>
              </a:rPr>
              <a:t>作业</a:t>
            </a:r>
          </a:p>
        </p:txBody>
      </p:sp>
      <p:sp>
        <p:nvSpPr>
          <p:cNvPr id="1742860" name="Line 12"/>
          <p:cNvSpPr>
            <a:spLocks noChangeShapeType="1"/>
          </p:cNvSpPr>
          <p:nvPr/>
        </p:nvSpPr>
        <p:spPr bwMode="auto">
          <a:xfrm>
            <a:off x="6196013" y="5343525"/>
            <a:ext cx="0" cy="471488"/>
          </a:xfrm>
          <a:prstGeom prst="line">
            <a:avLst/>
          </a:prstGeom>
          <a:noFill/>
          <a:ln w="7620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
        <p:nvSpPr>
          <p:cNvPr id="14" name="圆角矩形 13"/>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）几个需要区分的概念</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被定义为不同的名字</a:t>
            </a: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1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221" y="2802438"/>
            <a:ext cx="9897862" cy="3572190"/>
          </a:xfrm>
          <a:prstGeom prst="rect">
            <a:avLst/>
          </a:prstGeom>
          <a:noFill/>
          <a:ln w="381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1110" name="Text Box 6"/>
          <p:cNvSpPr txBox="1">
            <a:spLocks noChangeArrowheads="1"/>
          </p:cNvSpPr>
          <p:nvPr/>
        </p:nvSpPr>
        <p:spPr bwMode="auto">
          <a:xfrm>
            <a:off x="773302" y="2045131"/>
            <a:ext cx="540385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作业与进程管理</a:t>
            </a:r>
            <a:endParaRPr lang="zh-CN" altLang="en-US" sz="2400" b="0" dirty="0">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
        <p:nvSpPr>
          <p:cNvPr id="6" name="圆角矩形 5"/>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）应用程序的执行过程及其管理</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1602427" y="2720771"/>
            <a:ext cx="9376751" cy="4023327"/>
          </a:xfrm>
          <a:prstGeom prst="rect">
            <a:avLst/>
          </a:prstGeom>
        </p:spPr>
      </p:pic>
      <p:grpSp>
        <p:nvGrpSpPr>
          <p:cNvPr id="2" name="组合 1"/>
          <p:cNvGrpSpPr/>
          <p:nvPr/>
        </p:nvGrpSpPr>
        <p:grpSpPr>
          <a:xfrm>
            <a:off x="1050033" y="1927995"/>
            <a:ext cx="4330700" cy="1703387"/>
            <a:chOff x="1069610" y="2186327"/>
            <a:chExt cx="4330700" cy="1703387"/>
          </a:xfrm>
        </p:grpSpPr>
        <p:grpSp>
          <p:nvGrpSpPr>
            <p:cNvPr id="1739867" name="Group 91"/>
            <p:cNvGrpSpPr>
              <a:grpSpLocks/>
            </p:cNvGrpSpPr>
            <p:nvPr/>
          </p:nvGrpSpPr>
          <p:grpSpPr bwMode="auto">
            <a:xfrm>
              <a:off x="1069610" y="2186327"/>
              <a:ext cx="4330700" cy="1703387"/>
              <a:chOff x="301" y="1161"/>
              <a:chExt cx="2728" cy="1073"/>
            </a:xfrm>
          </p:grpSpPr>
          <p:sp>
            <p:nvSpPr>
              <p:cNvPr id="20" name="AutoShape 39"/>
              <p:cNvSpPr>
                <a:spLocks noChangeArrowheads="1"/>
              </p:cNvSpPr>
              <p:nvPr/>
            </p:nvSpPr>
            <p:spPr bwMode="gray">
              <a:xfrm>
                <a:off x="301" y="1161"/>
                <a:ext cx="2728" cy="1073"/>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1" name="Oval 40"/>
              <p:cNvSpPr>
                <a:spLocks noChangeArrowheads="1"/>
              </p:cNvSpPr>
              <p:nvPr/>
            </p:nvSpPr>
            <p:spPr bwMode="gray">
              <a:xfrm>
                <a:off x="367" y="1248"/>
                <a:ext cx="2582" cy="899"/>
              </a:xfrm>
              <a:prstGeom prst="roundRect">
                <a:avLst>
                  <a:gd name="adj" fmla="val 16667"/>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grpSp>
        <p:sp>
          <p:nvSpPr>
            <p:cNvPr id="16" name="Text Box 84"/>
            <p:cNvSpPr>
              <a:spLocks noChangeArrowheads="1"/>
            </p:cNvSpPr>
            <p:nvPr/>
          </p:nvSpPr>
          <p:spPr bwMode="auto">
            <a:xfrm>
              <a:off x="1104535" y="2305906"/>
              <a:ext cx="4295775" cy="146423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r>
                <a:rPr kumimoji="0" lang="zh-CN" altLang="en-US" sz="2000">
                  <a:solidFill>
                    <a:srgbClr val="FFFFFF"/>
                  </a:solidFill>
                  <a:ea typeface="华文中宋" panose="02010600040101010101" pitchFamily="2" charset="-122"/>
                  <a:sym typeface="Wingdings" panose="05000000000000000000" pitchFamily="2" charset="2"/>
                </a:rPr>
                <a:t></a:t>
              </a:r>
              <a:r>
                <a:rPr kumimoji="0" lang="zh-CN" altLang="en-US" sz="2000">
                  <a:solidFill>
                    <a:srgbClr val="FFFFFF"/>
                  </a:solidFill>
                  <a:ea typeface="华文中宋" panose="02010600040101010101" pitchFamily="2" charset="-122"/>
                </a:rPr>
                <a:t>进程相关的准备工作</a:t>
              </a:r>
            </a:p>
            <a:p>
              <a:pPr eaLnBrk="1" hangingPunct="1"/>
              <a:r>
                <a:rPr kumimoji="0" lang="zh-CN" altLang="en-US" sz="2000">
                  <a:solidFill>
                    <a:srgbClr val="FFFFFF"/>
                  </a:solidFill>
                  <a:ea typeface="宋体" panose="02010600030101010101" pitchFamily="2" charset="-122"/>
                  <a:sym typeface="Wingdings" panose="05000000000000000000" pitchFamily="2" charset="2"/>
                </a:rPr>
                <a:t></a:t>
              </a:r>
              <a:r>
                <a:rPr kumimoji="0" lang="zh-CN" altLang="en-US" sz="2000">
                  <a:solidFill>
                    <a:srgbClr val="FFFFFF"/>
                  </a:solidFill>
                  <a:ea typeface="华文中宋" panose="02010600040101010101" pitchFamily="2" charset="-122"/>
                </a:rPr>
                <a:t>为进程分配相关的内存空间</a:t>
              </a:r>
            </a:p>
            <a:p>
              <a:pPr eaLnBrk="1" hangingPunct="1"/>
              <a:r>
                <a:rPr kumimoji="0" lang="zh-CN" altLang="en-US" sz="2000">
                  <a:solidFill>
                    <a:srgbClr val="FFFFFF"/>
                  </a:solidFill>
                  <a:ea typeface="宋体" panose="02010600030101010101" pitchFamily="2" charset="-122"/>
                  <a:sym typeface="Wingdings" panose="05000000000000000000" pitchFamily="2" charset="2"/>
                </a:rPr>
                <a:t></a:t>
              </a:r>
              <a:r>
                <a:rPr kumimoji="0" lang="zh-CN" altLang="en-US" sz="2000">
                  <a:solidFill>
                    <a:srgbClr val="FFFFFF"/>
                  </a:solidFill>
                  <a:ea typeface="华文中宋" panose="02010600040101010101" pitchFamily="2" charset="-122"/>
                </a:rPr>
                <a:t>将程序由外存装载到内存中</a:t>
              </a:r>
            </a:p>
            <a:p>
              <a:pPr eaLnBrk="1" hangingPunct="1"/>
              <a:r>
                <a:rPr kumimoji="0" lang="zh-CN" altLang="en-US" sz="2000">
                  <a:solidFill>
                    <a:srgbClr val="FFFFFF"/>
                  </a:solidFill>
                  <a:ea typeface="宋体" panose="02010600030101010101" pitchFamily="2" charset="-122"/>
                  <a:sym typeface="Wingdings" panose="05000000000000000000" pitchFamily="2" charset="2"/>
                </a:rPr>
                <a:t></a:t>
              </a:r>
              <a:r>
                <a:rPr kumimoji="0" lang="zh-CN" altLang="en-US" sz="2000">
                  <a:solidFill>
                    <a:srgbClr val="FFFFFF"/>
                  </a:solidFill>
                  <a:ea typeface="华文中宋" panose="02010600040101010101" pitchFamily="2" charset="-122"/>
                </a:rPr>
                <a:t>让</a:t>
              </a:r>
              <a:r>
                <a:rPr kumimoji="0" lang="en-US" altLang="zh-CN" sz="2000">
                  <a:solidFill>
                    <a:srgbClr val="FFFFFF"/>
                  </a:solidFill>
                  <a:ea typeface="华文中宋" panose="02010600040101010101" pitchFamily="2" charset="-122"/>
                </a:rPr>
                <a:t>CPU</a:t>
              </a:r>
              <a:r>
                <a:rPr kumimoji="0" lang="zh-CN" altLang="en-US" sz="2000">
                  <a:solidFill>
                    <a:srgbClr val="FFFFFF"/>
                  </a:solidFill>
                  <a:ea typeface="华文中宋" panose="02010600040101010101" pitchFamily="2" charset="-122"/>
                </a:rPr>
                <a:t>执行已经准备就绪的进程</a:t>
              </a:r>
            </a:p>
          </p:txBody>
        </p:sp>
      </p:grpSp>
      <p:sp>
        <p:nvSpPr>
          <p:cNvPr id="11"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
        <p:nvSpPr>
          <p:cNvPr id="12" name="圆角矩形 11"/>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4</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）协同完成“应用程序执行”</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4530" name="Group 2"/>
          <p:cNvGrpSpPr>
            <a:grpSpLocks/>
          </p:cNvGrpSpPr>
          <p:nvPr/>
        </p:nvGrpSpPr>
        <p:grpSpPr bwMode="auto">
          <a:xfrm>
            <a:off x="4402508" y="2954708"/>
            <a:ext cx="1743075" cy="1598613"/>
            <a:chOff x="2782" y="1766"/>
            <a:chExt cx="1098" cy="1007"/>
          </a:xfrm>
        </p:grpSpPr>
        <p:sp>
          <p:nvSpPr>
            <p:cNvPr id="2"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3"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876" y="2106"/>
              <a:ext cx="909" cy="32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800">
                  <a:solidFill>
                    <a:srgbClr val="FFFFFF"/>
                  </a:solidFill>
                  <a:latin typeface="宋体" panose="02010600030101010101" pitchFamily="2" charset="-122"/>
                  <a:ea typeface="华文中宋" panose="02010600040101010101" pitchFamily="2" charset="-122"/>
                </a:rPr>
                <a:t>内存</a:t>
              </a:r>
            </a:p>
          </p:txBody>
        </p:sp>
      </p:grpSp>
      <p:grpSp>
        <p:nvGrpSpPr>
          <p:cNvPr id="1814557" name="Group 29"/>
          <p:cNvGrpSpPr>
            <a:grpSpLocks/>
          </p:cNvGrpSpPr>
          <p:nvPr/>
        </p:nvGrpSpPr>
        <p:grpSpPr bwMode="auto">
          <a:xfrm>
            <a:off x="7090145" y="2024433"/>
            <a:ext cx="3479800" cy="3389313"/>
            <a:chOff x="3403" y="1212"/>
            <a:chExt cx="2192" cy="2135"/>
          </a:xfrm>
        </p:grpSpPr>
        <p:sp>
          <p:nvSpPr>
            <p:cNvPr id="5" name="AutoShape 39"/>
            <p:cNvSpPr>
              <a:spLocks noChangeArrowheads="1"/>
            </p:cNvSpPr>
            <p:nvPr/>
          </p:nvSpPr>
          <p:spPr bwMode="gray">
            <a:xfrm>
              <a:off x="3403" y="1212"/>
              <a:ext cx="2192" cy="213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6" name="Oval 40"/>
            <p:cNvSpPr>
              <a:spLocks noChangeArrowheads="1"/>
            </p:cNvSpPr>
            <p:nvPr/>
          </p:nvSpPr>
          <p:spPr bwMode="gray">
            <a:xfrm>
              <a:off x="3584" y="1388"/>
              <a:ext cx="1830" cy="1784"/>
            </a:xfrm>
            <a:prstGeom prst="ellipse">
              <a:avLst/>
            </a:prstGeom>
            <a:solidFill>
              <a:srgbClr val="0099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7" name="Text Box 84"/>
            <p:cNvSpPr txBox="1">
              <a:spLocks noChangeArrowheads="1"/>
            </p:cNvSpPr>
            <p:nvPr/>
          </p:nvSpPr>
          <p:spPr bwMode="auto">
            <a:xfrm>
              <a:off x="3591" y="1991"/>
              <a:ext cx="1814" cy="57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5400">
                  <a:solidFill>
                    <a:srgbClr val="FFFFFF"/>
                  </a:solidFill>
                  <a:latin typeface="宋体" panose="02010600030101010101" pitchFamily="2" charset="-122"/>
                  <a:ea typeface="华文中宋" panose="02010600040101010101" pitchFamily="2" charset="-122"/>
                </a:rPr>
                <a:t>外存 </a:t>
              </a:r>
            </a:p>
          </p:txBody>
        </p:sp>
      </p:grpSp>
      <p:grpSp>
        <p:nvGrpSpPr>
          <p:cNvPr id="1814556" name="Group 28"/>
          <p:cNvGrpSpPr>
            <a:grpSpLocks/>
          </p:cNvGrpSpPr>
          <p:nvPr/>
        </p:nvGrpSpPr>
        <p:grpSpPr bwMode="auto">
          <a:xfrm>
            <a:off x="2087933" y="3142032"/>
            <a:ext cx="1425575" cy="1187450"/>
            <a:chOff x="300" y="1916"/>
            <a:chExt cx="898" cy="748"/>
          </a:xfrm>
        </p:grpSpPr>
        <p:sp>
          <p:nvSpPr>
            <p:cNvPr id="8" name="AutoShape 39"/>
            <p:cNvSpPr>
              <a:spLocks noChangeArrowheads="1"/>
            </p:cNvSpPr>
            <p:nvPr/>
          </p:nvSpPr>
          <p:spPr bwMode="gray">
            <a:xfrm>
              <a:off x="300" y="1916"/>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600">
                <a:solidFill>
                  <a:schemeClr val="bg1"/>
                </a:solidFill>
                <a:ea typeface="宋体" panose="02010600030101010101" pitchFamily="2" charset="-122"/>
              </a:endParaRPr>
            </a:p>
          </p:txBody>
        </p:sp>
        <p:sp>
          <p:nvSpPr>
            <p:cNvPr id="9" name="Oval 40"/>
            <p:cNvSpPr>
              <a:spLocks noChangeArrowheads="1"/>
            </p:cNvSpPr>
            <p:nvPr/>
          </p:nvSpPr>
          <p:spPr bwMode="gray">
            <a:xfrm>
              <a:off x="374" y="1978"/>
              <a:ext cx="750" cy="625"/>
            </a:xfrm>
            <a:prstGeom prst="ellipse">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600">
                <a:solidFill>
                  <a:schemeClr val="bg1"/>
                </a:solidFill>
                <a:ea typeface="宋体" panose="02010600030101010101" pitchFamily="2" charset="-122"/>
              </a:endParaRPr>
            </a:p>
          </p:txBody>
        </p:sp>
        <p:sp>
          <p:nvSpPr>
            <p:cNvPr id="10" name="Text Box 84"/>
            <p:cNvSpPr txBox="1">
              <a:spLocks noChangeArrowheads="1"/>
            </p:cNvSpPr>
            <p:nvPr/>
          </p:nvSpPr>
          <p:spPr bwMode="auto">
            <a:xfrm>
              <a:off x="377" y="2088"/>
              <a:ext cx="743" cy="404"/>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3600">
                  <a:solidFill>
                    <a:schemeClr val="bg1"/>
                  </a:solidFill>
                  <a:ea typeface="华文中宋" panose="02010600040101010101" pitchFamily="2" charset="-122"/>
                </a:rPr>
                <a:t>CPU</a:t>
              </a:r>
            </a:p>
          </p:txBody>
        </p:sp>
      </p:grpSp>
      <p:sp>
        <p:nvSpPr>
          <p:cNvPr id="1814558" name="Line 30"/>
          <p:cNvSpPr>
            <a:spLocks noChangeShapeType="1"/>
          </p:cNvSpPr>
          <p:nvPr/>
        </p:nvSpPr>
        <p:spPr bwMode="auto">
          <a:xfrm>
            <a:off x="3519857" y="3730995"/>
            <a:ext cx="914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4559" name="Line 31"/>
          <p:cNvSpPr>
            <a:spLocks noChangeShapeType="1"/>
          </p:cNvSpPr>
          <p:nvPr/>
        </p:nvSpPr>
        <p:spPr bwMode="auto">
          <a:xfrm>
            <a:off x="6148757" y="3716882"/>
            <a:ext cx="914400" cy="0"/>
          </a:xfrm>
          <a:prstGeom prst="line">
            <a:avLst/>
          </a:prstGeom>
          <a:noFill/>
          <a:ln w="152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4561" name="Text Box 33"/>
          <p:cNvSpPr txBox="1">
            <a:spLocks noChangeArrowheads="1"/>
          </p:cNvSpPr>
          <p:nvPr/>
        </p:nvSpPr>
        <p:spPr bwMode="auto">
          <a:xfrm>
            <a:off x="4402508" y="4567434"/>
            <a:ext cx="28241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临时存储</a:t>
            </a:r>
          </a:p>
          <a:p>
            <a:r>
              <a:rPr lang="zh-CN" altLang="en-US" dirty="0"/>
              <a:t>按地址访问</a:t>
            </a:r>
            <a:r>
              <a:rPr lang="en-US" altLang="zh-CN" dirty="0"/>
              <a:t>-</a:t>
            </a:r>
            <a:r>
              <a:rPr lang="zh-CN" altLang="en-US" dirty="0"/>
              <a:t>按存储单元</a:t>
            </a:r>
          </a:p>
          <a:p>
            <a:r>
              <a:rPr lang="zh-CN" altLang="en-US" dirty="0"/>
              <a:t>速度快</a:t>
            </a:r>
            <a:r>
              <a:rPr lang="en-US" altLang="zh-CN" dirty="0"/>
              <a:t>-</a:t>
            </a:r>
            <a:r>
              <a:rPr lang="zh-CN" altLang="en-US" dirty="0"/>
              <a:t>价格高</a:t>
            </a:r>
          </a:p>
          <a:p>
            <a:r>
              <a:rPr lang="zh-CN" altLang="en-US" dirty="0"/>
              <a:t>半导体材料制作</a:t>
            </a:r>
          </a:p>
        </p:txBody>
      </p:sp>
      <p:sp>
        <p:nvSpPr>
          <p:cNvPr id="1814562" name="Text Box 34"/>
          <p:cNvSpPr txBox="1">
            <a:spLocks noChangeArrowheads="1"/>
          </p:cNvSpPr>
          <p:nvPr/>
        </p:nvSpPr>
        <p:spPr bwMode="auto">
          <a:xfrm>
            <a:off x="10299320" y="4423577"/>
            <a:ext cx="18018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永久存储</a:t>
            </a:r>
          </a:p>
          <a:p>
            <a:r>
              <a:rPr lang="zh-CN" altLang="en-US" dirty="0"/>
              <a:t>顺序访问</a:t>
            </a:r>
            <a:r>
              <a:rPr lang="en-US" altLang="zh-CN" dirty="0"/>
              <a:t>-</a:t>
            </a:r>
            <a:r>
              <a:rPr lang="zh-CN" altLang="en-US" dirty="0"/>
              <a:t>按块</a:t>
            </a:r>
          </a:p>
          <a:p>
            <a:r>
              <a:rPr lang="zh-CN" altLang="en-US" dirty="0"/>
              <a:t>速度慢</a:t>
            </a:r>
            <a:r>
              <a:rPr lang="en-US" altLang="zh-CN" dirty="0"/>
              <a:t>-</a:t>
            </a:r>
            <a:r>
              <a:rPr lang="zh-CN" altLang="en-US" dirty="0"/>
              <a:t>价格低</a:t>
            </a:r>
          </a:p>
          <a:p>
            <a:r>
              <a:rPr lang="zh-CN" altLang="en-US" dirty="0"/>
              <a:t>磁性材料制作</a:t>
            </a:r>
          </a:p>
        </p:txBody>
      </p:sp>
      <p:sp>
        <p:nvSpPr>
          <p:cNvPr id="1814563" name="Text Box 35"/>
          <p:cNvSpPr txBox="1">
            <a:spLocks noChangeArrowheads="1"/>
          </p:cNvSpPr>
          <p:nvPr/>
        </p:nvSpPr>
        <p:spPr bwMode="auto">
          <a:xfrm>
            <a:off x="5974902" y="2665394"/>
            <a:ext cx="12303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t>按块交换</a:t>
            </a:r>
          </a:p>
          <a:p>
            <a:pPr algn="ctr"/>
            <a:r>
              <a:rPr lang="zh-CN" altLang="en-US" dirty="0"/>
              <a:t>以批量换速度 </a:t>
            </a:r>
          </a:p>
        </p:txBody>
      </p:sp>
      <p:sp>
        <p:nvSpPr>
          <p:cNvPr id="1814565" name="Text Box 37"/>
          <p:cNvSpPr txBox="1">
            <a:spLocks noChangeArrowheads="1"/>
          </p:cNvSpPr>
          <p:nvPr/>
        </p:nvSpPr>
        <p:spPr bwMode="auto">
          <a:xfrm>
            <a:off x="3357933" y="3015207"/>
            <a:ext cx="1217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t>按存储 单元读取</a:t>
            </a:r>
          </a:p>
        </p:txBody>
      </p:sp>
      <p:sp>
        <p:nvSpPr>
          <p:cNvPr id="13" name="Text Box 84"/>
          <p:cNvSpPr>
            <a:spLocks noChangeArrowheads="1"/>
          </p:cNvSpPr>
          <p:nvPr/>
        </p:nvSpPr>
        <p:spPr bwMode="auto">
          <a:xfrm>
            <a:off x="2397217" y="1162057"/>
            <a:ext cx="4641666" cy="44291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endParaRPr kumimoji="0" lang="zh-CN" altLang="en-US" sz="2000" b="0" dirty="0">
              <a:solidFill>
                <a:srgbClr val="FFFFFF"/>
              </a:solidFill>
              <a:effectLst>
                <a:outerShdw blurRad="38100" dist="38100" dir="2700000" algn="tl">
                  <a:srgbClr val="C0C0C0"/>
                </a:outerShdw>
              </a:effectLst>
              <a:latin typeface="宋体" panose="02010600030101010101" pitchFamily="2" charset="-122"/>
              <a:ea typeface="华文中宋" panose="02010600040101010101" pitchFamily="2" charset="-122"/>
            </a:endParaRPr>
          </a:p>
        </p:txBody>
      </p:sp>
      <p:sp>
        <p:nvSpPr>
          <p:cNvPr id="23" name="矩形 22"/>
          <p:cNvSpPr/>
          <p:nvPr/>
        </p:nvSpPr>
        <p:spPr>
          <a:xfrm>
            <a:off x="836983" y="1989570"/>
            <a:ext cx="6096000" cy="707886"/>
          </a:xfrm>
          <a:prstGeom prst="rect">
            <a:avLst/>
          </a:prstGeom>
        </p:spPr>
        <p:txBody>
          <a:bodyPr>
            <a:spAutoFit/>
          </a:bodyPr>
          <a:lstStyle/>
          <a:p>
            <a:pPr marL="342900" indent="-342900" algn="just" eaLnBrk="1" hangingPunct="1">
              <a:spcBef>
                <a:spcPts val="0"/>
              </a:spcBef>
              <a:buFont typeface="Wingdings" panose="05000000000000000000" pitchFamily="2" charset="2"/>
              <a:buChar char="l"/>
            </a:pPr>
            <a:r>
              <a:rPr kumimoji="0" lang="zh-CN" altLang="en-US" dirty="0">
                <a:solidFill>
                  <a:srgbClr val="C00000"/>
                </a:solidFill>
                <a:latin typeface="微软雅黑" panose="020B0503020204020204" pitchFamily="34" charset="-122"/>
                <a:ea typeface="微软雅黑" panose="020B0503020204020204" pitchFamily="34" charset="-122"/>
              </a:rPr>
              <a:t>所有内容需装入内存，才能被处理</a:t>
            </a:r>
          </a:p>
          <a:p>
            <a:pPr marL="342900" indent="-342900" algn="just" eaLnBrk="1" hangingPunct="1">
              <a:spcBef>
                <a:spcPts val="0"/>
              </a:spcBef>
              <a:buFont typeface="Wingdings" panose="05000000000000000000" pitchFamily="2" charset="2"/>
              <a:buChar char="l"/>
            </a:pPr>
            <a:r>
              <a:rPr kumimoji="0" lang="zh-CN" altLang="en-US" dirty="0">
                <a:solidFill>
                  <a:srgbClr val="C00000"/>
                </a:solidFill>
                <a:latin typeface="微软雅黑" panose="020B0503020204020204" pitchFamily="34" charset="-122"/>
                <a:ea typeface="微软雅黑" panose="020B0503020204020204" pitchFamily="34" charset="-122"/>
              </a:rPr>
              <a:t>所有内容需存入外存，才能永久保存 </a:t>
            </a:r>
          </a:p>
        </p:txBody>
      </p:sp>
      <p:sp>
        <p:nvSpPr>
          <p:cNvPr id="38" name="圆角矩形 37"/>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  vs.  </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外存</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9"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grpSp>
        <p:nvGrpSpPr>
          <p:cNvPr id="24" name="Group 48">
            <a:extLst>
              <a:ext uri="{FF2B5EF4-FFF2-40B4-BE49-F238E27FC236}">
                <a16:creationId xmlns:a16="http://schemas.microsoft.com/office/drawing/2014/main" id="{C3595177-41AB-43D6-87ED-5700AC4EB391}"/>
              </a:ext>
            </a:extLst>
          </p:cNvPr>
          <p:cNvGrpSpPr>
            <a:grpSpLocks/>
          </p:cNvGrpSpPr>
          <p:nvPr/>
        </p:nvGrpSpPr>
        <p:grpSpPr bwMode="auto">
          <a:xfrm>
            <a:off x="2117726" y="5757302"/>
            <a:ext cx="1425575" cy="984250"/>
            <a:chOff x="543" y="3572"/>
            <a:chExt cx="898" cy="620"/>
          </a:xfrm>
        </p:grpSpPr>
        <p:sp>
          <p:nvSpPr>
            <p:cNvPr id="25" name="AutoShape 39">
              <a:extLst>
                <a:ext uri="{FF2B5EF4-FFF2-40B4-BE49-F238E27FC236}">
                  <a16:creationId xmlns:a16="http://schemas.microsoft.com/office/drawing/2014/main" id="{7FC568B9-7DE4-4A25-BD1B-D9CAD660223B}"/>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26" name="Oval 40">
              <a:extLst>
                <a:ext uri="{FF2B5EF4-FFF2-40B4-BE49-F238E27FC236}">
                  <a16:creationId xmlns:a16="http://schemas.microsoft.com/office/drawing/2014/main" id="{DF4107CF-CB60-470B-A081-126F4C736E86}"/>
                </a:ext>
              </a:extLst>
            </p:cNvPr>
            <p:cNvSpPr>
              <a:spLocks noChangeArrowheads="1"/>
            </p:cNvSpPr>
            <p:nvPr/>
          </p:nvSpPr>
          <p:spPr bwMode="gray">
            <a:xfrm>
              <a:off x="617" y="3623"/>
              <a:ext cx="750" cy="518"/>
            </a:xfrm>
            <a:prstGeom prst="ellipse">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27" name="Text Box 84">
              <a:extLst>
                <a:ext uri="{FF2B5EF4-FFF2-40B4-BE49-F238E27FC236}">
                  <a16:creationId xmlns:a16="http://schemas.microsoft.com/office/drawing/2014/main" id="{6BAD74FB-B6A4-4CCD-A8AD-13F816E91AE5}"/>
                </a:ext>
              </a:extLst>
            </p:cNvPr>
            <p:cNvSpPr txBox="1">
              <a:spLocks noChangeArrowheads="1"/>
            </p:cNvSpPr>
            <p:nvPr/>
          </p:nvSpPr>
          <p:spPr bwMode="auto">
            <a:xfrm>
              <a:off x="620" y="3738"/>
              <a:ext cx="743" cy="28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dirty="0">
                  <a:solidFill>
                    <a:schemeClr val="bg1"/>
                  </a:solidFill>
                  <a:ea typeface="华文中宋" panose="02010600040101010101" pitchFamily="2" charset="-122"/>
                </a:rPr>
                <a:t>寄存器</a:t>
              </a:r>
            </a:p>
          </p:txBody>
        </p:sp>
      </p:grpSp>
      <p:grpSp>
        <p:nvGrpSpPr>
          <p:cNvPr id="28" name="Group 49">
            <a:extLst>
              <a:ext uri="{FF2B5EF4-FFF2-40B4-BE49-F238E27FC236}">
                <a16:creationId xmlns:a16="http://schemas.microsoft.com/office/drawing/2014/main" id="{85F40BF5-3175-492C-8106-9E35986B3447}"/>
              </a:ext>
            </a:extLst>
          </p:cNvPr>
          <p:cNvGrpSpPr>
            <a:grpSpLocks/>
          </p:cNvGrpSpPr>
          <p:nvPr/>
        </p:nvGrpSpPr>
        <p:grpSpPr bwMode="auto">
          <a:xfrm>
            <a:off x="3843340" y="5796989"/>
            <a:ext cx="1425575" cy="984250"/>
            <a:chOff x="543" y="3572"/>
            <a:chExt cx="898" cy="620"/>
          </a:xfrm>
        </p:grpSpPr>
        <p:sp>
          <p:nvSpPr>
            <p:cNvPr id="29" name="AutoShape 39">
              <a:extLst>
                <a:ext uri="{FF2B5EF4-FFF2-40B4-BE49-F238E27FC236}">
                  <a16:creationId xmlns:a16="http://schemas.microsoft.com/office/drawing/2014/main" id="{2EF946AC-FCB6-4C83-906B-5A49807A2C7C}"/>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30" name="Oval 40">
              <a:extLst>
                <a:ext uri="{FF2B5EF4-FFF2-40B4-BE49-F238E27FC236}">
                  <a16:creationId xmlns:a16="http://schemas.microsoft.com/office/drawing/2014/main" id="{900B7BAC-132F-43AF-AA39-D27DDDA9389E}"/>
                </a:ext>
              </a:extLst>
            </p:cNvPr>
            <p:cNvSpPr>
              <a:spLocks noChangeArrowheads="1"/>
            </p:cNvSpPr>
            <p:nvPr/>
          </p:nvSpPr>
          <p:spPr bwMode="gray">
            <a:xfrm>
              <a:off x="617" y="3623"/>
              <a:ext cx="750" cy="518"/>
            </a:xfrm>
            <a:prstGeom prst="ellipse">
              <a:avLst/>
            </a:prstGeom>
            <a:solidFill>
              <a:srgbClr val="00206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31" name="Text Box 84">
              <a:extLst>
                <a:ext uri="{FF2B5EF4-FFF2-40B4-BE49-F238E27FC236}">
                  <a16:creationId xmlns:a16="http://schemas.microsoft.com/office/drawing/2014/main" id="{C043B16A-7FFB-4902-8BAD-C2A75536287F}"/>
                </a:ext>
              </a:extLst>
            </p:cNvPr>
            <p:cNvSpPr txBox="1">
              <a:spLocks noChangeArrowheads="1"/>
            </p:cNvSpPr>
            <p:nvPr/>
          </p:nvSpPr>
          <p:spPr bwMode="auto">
            <a:xfrm>
              <a:off x="620" y="3738"/>
              <a:ext cx="743" cy="28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a:solidFill>
                    <a:schemeClr val="bg1"/>
                  </a:solidFill>
                  <a:ea typeface="华文中宋" panose="02010600040101010101" pitchFamily="2" charset="-122"/>
                </a:rPr>
                <a:t>ROM</a:t>
              </a:r>
            </a:p>
          </p:txBody>
        </p:sp>
      </p:grpSp>
      <p:grpSp>
        <p:nvGrpSpPr>
          <p:cNvPr id="32" name="Group 53">
            <a:extLst>
              <a:ext uri="{FF2B5EF4-FFF2-40B4-BE49-F238E27FC236}">
                <a16:creationId xmlns:a16="http://schemas.microsoft.com/office/drawing/2014/main" id="{844B067F-2A33-411D-893E-59325D17E919}"/>
              </a:ext>
            </a:extLst>
          </p:cNvPr>
          <p:cNvGrpSpPr>
            <a:grpSpLocks/>
          </p:cNvGrpSpPr>
          <p:nvPr/>
        </p:nvGrpSpPr>
        <p:grpSpPr bwMode="auto">
          <a:xfrm>
            <a:off x="5272090" y="5798576"/>
            <a:ext cx="1425575" cy="984250"/>
            <a:chOff x="543" y="3572"/>
            <a:chExt cx="898" cy="620"/>
          </a:xfrm>
        </p:grpSpPr>
        <p:sp>
          <p:nvSpPr>
            <p:cNvPr id="33" name="AutoShape 39">
              <a:extLst>
                <a:ext uri="{FF2B5EF4-FFF2-40B4-BE49-F238E27FC236}">
                  <a16:creationId xmlns:a16="http://schemas.microsoft.com/office/drawing/2014/main" id="{9A2BE501-A782-4F01-AB55-183A982F1B56}"/>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34" name="Oval 40">
              <a:extLst>
                <a:ext uri="{FF2B5EF4-FFF2-40B4-BE49-F238E27FC236}">
                  <a16:creationId xmlns:a16="http://schemas.microsoft.com/office/drawing/2014/main" id="{4C7821E0-A452-4DBB-8BC4-FBDB7566CF87}"/>
                </a:ext>
              </a:extLst>
            </p:cNvPr>
            <p:cNvSpPr>
              <a:spLocks noChangeArrowheads="1"/>
            </p:cNvSpPr>
            <p:nvPr/>
          </p:nvSpPr>
          <p:spPr bwMode="gray">
            <a:xfrm>
              <a:off x="617" y="3623"/>
              <a:ext cx="750" cy="518"/>
            </a:xfrm>
            <a:prstGeom prst="ellipse">
              <a:avLst/>
            </a:prstGeom>
            <a:solidFill>
              <a:srgbClr val="00206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35" name="Text Box 84">
              <a:extLst>
                <a:ext uri="{FF2B5EF4-FFF2-40B4-BE49-F238E27FC236}">
                  <a16:creationId xmlns:a16="http://schemas.microsoft.com/office/drawing/2014/main" id="{F9F58BCF-CE57-44CB-8B89-4A1887350778}"/>
                </a:ext>
              </a:extLst>
            </p:cNvPr>
            <p:cNvSpPr txBox="1">
              <a:spLocks noChangeArrowheads="1"/>
            </p:cNvSpPr>
            <p:nvPr/>
          </p:nvSpPr>
          <p:spPr bwMode="auto">
            <a:xfrm>
              <a:off x="620" y="3738"/>
              <a:ext cx="743" cy="288"/>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a:solidFill>
                    <a:schemeClr val="bg1"/>
                  </a:solidFill>
                  <a:ea typeface="华文中宋" panose="02010600040101010101" pitchFamily="2" charset="-122"/>
                </a:rPr>
                <a:t>RAM</a:t>
              </a:r>
            </a:p>
          </p:txBody>
        </p:sp>
      </p:grpSp>
      <p:grpSp>
        <p:nvGrpSpPr>
          <p:cNvPr id="36" name="Group 49">
            <a:extLst>
              <a:ext uri="{FF2B5EF4-FFF2-40B4-BE49-F238E27FC236}">
                <a16:creationId xmlns:a16="http://schemas.microsoft.com/office/drawing/2014/main" id="{56A07D6C-A4DE-46D6-A4AF-2B02A4920F8E}"/>
              </a:ext>
            </a:extLst>
          </p:cNvPr>
          <p:cNvGrpSpPr>
            <a:grpSpLocks/>
          </p:cNvGrpSpPr>
          <p:nvPr/>
        </p:nvGrpSpPr>
        <p:grpSpPr bwMode="auto">
          <a:xfrm>
            <a:off x="6768058" y="5792187"/>
            <a:ext cx="1425575" cy="984251"/>
            <a:chOff x="543" y="3572"/>
            <a:chExt cx="898" cy="620"/>
          </a:xfrm>
        </p:grpSpPr>
        <p:sp>
          <p:nvSpPr>
            <p:cNvPr id="37" name="AutoShape 39">
              <a:extLst>
                <a:ext uri="{FF2B5EF4-FFF2-40B4-BE49-F238E27FC236}">
                  <a16:creationId xmlns:a16="http://schemas.microsoft.com/office/drawing/2014/main" id="{58045682-667A-4E26-9A25-233B67BEFE4A}"/>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0" name="Oval 40">
              <a:extLst>
                <a:ext uri="{FF2B5EF4-FFF2-40B4-BE49-F238E27FC236}">
                  <a16:creationId xmlns:a16="http://schemas.microsoft.com/office/drawing/2014/main" id="{CF0167E9-D5C9-4B21-9F1C-3FDCD20B6916}"/>
                </a:ext>
              </a:extLst>
            </p:cNvPr>
            <p:cNvSpPr>
              <a:spLocks noChangeArrowheads="1"/>
            </p:cNvSpPr>
            <p:nvPr/>
          </p:nvSpPr>
          <p:spPr bwMode="gray">
            <a:xfrm>
              <a:off x="617" y="3623"/>
              <a:ext cx="750" cy="518"/>
            </a:xfrm>
            <a:prstGeom prst="ellipse">
              <a:avLst/>
            </a:prstGeom>
            <a:solidFill>
              <a:srgbClr val="0099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1" name="Text Box 84">
              <a:extLst>
                <a:ext uri="{FF2B5EF4-FFF2-40B4-BE49-F238E27FC236}">
                  <a16:creationId xmlns:a16="http://schemas.microsoft.com/office/drawing/2014/main" id="{052267A7-B90B-478B-8816-62ED098B97E6}"/>
                </a:ext>
              </a:extLst>
            </p:cNvPr>
            <p:cNvSpPr txBox="1">
              <a:spLocks noChangeArrowheads="1"/>
            </p:cNvSpPr>
            <p:nvPr/>
          </p:nvSpPr>
          <p:spPr bwMode="auto">
            <a:xfrm>
              <a:off x="608" y="3655"/>
              <a:ext cx="743" cy="40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ts val="0"/>
                </a:spcBef>
              </a:pPr>
              <a:r>
                <a:rPr kumimoji="0" lang="zh-CN" altLang="en-US" sz="1800" dirty="0">
                  <a:solidFill>
                    <a:schemeClr val="bg1"/>
                  </a:solidFill>
                  <a:latin typeface="华文中宋" panose="02010600040101010101" pitchFamily="2" charset="-122"/>
                  <a:ea typeface="华文中宋" panose="02010600040101010101" pitchFamily="2" charset="-122"/>
                </a:rPr>
                <a:t>硬盘</a:t>
              </a:r>
              <a:r>
                <a:rPr kumimoji="0" lang="en-US" altLang="zh-CN" sz="1800" dirty="0">
                  <a:solidFill>
                    <a:schemeClr val="bg1"/>
                  </a:solidFill>
                  <a:latin typeface="华文中宋" panose="02010600040101010101" pitchFamily="2" charset="-122"/>
                  <a:ea typeface="华文中宋" panose="02010600040101010101" pitchFamily="2" charset="-122"/>
                </a:rPr>
                <a:t> </a:t>
              </a:r>
              <a:r>
                <a:rPr kumimoji="0" lang="zh-CN" altLang="en-US" sz="1800" dirty="0">
                  <a:solidFill>
                    <a:schemeClr val="bg1"/>
                  </a:solidFill>
                  <a:latin typeface="华文中宋" panose="02010600040101010101" pitchFamily="2" charset="-122"/>
                  <a:ea typeface="华文中宋" panose="02010600040101010101" pitchFamily="2" charset="-122"/>
                </a:rPr>
                <a:t>与</a:t>
              </a:r>
              <a:endParaRPr kumimoji="0" lang="en-US" altLang="zh-CN" sz="1800" dirty="0">
                <a:solidFill>
                  <a:schemeClr val="bg1"/>
                </a:solidFill>
                <a:latin typeface="华文中宋" panose="02010600040101010101" pitchFamily="2" charset="-122"/>
                <a:ea typeface="华文中宋" panose="02010600040101010101" pitchFamily="2" charset="-122"/>
              </a:endParaRPr>
            </a:p>
            <a:p>
              <a:pPr algn="ctr" eaLnBrk="1" hangingPunct="1">
                <a:spcBef>
                  <a:spcPts val="0"/>
                </a:spcBef>
              </a:pPr>
              <a:r>
                <a:rPr kumimoji="0" lang="zh-CN" altLang="en-US" sz="1800" dirty="0">
                  <a:solidFill>
                    <a:schemeClr val="bg1"/>
                  </a:solidFill>
                  <a:latin typeface="华文中宋" panose="02010600040101010101" pitchFamily="2" charset="-122"/>
                  <a:ea typeface="华文中宋" panose="02010600040101010101" pitchFamily="2" charset="-122"/>
                </a:rPr>
                <a:t>移动硬盘</a:t>
              </a:r>
              <a:endParaRPr kumimoji="0" lang="en-US" altLang="zh-CN" sz="1800" dirty="0">
                <a:solidFill>
                  <a:schemeClr val="bg1"/>
                </a:solidFill>
                <a:latin typeface="华文中宋" panose="02010600040101010101" pitchFamily="2" charset="-122"/>
                <a:ea typeface="华文中宋" panose="02010600040101010101" pitchFamily="2" charset="-122"/>
              </a:endParaRPr>
            </a:p>
          </p:txBody>
        </p:sp>
      </p:grpSp>
      <p:grpSp>
        <p:nvGrpSpPr>
          <p:cNvPr id="42" name="Group 49">
            <a:extLst>
              <a:ext uri="{FF2B5EF4-FFF2-40B4-BE49-F238E27FC236}">
                <a16:creationId xmlns:a16="http://schemas.microsoft.com/office/drawing/2014/main" id="{39BF3E1C-9A64-4236-A451-ECBE87673EC1}"/>
              </a:ext>
            </a:extLst>
          </p:cNvPr>
          <p:cNvGrpSpPr>
            <a:grpSpLocks/>
          </p:cNvGrpSpPr>
          <p:nvPr/>
        </p:nvGrpSpPr>
        <p:grpSpPr bwMode="auto">
          <a:xfrm>
            <a:off x="8168102" y="5768977"/>
            <a:ext cx="1425575" cy="984250"/>
            <a:chOff x="543" y="3572"/>
            <a:chExt cx="898" cy="620"/>
          </a:xfrm>
        </p:grpSpPr>
        <p:sp>
          <p:nvSpPr>
            <p:cNvPr id="43" name="AutoShape 39">
              <a:extLst>
                <a:ext uri="{FF2B5EF4-FFF2-40B4-BE49-F238E27FC236}">
                  <a16:creationId xmlns:a16="http://schemas.microsoft.com/office/drawing/2014/main" id="{0A2A34E9-CB03-424D-BB1D-AE8188AC77DC}"/>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4" name="Oval 40">
              <a:extLst>
                <a:ext uri="{FF2B5EF4-FFF2-40B4-BE49-F238E27FC236}">
                  <a16:creationId xmlns:a16="http://schemas.microsoft.com/office/drawing/2014/main" id="{37758DE0-C2F5-41AA-BCDD-06E1522736AD}"/>
                </a:ext>
              </a:extLst>
            </p:cNvPr>
            <p:cNvSpPr>
              <a:spLocks noChangeArrowheads="1"/>
            </p:cNvSpPr>
            <p:nvPr/>
          </p:nvSpPr>
          <p:spPr bwMode="gray">
            <a:xfrm>
              <a:off x="617" y="3623"/>
              <a:ext cx="750" cy="518"/>
            </a:xfrm>
            <a:prstGeom prst="ellipse">
              <a:avLst/>
            </a:prstGeom>
            <a:solidFill>
              <a:srgbClr val="0099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5" name="Text Box 84">
              <a:extLst>
                <a:ext uri="{FF2B5EF4-FFF2-40B4-BE49-F238E27FC236}">
                  <a16:creationId xmlns:a16="http://schemas.microsoft.com/office/drawing/2014/main" id="{9C77D348-51CF-448D-BDB3-B45EE4C565D9}"/>
                </a:ext>
              </a:extLst>
            </p:cNvPr>
            <p:cNvSpPr txBox="1">
              <a:spLocks noChangeArrowheads="1"/>
            </p:cNvSpPr>
            <p:nvPr/>
          </p:nvSpPr>
          <p:spPr bwMode="auto">
            <a:xfrm>
              <a:off x="620" y="3674"/>
              <a:ext cx="743" cy="40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ts val="0"/>
                </a:spcBef>
              </a:pPr>
              <a:r>
                <a:rPr kumimoji="0" lang="en-US" altLang="zh-CN" sz="1800" dirty="0">
                  <a:solidFill>
                    <a:schemeClr val="bg1"/>
                  </a:solidFill>
                  <a:latin typeface="华文中宋" panose="02010600040101010101" pitchFamily="2" charset="-122"/>
                  <a:ea typeface="华文中宋" panose="02010600040101010101" pitchFamily="2" charset="-122"/>
                </a:rPr>
                <a:t>U</a:t>
              </a:r>
              <a:r>
                <a:rPr kumimoji="0" lang="zh-CN" altLang="en-US" sz="1800" dirty="0">
                  <a:solidFill>
                    <a:schemeClr val="bg1"/>
                  </a:solidFill>
                  <a:latin typeface="华文中宋" panose="02010600040101010101" pitchFamily="2" charset="-122"/>
                  <a:ea typeface="华文中宋" panose="02010600040101010101" pitchFamily="2" charset="-122"/>
                </a:rPr>
                <a:t>盘</a:t>
              </a:r>
              <a:r>
                <a:rPr kumimoji="0" lang="en-US" altLang="zh-CN" sz="1800" dirty="0">
                  <a:solidFill>
                    <a:schemeClr val="bg1"/>
                  </a:solidFill>
                  <a:latin typeface="华文中宋" panose="02010600040101010101" pitchFamily="2" charset="-122"/>
                  <a:ea typeface="华文中宋" panose="02010600040101010101" pitchFamily="2" charset="-122"/>
                </a:rPr>
                <a:t> </a:t>
              </a:r>
              <a:r>
                <a:rPr kumimoji="0" lang="zh-CN" altLang="en-US" sz="1800" dirty="0">
                  <a:solidFill>
                    <a:schemeClr val="bg1"/>
                  </a:solidFill>
                  <a:latin typeface="华文中宋" panose="02010600040101010101" pitchFamily="2" charset="-122"/>
                  <a:ea typeface="华文中宋" panose="02010600040101010101" pitchFamily="2" charset="-122"/>
                </a:rPr>
                <a:t>与</a:t>
              </a:r>
              <a:endParaRPr kumimoji="0" lang="en-US" altLang="zh-CN" sz="1800" dirty="0">
                <a:solidFill>
                  <a:schemeClr val="bg1"/>
                </a:solidFill>
                <a:latin typeface="华文中宋" panose="02010600040101010101" pitchFamily="2" charset="-122"/>
                <a:ea typeface="华文中宋" panose="02010600040101010101" pitchFamily="2" charset="-122"/>
              </a:endParaRPr>
            </a:p>
            <a:p>
              <a:pPr algn="ctr" eaLnBrk="1" hangingPunct="1">
                <a:spcBef>
                  <a:spcPts val="0"/>
                </a:spcBef>
              </a:pPr>
              <a:r>
                <a:rPr kumimoji="0" lang="zh-CN" altLang="en-US" sz="1800" dirty="0">
                  <a:solidFill>
                    <a:schemeClr val="bg1"/>
                  </a:solidFill>
                  <a:latin typeface="华文中宋" panose="02010600040101010101" pitchFamily="2" charset="-122"/>
                  <a:ea typeface="华文中宋" panose="02010600040101010101" pitchFamily="2" charset="-122"/>
                </a:rPr>
                <a:t>软盘</a:t>
              </a:r>
              <a:endParaRPr kumimoji="0" lang="en-US" altLang="zh-CN" sz="1800" dirty="0">
                <a:solidFill>
                  <a:schemeClr val="bg1"/>
                </a:solidFill>
                <a:latin typeface="华文中宋" panose="02010600040101010101" pitchFamily="2" charset="-122"/>
                <a:ea typeface="华文中宋" panose="02010600040101010101" pitchFamily="2" charset="-122"/>
              </a:endParaRPr>
            </a:p>
          </p:txBody>
        </p:sp>
      </p:grpSp>
      <p:grpSp>
        <p:nvGrpSpPr>
          <p:cNvPr id="46" name="Group 49">
            <a:extLst>
              <a:ext uri="{FF2B5EF4-FFF2-40B4-BE49-F238E27FC236}">
                <a16:creationId xmlns:a16="http://schemas.microsoft.com/office/drawing/2014/main" id="{96DE318B-3DED-4DCB-BBAE-64E6BAD9EE36}"/>
              </a:ext>
            </a:extLst>
          </p:cNvPr>
          <p:cNvGrpSpPr>
            <a:grpSpLocks/>
          </p:cNvGrpSpPr>
          <p:nvPr/>
        </p:nvGrpSpPr>
        <p:grpSpPr bwMode="auto">
          <a:xfrm>
            <a:off x="9579389" y="5752314"/>
            <a:ext cx="1425575" cy="984251"/>
            <a:chOff x="543" y="3572"/>
            <a:chExt cx="898" cy="620"/>
          </a:xfrm>
        </p:grpSpPr>
        <p:sp>
          <p:nvSpPr>
            <p:cNvPr id="47" name="AutoShape 39">
              <a:extLst>
                <a:ext uri="{FF2B5EF4-FFF2-40B4-BE49-F238E27FC236}">
                  <a16:creationId xmlns:a16="http://schemas.microsoft.com/office/drawing/2014/main" id="{A53A0977-19D1-48A5-9BB8-0B4F8013A7A6}"/>
                </a:ext>
              </a:extLst>
            </p:cNvPr>
            <p:cNvSpPr>
              <a:spLocks noChangeArrowheads="1"/>
            </p:cNvSpPr>
            <p:nvPr/>
          </p:nvSpPr>
          <p:spPr bwMode="gray">
            <a:xfrm>
              <a:off x="543" y="3572"/>
              <a:ext cx="898" cy="6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8" name="Oval 40">
              <a:extLst>
                <a:ext uri="{FF2B5EF4-FFF2-40B4-BE49-F238E27FC236}">
                  <a16:creationId xmlns:a16="http://schemas.microsoft.com/office/drawing/2014/main" id="{B96CE2C3-9394-4A13-AB7B-9940C16E1AA0}"/>
                </a:ext>
              </a:extLst>
            </p:cNvPr>
            <p:cNvSpPr>
              <a:spLocks noChangeArrowheads="1"/>
            </p:cNvSpPr>
            <p:nvPr/>
          </p:nvSpPr>
          <p:spPr bwMode="gray">
            <a:xfrm>
              <a:off x="617" y="3623"/>
              <a:ext cx="750" cy="518"/>
            </a:xfrm>
            <a:prstGeom prst="ellipse">
              <a:avLst/>
            </a:prstGeom>
            <a:solidFill>
              <a:srgbClr val="0099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chemeClr val="bg1"/>
                </a:solidFill>
                <a:ea typeface="宋体" panose="02010600030101010101" pitchFamily="2" charset="-122"/>
              </a:endParaRPr>
            </a:p>
          </p:txBody>
        </p:sp>
        <p:sp>
          <p:nvSpPr>
            <p:cNvPr id="49" name="Text Box 84">
              <a:extLst>
                <a:ext uri="{FF2B5EF4-FFF2-40B4-BE49-F238E27FC236}">
                  <a16:creationId xmlns:a16="http://schemas.microsoft.com/office/drawing/2014/main" id="{85CEFDE7-BEBA-464C-AAA7-724E9EE5AF2A}"/>
                </a:ext>
              </a:extLst>
            </p:cNvPr>
            <p:cNvSpPr txBox="1">
              <a:spLocks noChangeArrowheads="1"/>
            </p:cNvSpPr>
            <p:nvPr/>
          </p:nvSpPr>
          <p:spPr bwMode="auto">
            <a:xfrm>
              <a:off x="625" y="3673"/>
              <a:ext cx="743" cy="40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800" dirty="0">
                  <a:solidFill>
                    <a:schemeClr val="bg1"/>
                  </a:solidFill>
                  <a:latin typeface="华文中宋" panose="02010600040101010101" pitchFamily="2" charset="-122"/>
                  <a:ea typeface="华文中宋" panose="02010600040101010101" pitchFamily="2" charset="-122"/>
                </a:rPr>
                <a:t>光盘</a:t>
              </a:r>
              <a:r>
                <a:rPr kumimoji="0" lang="en-US" altLang="zh-CN" sz="1800" dirty="0">
                  <a:solidFill>
                    <a:schemeClr val="bg1"/>
                  </a:solidFill>
                  <a:latin typeface="华文中宋" panose="02010600040101010101" pitchFamily="2" charset="-122"/>
                  <a:ea typeface="华文中宋" panose="02010600040101010101" pitchFamily="2" charset="-122"/>
                </a:rPr>
                <a:t> </a:t>
              </a:r>
              <a:r>
                <a:rPr kumimoji="0" lang="zh-CN" altLang="en-US" sz="1800" dirty="0">
                  <a:solidFill>
                    <a:schemeClr val="bg1"/>
                  </a:solidFill>
                  <a:latin typeface="华文中宋" panose="02010600040101010101" pitchFamily="2" charset="-122"/>
                  <a:ea typeface="华文中宋" panose="02010600040101010101" pitchFamily="2" charset="-122"/>
                </a:rPr>
                <a:t>与 磁带</a:t>
              </a:r>
              <a:endParaRPr kumimoji="0" lang="en-US" altLang="zh-CN" sz="1800" dirty="0">
                <a:solidFill>
                  <a:schemeClr val="bg1"/>
                </a:solidFill>
                <a:latin typeface="华文中宋" panose="02010600040101010101" pitchFamily="2" charset="-122"/>
                <a:ea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814561">
                                            <p:txEl>
                                              <p:pRg st="0" end="0"/>
                                            </p:txEl>
                                          </p:spTgt>
                                        </p:tgtEl>
                                        <p:attrNameLst>
                                          <p:attrName>style.visibility</p:attrName>
                                        </p:attrNameLst>
                                      </p:cBhvr>
                                      <p:to>
                                        <p:strVal val="visible"/>
                                      </p:to>
                                    </p:set>
                                    <p:anim calcmode="lin" valueType="num">
                                      <p:cBhvr additive="base">
                                        <p:cTn id="7" dur="500" fill="hold"/>
                                        <p:tgtEl>
                                          <p:spTgt spid="18145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45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14562">
                                            <p:txEl>
                                              <p:pRg st="0" end="0"/>
                                            </p:txEl>
                                          </p:spTgt>
                                        </p:tgtEl>
                                        <p:attrNameLst>
                                          <p:attrName>style.visibility</p:attrName>
                                        </p:attrNameLst>
                                      </p:cBhvr>
                                      <p:to>
                                        <p:strVal val="visible"/>
                                      </p:to>
                                    </p:set>
                                    <p:anim calcmode="lin" valueType="num">
                                      <p:cBhvr additive="base">
                                        <p:cTn id="11" dur="500" fill="hold"/>
                                        <p:tgtEl>
                                          <p:spTgt spid="181456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145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814561">
                                            <p:txEl>
                                              <p:pRg st="1" end="1"/>
                                            </p:txEl>
                                          </p:spTgt>
                                        </p:tgtEl>
                                        <p:attrNameLst>
                                          <p:attrName>style.visibility</p:attrName>
                                        </p:attrNameLst>
                                      </p:cBhvr>
                                      <p:to>
                                        <p:strVal val="visible"/>
                                      </p:to>
                                    </p:set>
                                    <p:anim calcmode="lin" valueType="num">
                                      <p:cBhvr additive="base">
                                        <p:cTn id="17" dur="500" fill="hold"/>
                                        <p:tgtEl>
                                          <p:spTgt spid="181456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1456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14562">
                                            <p:txEl>
                                              <p:pRg st="1" end="1"/>
                                            </p:txEl>
                                          </p:spTgt>
                                        </p:tgtEl>
                                        <p:attrNameLst>
                                          <p:attrName>style.visibility</p:attrName>
                                        </p:attrNameLst>
                                      </p:cBhvr>
                                      <p:to>
                                        <p:strVal val="visible"/>
                                      </p:to>
                                    </p:set>
                                    <p:anim calcmode="lin" valueType="num">
                                      <p:cBhvr additive="base">
                                        <p:cTn id="21" dur="500" fill="hold"/>
                                        <p:tgtEl>
                                          <p:spTgt spid="181456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145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814561">
                                            <p:txEl>
                                              <p:pRg st="2" end="2"/>
                                            </p:txEl>
                                          </p:spTgt>
                                        </p:tgtEl>
                                        <p:attrNameLst>
                                          <p:attrName>style.visibility</p:attrName>
                                        </p:attrNameLst>
                                      </p:cBhvr>
                                      <p:to>
                                        <p:strVal val="visible"/>
                                      </p:to>
                                    </p:set>
                                    <p:anim calcmode="lin" valueType="num">
                                      <p:cBhvr additive="base">
                                        <p:cTn id="27" dur="500" fill="hold"/>
                                        <p:tgtEl>
                                          <p:spTgt spid="181456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14561">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14562">
                                            <p:txEl>
                                              <p:pRg st="2" end="2"/>
                                            </p:txEl>
                                          </p:spTgt>
                                        </p:tgtEl>
                                        <p:attrNameLst>
                                          <p:attrName>style.visibility</p:attrName>
                                        </p:attrNameLst>
                                      </p:cBhvr>
                                      <p:to>
                                        <p:strVal val="visible"/>
                                      </p:to>
                                    </p:set>
                                    <p:anim calcmode="lin" valueType="num">
                                      <p:cBhvr additive="base">
                                        <p:cTn id="31" dur="500" fill="hold"/>
                                        <p:tgtEl>
                                          <p:spTgt spid="181456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145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14561">
                                            <p:txEl>
                                              <p:pRg st="3" end="3"/>
                                            </p:txEl>
                                          </p:spTgt>
                                        </p:tgtEl>
                                        <p:attrNameLst>
                                          <p:attrName>style.visibility</p:attrName>
                                        </p:attrNameLst>
                                      </p:cBhvr>
                                      <p:to>
                                        <p:strVal val="visible"/>
                                      </p:to>
                                    </p:set>
                                    <p:anim calcmode="lin" valueType="num">
                                      <p:cBhvr additive="base">
                                        <p:cTn id="37" dur="500" fill="hold"/>
                                        <p:tgtEl>
                                          <p:spTgt spid="181456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14561">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14562">
                                            <p:txEl>
                                              <p:pRg st="3" end="3"/>
                                            </p:txEl>
                                          </p:spTgt>
                                        </p:tgtEl>
                                        <p:attrNameLst>
                                          <p:attrName>style.visibility</p:attrName>
                                        </p:attrNameLst>
                                      </p:cBhvr>
                                      <p:to>
                                        <p:strVal val="visible"/>
                                      </p:to>
                                    </p:set>
                                    <p:anim calcmode="lin" valueType="num">
                                      <p:cBhvr additive="base">
                                        <p:cTn id="41" dur="500" fill="hold"/>
                                        <p:tgtEl>
                                          <p:spTgt spid="1814562">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145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14565"/>
                                        </p:tgtEl>
                                        <p:attrNameLst>
                                          <p:attrName>style.visibility</p:attrName>
                                        </p:attrNameLst>
                                      </p:cBhvr>
                                      <p:to>
                                        <p:strVal val="visible"/>
                                      </p:to>
                                    </p:set>
                                    <p:anim calcmode="lin" valueType="num">
                                      <p:cBhvr additive="base">
                                        <p:cTn id="47" dur="500" fill="hold"/>
                                        <p:tgtEl>
                                          <p:spTgt spid="1814565"/>
                                        </p:tgtEl>
                                        <p:attrNameLst>
                                          <p:attrName>ppt_x</p:attrName>
                                        </p:attrNameLst>
                                      </p:cBhvr>
                                      <p:tavLst>
                                        <p:tav tm="0">
                                          <p:val>
                                            <p:strVal val="#ppt_x"/>
                                          </p:val>
                                        </p:tav>
                                        <p:tav tm="100000">
                                          <p:val>
                                            <p:strVal val="#ppt_x"/>
                                          </p:val>
                                        </p:tav>
                                      </p:tavLst>
                                    </p:anim>
                                    <p:anim calcmode="lin" valueType="num">
                                      <p:cBhvr additive="base">
                                        <p:cTn id="48" dur="500" fill="hold"/>
                                        <p:tgtEl>
                                          <p:spTgt spid="181456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14563"/>
                                        </p:tgtEl>
                                        <p:attrNameLst>
                                          <p:attrName>style.visibility</p:attrName>
                                        </p:attrNameLst>
                                      </p:cBhvr>
                                      <p:to>
                                        <p:strVal val="visible"/>
                                      </p:to>
                                    </p:set>
                                    <p:anim calcmode="lin" valueType="num">
                                      <p:cBhvr additive="base">
                                        <p:cTn id="51" dur="500" fill="hold"/>
                                        <p:tgtEl>
                                          <p:spTgt spid="1814563"/>
                                        </p:tgtEl>
                                        <p:attrNameLst>
                                          <p:attrName>ppt_x</p:attrName>
                                        </p:attrNameLst>
                                      </p:cBhvr>
                                      <p:tavLst>
                                        <p:tav tm="0">
                                          <p:val>
                                            <p:strVal val="#ppt_x"/>
                                          </p:val>
                                        </p:tav>
                                        <p:tav tm="100000">
                                          <p:val>
                                            <p:strVal val="#ppt_x"/>
                                          </p:val>
                                        </p:tav>
                                      </p:tavLst>
                                    </p:anim>
                                    <p:anim calcmode="lin" valueType="num">
                                      <p:cBhvr additive="base">
                                        <p:cTn id="52" dur="500" fill="hold"/>
                                        <p:tgtEl>
                                          <p:spTgt spid="181456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ppt_x"/>
                                          </p:val>
                                        </p:tav>
                                        <p:tav tm="100000">
                                          <p:val>
                                            <p:strVal val="#ppt_x"/>
                                          </p:val>
                                        </p:tav>
                                      </p:tavLst>
                                    </p:anim>
                                    <p:anim calcmode="lin" valueType="num">
                                      <p:cBhvr additive="base">
                                        <p:cTn id="8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4563" grpId="0"/>
      <p:bldP spid="1814565"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5</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）个人计算机</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外存中的程序中如何被载入内存如何被</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CPU</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执行</a:t>
            </a:r>
          </a:p>
        </p:txBody>
      </p:sp>
      <p:pic>
        <p:nvPicPr>
          <p:cNvPr id="87" name="图片 86"/>
          <p:cNvPicPr>
            <a:picLocks noChangeAspect="1"/>
          </p:cNvPicPr>
          <p:nvPr/>
        </p:nvPicPr>
        <p:blipFill>
          <a:blip r:embed="rId2">
            <a:clrChange>
              <a:clrFrom>
                <a:srgbClr val="FFFFFF"/>
              </a:clrFrom>
              <a:clrTo>
                <a:srgbClr val="FFFFFF">
                  <a:alpha val="0"/>
                </a:srgbClr>
              </a:clrTo>
            </a:clrChange>
          </a:blip>
          <a:stretch>
            <a:fillRect/>
          </a:stretch>
        </p:blipFill>
        <p:spPr>
          <a:xfrm>
            <a:off x="1616075" y="2723044"/>
            <a:ext cx="9376751" cy="4023327"/>
          </a:xfrm>
          <a:prstGeom prst="rect">
            <a:avLst/>
          </a:prstGeom>
        </p:spPr>
      </p:pic>
      <p:sp>
        <p:nvSpPr>
          <p:cNvPr id="1853443" name="Rectangle 3"/>
          <p:cNvSpPr>
            <a:spLocks noChangeArrowheads="1"/>
          </p:cNvSpPr>
          <p:nvPr/>
        </p:nvSpPr>
        <p:spPr bwMode="auto">
          <a:xfrm>
            <a:off x="636667" y="1941673"/>
            <a:ext cx="10744696" cy="4916327"/>
          </a:xfrm>
          <a:prstGeom prst="rect">
            <a:avLst/>
          </a:prstGeom>
          <a:solidFill>
            <a:srgbClr val="FFFFFF">
              <a:alpha val="89804"/>
            </a:srgbClr>
          </a:solidFill>
          <a:ln>
            <a:noFill/>
          </a:ln>
          <a:effectLst/>
        </p:spPr>
        <p:txBody>
          <a:bodyPr wrap="none" anchor="ctr"/>
          <a:lstStyle/>
          <a:p>
            <a:endParaRPr lang="zh-CN" altLang="en-US"/>
          </a:p>
        </p:txBody>
      </p:sp>
      <p:grpSp>
        <p:nvGrpSpPr>
          <p:cNvPr id="1853445" name="Group 5"/>
          <p:cNvGrpSpPr>
            <a:grpSpLocks/>
          </p:cNvGrpSpPr>
          <p:nvPr/>
        </p:nvGrpSpPr>
        <p:grpSpPr bwMode="auto">
          <a:xfrm>
            <a:off x="9174164" y="4986337"/>
            <a:ext cx="1279525" cy="952500"/>
            <a:chOff x="3254" y="3470"/>
            <a:chExt cx="848" cy="729"/>
          </a:xfrm>
        </p:grpSpPr>
        <p:sp>
          <p:nvSpPr>
            <p:cNvPr id="2" name="AutoShape 39"/>
            <p:cNvSpPr>
              <a:spLocks noChangeArrowheads="1"/>
            </p:cNvSpPr>
            <p:nvPr/>
          </p:nvSpPr>
          <p:spPr bwMode="gray">
            <a:xfrm>
              <a:off x="3254" y="3470"/>
              <a:ext cx="848" cy="72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3" name="Oval 40"/>
            <p:cNvSpPr>
              <a:spLocks noChangeArrowheads="1"/>
            </p:cNvSpPr>
            <p:nvPr/>
          </p:nvSpPr>
          <p:spPr bwMode="gray">
            <a:xfrm>
              <a:off x="3324" y="3530"/>
              <a:ext cx="707" cy="610"/>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3326" y="3576"/>
              <a:ext cx="702" cy="53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latin typeface="宋体" panose="02010600030101010101" pitchFamily="2" charset="-122"/>
                  <a:ea typeface="华文中宋" panose="02010600040101010101" pitchFamily="2" charset="-122"/>
                </a:rPr>
                <a:t>存储器</a:t>
              </a:r>
              <a:r>
                <a:rPr kumimoji="0" lang="en-US" altLang="zh-CN" sz="2000">
                  <a:solidFill>
                    <a:srgbClr val="FFFFFF"/>
                  </a:solidFill>
                  <a:latin typeface="宋体" panose="02010600030101010101" pitchFamily="2" charset="-122"/>
                  <a:ea typeface="华文中宋" panose="02010600040101010101" pitchFamily="2" charset="-122"/>
                </a:rPr>
                <a:t>(</a:t>
              </a:r>
              <a:r>
                <a:rPr kumimoji="0" lang="zh-CN" altLang="en-US" sz="2000">
                  <a:solidFill>
                    <a:srgbClr val="FFFFFF"/>
                  </a:solidFill>
                  <a:latin typeface="宋体" panose="02010600030101010101" pitchFamily="2" charset="-122"/>
                  <a:ea typeface="华文中宋" panose="02010600040101010101" pitchFamily="2" charset="-122"/>
                </a:rPr>
                <a:t>内存</a:t>
              </a:r>
              <a:r>
                <a:rPr kumimoji="0" lang="en-US" altLang="zh-CN" sz="2000">
                  <a:solidFill>
                    <a:srgbClr val="FFFFFF"/>
                  </a:solidFill>
                  <a:latin typeface="宋体" panose="02010600030101010101" pitchFamily="2" charset="-122"/>
                  <a:ea typeface="华文中宋" panose="02010600040101010101" pitchFamily="2" charset="-122"/>
                </a:rPr>
                <a:t>)</a:t>
              </a:r>
            </a:p>
          </p:txBody>
        </p:sp>
      </p:grpSp>
      <p:grpSp>
        <p:nvGrpSpPr>
          <p:cNvPr id="1853449" name="Group 9"/>
          <p:cNvGrpSpPr>
            <a:grpSpLocks/>
          </p:cNvGrpSpPr>
          <p:nvPr/>
        </p:nvGrpSpPr>
        <p:grpSpPr bwMode="auto">
          <a:xfrm>
            <a:off x="9159876" y="2224087"/>
            <a:ext cx="1279525" cy="952500"/>
            <a:chOff x="1184" y="1697"/>
            <a:chExt cx="806" cy="600"/>
          </a:xfrm>
        </p:grpSpPr>
        <p:sp>
          <p:nvSpPr>
            <p:cNvPr id="5" name="AutoShape 39"/>
            <p:cNvSpPr>
              <a:spLocks noChangeArrowheads="1"/>
            </p:cNvSpPr>
            <p:nvPr/>
          </p:nvSpPr>
          <p:spPr bwMode="gray">
            <a:xfrm>
              <a:off x="1184" y="1697"/>
              <a:ext cx="806" cy="60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6" name="Oval 40"/>
            <p:cNvSpPr>
              <a:spLocks noChangeArrowheads="1"/>
            </p:cNvSpPr>
            <p:nvPr/>
          </p:nvSpPr>
          <p:spPr bwMode="gray">
            <a:xfrm>
              <a:off x="1251" y="1746"/>
              <a:ext cx="672" cy="50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7" name="Text Box 84"/>
            <p:cNvSpPr txBox="1">
              <a:spLocks noChangeArrowheads="1"/>
            </p:cNvSpPr>
            <p:nvPr/>
          </p:nvSpPr>
          <p:spPr bwMode="auto">
            <a:xfrm>
              <a:off x="1252" y="1795"/>
              <a:ext cx="667" cy="365"/>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3200">
                  <a:solidFill>
                    <a:srgbClr val="FFFFFF"/>
                  </a:solidFill>
                  <a:ea typeface="华文中宋" panose="02010600040101010101" pitchFamily="2" charset="-122"/>
                </a:rPr>
                <a:t>CPU</a:t>
              </a:r>
            </a:p>
          </p:txBody>
        </p:sp>
      </p:grpSp>
      <p:grpSp>
        <p:nvGrpSpPr>
          <p:cNvPr id="1853453" name="Group 13"/>
          <p:cNvGrpSpPr>
            <a:grpSpLocks/>
          </p:cNvGrpSpPr>
          <p:nvPr/>
        </p:nvGrpSpPr>
        <p:grpSpPr bwMode="auto">
          <a:xfrm>
            <a:off x="1727201" y="5680074"/>
            <a:ext cx="1279525" cy="952500"/>
            <a:chOff x="3254" y="3470"/>
            <a:chExt cx="848" cy="729"/>
          </a:xfrm>
        </p:grpSpPr>
        <p:sp>
          <p:nvSpPr>
            <p:cNvPr id="8" name="AutoShape 39"/>
            <p:cNvSpPr>
              <a:spLocks noChangeArrowheads="1"/>
            </p:cNvSpPr>
            <p:nvPr/>
          </p:nvSpPr>
          <p:spPr bwMode="gray">
            <a:xfrm>
              <a:off x="3254" y="3470"/>
              <a:ext cx="848" cy="72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9" name="Oval 40"/>
            <p:cNvSpPr>
              <a:spLocks noChangeArrowheads="1"/>
            </p:cNvSpPr>
            <p:nvPr/>
          </p:nvSpPr>
          <p:spPr bwMode="gray">
            <a:xfrm>
              <a:off x="3324" y="3530"/>
              <a:ext cx="707" cy="610"/>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latin typeface="宋体" panose="02010600030101010101" pitchFamily="2" charset="-122"/>
                <a:ea typeface="宋体" panose="02010600030101010101" pitchFamily="2" charset="-122"/>
              </a:endParaRPr>
            </a:p>
          </p:txBody>
        </p:sp>
        <p:sp>
          <p:nvSpPr>
            <p:cNvPr id="10" name="Text Box 84"/>
            <p:cNvSpPr txBox="1">
              <a:spLocks noChangeArrowheads="1"/>
            </p:cNvSpPr>
            <p:nvPr/>
          </p:nvSpPr>
          <p:spPr bwMode="auto">
            <a:xfrm>
              <a:off x="3326" y="3576"/>
              <a:ext cx="702" cy="53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latin typeface="宋体" panose="02010600030101010101" pitchFamily="2" charset="-122"/>
                  <a:ea typeface="华文中宋" panose="02010600040101010101" pitchFamily="2" charset="-122"/>
                </a:rPr>
                <a:t>存储器</a:t>
              </a:r>
              <a:r>
                <a:rPr kumimoji="0" lang="en-US" altLang="zh-CN" sz="2000">
                  <a:solidFill>
                    <a:srgbClr val="FFFFFF"/>
                  </a:solidFill>
                  <a:latin typeface="宋体" panose="02010600030101010101" pitchFamily="2" charset="-122"/>
                  <a:ea typeface="华文中宋" panose="02010600040101010101" pitchFamily="2" charset="-122"/>
                </a:rPr>
                <a:t>(</a:t>
              </a:r>
              <a:r>
                <a:rPr kumimoji="0" lang="zh-CN" altLang="en-US" sz="2000">
                  <a:solidFill>
                    <a:srgbClr val="FFFFFF"/>
                  </a:solidFill>
                  <a:latin typeface="宋体" panose="02010600030101010101" pitchFamily="2" charset="-122"/>
                  <a:ea typeface="华文中宋" panose="02010600040101010101" pitchFamily="2" charset="-122"/>
                </a:rPr>
                <a:t>外存</a:t>
              </a:r>
              <a:r>
                <a:rPr kumimoji="0" lang="en-US" altLang="zh-CN" sz="2000">
                  <a:solidFill>
                    <a:srgbClr val="FFFFFF"/>
                  </a:solidFill>
                  <a:latin typeface="宋体" panose="02010600030101010101" pitchFamily="2" charset="-122"/>
                  <a:ea typeface="华文中宋" panose="02010600040101010101" pitchFamily="2" charset="-122"/>
                </a:rPr>
                <a:t>)</a:t>
              </a:r>
            </a:p>
          </p:txBody>
        </p:sp>
      </p:grpSp>
      <p:grpSp>
        <p:nvGrpSpPr>
          <p:cNvPr id="1853457" name="Group 17"/>
          <p:cNvGrpSpPr>
            <a:grpSpLocks/>
          </p:cNvGrpSpPr>
          <p:nvPr/>
        </p:nvGrpSpPr>
        <p:grpSpPr bwMode="auto">
          <a:xfrm>
            <a:off x="1957388" y="1897062"/>
            <a:ext cx="2709862" cy="863600"/>
            <a:chOff x="273" y="1099"/>
            <a:chExt cx="1707" cy="544"/>
          </a:xfrm>
        </p:grpSpPr>
        <p:sp>
          <p:nvSpPr>
            <p:cNvPr id="11" name="AutoShape 39"/>
            <p:cNvSpPr>
              <a:spLocks noChangeArrowheads="1"/>
            </p:cNvSpPr>
            <p:nvPr/>
          </p:nvSpPr>
          <p:spPr bwMode="gray">
            <a:xfrm>
              <a:off x="273" y="1099"/>
              <a:ext cx="1707" cy="544"/>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12" name="Oval 40"/>
            <p:cNvSpPr>
              <a:spLocks noChangeArrowheads="1"/>
            </p:cNvSpPr>
            <p:nvPr/>
          </p:nvSpPr>
          <p:spPr bwMode="gray">
            <a:xfrm>
              <a:off x="315" y="1143"/>
              <a:ext cx="1615" cy="455"/>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13" name="Text Box 84"/>
            <p:cNvSpPr>
              <a:spLocks noChangeArrowheads="1"/>
            </p:cNvSpPr>
            <p:nvPr/>
          </p:nvSpPr>
          <p:spPr bwMode="auto">
            <a:xfrm>
              <a:off x="329" y="1170"/>
              <a:ext cx="1564" cy="40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3200">
                  <a:solidFill>
                    <a:srgbClr val="FFFFFF"/>
                  </a:solidFill>
                  <a:ea typeface="华文中宋" panose="02010600040101010101" pitchFamily="2" charset="-122"/>
                </a:rPr>
                <a:t>操作系统</a:t>
              </a:r>
              <a:r>
                <a:rPr kumimoji="0" lang="en-US" altLang="zh-CN" sz="3200">
                  <a:solidFill>
                    <a:srgbClr val="FFFFFF"/>
                  </a:solidFill>
                  <a:ea typeface="华文中宋" panose="02010600040101010101" pitchFamily="2" charset="-122"/>
                </a:rPr>
                <a:t>OS</a:t>
              </a:r>
            </a:p>
          </p:txBody>
        </p:sp>
      </p:grpSp>
      <p:grpSp>
        <p:nvGrpSpPr>
          <p:cNvPr id="1853461" name="Group 21"/>
          <p:cNvGrpSpPr>
            <a:grpSpLocks/>
          </p:cNvGrpSpPr>
          <p:nvPr/>
        </p:nvGrpSpPr>
        <p:grpSpPr bwMode="auto">
          <a:xfrm>
            <a:off x="7281863" y="4932362"/>
            <a:ext cx="1530350" cy="969962"/>
            <a:chOff x="1184" y="1697"/>
            <a:chExt cx="806" cy="600"/>
          </a:xfrm>
        </p:grpSpPr>
        <p:sp>
          <p:nvSpPr>
            <p:cNvPr id="14" name="AutoShape 39"/>
            <p:cNvSpPr>
              <a:spLocks noChangeArrowheads="1"/>
            </p:cNvSpPr>
            <p:nvPr/>
          </p:nvSpPr>
          <p:spPr bwMode="gray">
            <a:xfrm>
              <a:off x="1184" y="1697"/>
              <a:ext cx="806" cy="600"/>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15" name="Oval 40"/>
            <p:cNvSpPr>
              <a:spLocks noChangeArrowheads="1"/>
            </p:cNvSpPr>
            <p:nvPr/>
          </p:nvSpPr>
          <p:spPr bwMode="gray">
            <a:xfrm>
              <a:off x="1251" y="1746"/>
              <a:ext cx="672" cy="502"/>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17" name="Text Box 84"/>
            <p:cNvSpPr>
              <a:spLocks noChangeArrowheads="1"/>
            </p:cNvSpPr>
            <p:nvPr/>
          </p:nvSpPr>
          <p:spPr bwMode="auto">
            <a:xfrm>
              <a:off x="1232" y="1772"/>
              <a:ext cx="708" cy="48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内存管理</a:t>
              </a:r>
              <a:r>
                <a:rPr kumimoji="0" lang="en-US" altLang="zh-CN" sz="2000" dirty="0">
                  <a:solidFill>
                    <a:srgbClr val="FFFFFF"/>
                  </a:solidFill>
                  <a:ea typeface="华文中宋" panose="02010600040101010101" pitchFamily="2" charset="-122"/>
                </a:rPr>
                <a:t> (</a:t>
              </a:r>
              <a:r>
                <a:rPr kumimoji="0" lang="zh-CN" altLang="en-US" sz="2000" dirty="0">
                  <a:solidFill>
                    <a:srgbClr val="FFFFFF"/>
                  </a:solidFill>
                  <a:ea typeface="华文中宋" panose="02010600040101010101" pitchFamily="2" charset="-122"/>
                </a:rPr>
                <a:t>分工</a:t>
              </a:r>
              <a:r>
                <a:rPr kumimoji="0" lang="en-US" altLang="zh-CN" sz="2000" dirty="0">
                  <a:solidFill>
                    <a:srgbClr val="FFFFFF"/>
                  </a:solidFill>
                  <a:ea typeface="华文中宋" panose="02010600040101010101" pitchFamily="2" charset="-122"/>
                </a:rPr>
                <a:t>)</a:t>
              </a:r>
            </a:p>
          </p:txBody>
        </p:sp>
      </p:grpSp>
      <p:grpSp>
        <p:nvGrpSpPr>
          <p:cNvPr id="1853465" name="Group 25"/>
          <p:cNvGrpSpPr>
            <a:grpSpLocks/>
          </p:cNvGrpSpPr>
          <p:nvPr/>
        </p:nvGrpSpPr>
        <p:grpSpPr bwMode="auto">
          <a:xfrm>
            <a:off x="7259638" y="2208212"/>
            <a:ext cx="1530350" cy="969962"/>
            <a:chOff x="1184" y="1697"/>
            <a:chExt cx="806" cy="600"/>
          </a:xfrm>
        </p:grpSpPr>
        <p:sp>
          <p:nvSpPr>
            <p:cNvPr id="18" name="AutoShape 39"/>
            <p:cNvSpPr>
              <a:spLocks noChangeArrowheads="1"/>
            </p:cNvSpPr>
            <p:nvPr/>
          </p:nvSpPr>
          <p:spPr bwMode="gray">
            <a:xfrm>
              <a:off x="1184" y="1697"/>
              <a:ext cx="806" cy="600"/>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19" name="Oval 40"/>
            <p:cNvSpPr>
              <a:spLocks noChangeArrowheads="1"/>
            </p:cNvSpPr>
            <p:nvPr/>
          </p:nvSpPr>
          <p:spPr bwMode="gray">
            <a:xfrm>
              <a:off x="1251" y="1746"/>
              <a:ext cx="672" cy="502"/>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2" name="Text Box 84"/>
            <p:cNvSpPr>
              <a:spLocks noChangeArrowheads="1"/>
            </p:cNvSpPr>
            <p:nvPr/>
          </p:nvSpPr>
          <p:spPr bwMode="auto">
            <a:xfrm>
              <a:off x="1232" y="1772"/>
              <a:ext cx="708" cy="48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2000" dirty="0">
                  <a:solidFill>
                    <a:srgbClr val="FFFFFF"/>
                  </a:solidFill>
                  <a:ea typeface="华文中宋" panose="02010600040101010101" pitchFamily="2" charset="-122"/>
                </a:rPr>
                <a:t>CPU</a:t>
              </a:r>
              <a:r>
                <a:rPr kumimoji="0" lang="zh-CN" altLang="en-US" sz="2000" dirty="0">
                  <a:solidFill>
                    <a:srgbClr val="FFFFFF"/>
                  </a:solidFill>
                  <a:ea typeface="华文中宋" panose="02010600040101010101" pitchFamily="2" charset="-122"/>
                </a:rPr>
                <a:t>管理</a:t>
              </a:r>
              <a:r>
                <a:rPr kumimoji="0" lang="en-US" altLang="zh-CN" sz="2000" dirty="0">
                  <a:solidFill>
                    <a:srgbClr val="FFFFFF"/>
                  </a:solidFill>
                  <a:ea typeface="华文中宋" panose="02010600040101010101" pitchFamily="2" charset="-122"/>
                </a:rPr>
                <a:t> (</a:t>
              </a:r>
              <a:r>
                <a:rPr kumimoji="0" lang="zh-CN" altLang="en-US" sz="2000" dirty="0">
                  <a:solidFill>
                    <a:srgbClr val="FFFFFF"/>
                  </a:solidFill>
                  <a:ea typeface="华文中宋" panose="02010600040101010101" pitchFamily="2" charset="-122"/>
                </a:rPr>
                <a:t>分工</a:t>
              </a:r>
              <a:r>
                <a:rPr kumimoji="0" lang="en-US" altLang="zh-CN" sz="2000" dirty="0">
                  <a:solidFill>
                    <a:srgbClr val="FFFFFF"/>
                  </a:solidFill>
                  <a:ea typeface="华文中宋" panose="02010600040101010101" pitchFamily="2" charset="-122"/>
                </a:rPr>
                <a:t>)</a:t>
              </a:r>
            </a:p>
          </p:txBody>
        </p:sp>
      </p:grpSp>
      <p:grpSp>
        <p:nvGrpSpPr>
          <p:cNvPr id="1853469" name="Group 29"/>
          <p:cNvGrpSpPr>
            <a:grpSpLocks/>
          </p:cNvGrpSpPr>
          <p:nvPr/>
        </p:nvGrpSpPr>
        <p:grpSpPr bwMode="auto">
          <a:xfrm>
            <a:off x="1649413" y="3560762"/>
            <a:ext cx="1530350" cy="969962"/>
            <a:chOff x="1184" y="1697"/>
            <a:chExt cx="806" cy="600"/>
          </a:xfrm>
        </p:grpSpPr>
        <p:sp>
          <p:nvSpPr>
            <p:cNvPr id="23" name="AutoShape 39"/>
            <p:cNvSpPr>
              <a:spLocks noChangeArrowheads="1"/>
            </p:cNvSpPr>
            <p:nvPr/>
          </p:nvSpPr>
          <p:spPr bwMode="gray">
            <a:xfrm>
              <a:off x="1184" y="1697"/>
              <a:ext cx="806" cy="600"/>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4" name="Oval 40"/>
            <p:cNvSpPr>
              <a:spLocks noChangeArrowheads="1"/>
            </p:cNvSpPr>
            <p:nvPr/>
          </p:nvSpPr>
          <p:spPr bwMode="gray">
            <a:xfrm>
              <a:off x="1251" y="1746"/>
              <a:ext cx="672" cy="502"/>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5" name="Text Box 84"/>
            <p:cNvSpPr>
              <a:spLocks noChangeArrowheads="1"/>
            </p:cNvSpPr>
            <p:nvPr/>
          </p:nvSpPr>
          <p:spPr bwMode="auto">
            <a:xfrm>
              <a:off x="1232" y="1772"/>
              <a:ext cx="708" cy="48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a:solidFill>
                    <a:srgbClr val="FFFFFF"/>
                  </a:solidFill>
                  <a:ea typeface="华文中宋" panose="02010600040101010101" pitchFamily="2" charset="-122"/>
                </a:rPr>
                <a:t>磁盘管理</a:t>
              </a:r>
              <a:r>
                <a:rPr kumimoji="0" lang="en-US" altLang="zh-CN" sz="2000">
                  <a:solidFill>
                    <a:srgbClr val="FFFFFF"/>
                  </a:solidFill>
                  <a:ea typeface="华文中宋" panose="02010600040101010101" pitchFamily="2" charset="-122"/>
                </a:rPr>
                <a:t> (</a:t>
              </a:r>
              <a:r>
                <a:rPr kumimoji="0" lang="zh-CN" altLang="en-US" sz="2000">
                  <a:solidFill>
                    <a:srgbClr val="FFFFFF"/>
                  </a:solidFill>
                  <a:ea typeface="华文中宋" panose="02010600040101010101" pitchFamily="2" charset="-122"/>
                </a:rPr>
                <a:t>分工</a:t>
              </a:r>
              <a:r>
                <a:rPr kumimoji="0" lang="en-US" altLang="zh-CN" sz="2000">
                  <a:solidFill>
                    <a:srgbClr val="FFFFFF"/>
                  </a:solidFill>
                  <a:ea typeface="华文中宋" panose="02010600040101010101" pitchFamily="2" charset="-122"/>
                </a:rPr>
                <a:t>)</a:t>
              </a:r>
            </a:p>
          </p:txBody>
        </p:sp>
      </p:grpSp>
      <p:grpSp>
        <p:nvGrpSpPr>
          <p:cNvPr id="1853473" name="Group 33"/>
          <p:cNvGrpSpPr>
            <a:grpSpLocks/>
          </p:cNvGrpSpPr>
          <p:nvPr/>
        </p:nvGrpSpPr>
        <p:grpSpPr bwMode="auto">
          <a:xfrm>
            <a:off x="7275513" y="3560762"/>
            <a:ext cx="1530350" cy="969962"/>
            <a:chOff x="1184" y="1697"/>
            <a:chExt cx="806" cy="600"/>
          </a:xfrm>
        </p:grpSpPr>
        <p:sp>
          <p:nvSpPr>
            <p:cNvPr id="26" name="AutoShape 39"/>
            <p:cNvSpPr>
              <a:spLocks noChangeArrowheads="1"/>
            </p:cNvSpPr>
            <p:nvPr/>
          </p:nvSpPr>
          <p:spPr bwMode="gray">
            <a:xfrm>
              <a:off x="1184" y="1697"/>
              <a:ext cx="806" cy="600"/>
            </a:xfrm>
            <a:prstGeom prst="roundRect">
              <a:avLst>
                <a:gd name="adj" fmla="val 16667"/>
              </a:avLst>
            </a:prstGeom>
            <a:solidFill>
              <a:srgbClr val="B9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7" name="Oval 40"/>
            <p:cNvSpPr>
              <a:spLocks noChangeArrowheads="1"/>
            </p:cNvSpPr>
            <p:nvPr/>
          </p:nvSpPr>
          <p:spPr bwMode="gray">
            <a:xfrm>
              <a:off x="1251" y="1746"/>
              <a:ext cx="672" cy="502"/>
            </a:xfrm>
            <a:prstGeom prst="roundRect">
              <a:avLst>
                <a:gd name="adj" fmla="val 16667"/>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28" name="Text Box 84"/>
            <p:cNvSpPr>
              <a:spLocks noChangeArrowheads="1"/>
            </p:cNvSpPr>
            <p:nvPr/>
          </p:nvSpPr>
          <p:spPr bwMode="auto">
            <a:xfrm>
              <a:off x="1232" y="1772"/>
              <a:ext cx="708" cy="48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进程管理</a:t>
              </a:r>
              <a:r>
                <a:rPr kumimoji="0" lang="en-US" altLang="zh-CN" sz="2000" dirty="0">
                  <a:solidFill>
                    <a:srgbClr val="FFFFFF"/>
                  </a:solidFill>
                  <a:ea typeface="华文中宋" panose="02010600040101010101" pitchFamily="2" charset="-122"/>
                </a:rPr>
                <a:t> (</a:t>
              </a:r>
              <a:r>
                <a:rPr kumimoji="0" lang="zh-CN" altLang="en-US" sz="2000" dirty="0">
                  <a:solidFill>
                    <a:srgbClr val="FFFFFF"/>
                  </a:solidFill>
                  <a:ea typeface="华文中宋" panose="02010600040101010101" pitchFamily="2" charset="-122"/>
                </a:rPr>
                <a:t>分工</a:t>
              </a:r>
              <a:r>
                <a:rPr kumimoji="0" lang="en-US" altLang="zh-CN" sz="2000" dirty="0">
                  <a:solidFill>
                    <a:srgbClr val="FFFFFF"/>
                  </a:solidFill>
                  <a:ea typeface="华文中宋" panose="02010600040101010101" pitchFamily="2" charset="-122"/>
                </a:rPr>
                <a:t>)</a:t>
              </a:r>
            </a:p>
          </p:txBody>
        </p:sp>
      </p:grpSp>
      <p:sp>
        <p:nvSpPr>
          <p:cNvPr id="1853477" name="Line 37"/>
          <p:cNvSpPr>
            <a:spLocks noChangeShapeType="1"/>
          </p:cNvSpPr>
          <p:nvPr/>
        </p:nvSpPr>
        <p:spPr bwMode="auto">
          <a:xfrm flipH="1">
            <a:off x="2397125" y="4525962"/>
            <a:ext cx="0" cy="1204912"/>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78" name="Line 38"/>
          <p:cNvSpPr>
            <a:spLocks noChangeShapeType="1"/>
          </p:cNvSpPr>
          <p:nvPr/>
        </p:nvSpPr>
        <p:spPr bwMode="auto">
          <a:xfrm>
            <a:off x="3135314" y="4044949"/>
            <a:ext cx="490537"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79" name="Line 39"/>
          <p:cNvSpPr>
            <a:spLocks noChangeShapeType="1"/>
          </p:cNvSpPr>
          <p:nvPr/>
        </p:nvSpPr>
        <p:spPr bwMode="auto">
          <a:xfrm flipV="1">
            <a:off x="5776914" y="2668587"/>
            <a:ext cx="1538287" cy="136525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80" name="Line 40"/>
          <p:cNvSpPr>
            <a:spLocks noChangeShapeType="1"/>
          </p:cNvSpPr>
          <p:nvPr/>
        </p:nvSpPr>
        <p:spPr bwMode="auto">
          <a:xfrm>
            <a:off x="5738814" y="3995738"/>
            <a:ext cx="1576387" cy="1457325"/>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81" name="Line 41"/>
          <p:cNvSpPr>
            <a:spLocks noChangeShapeType="1"/>
          </p:cNvSpPr>
          <p:nvPr/>
        </p:nvSpPr>
        <p:spPr bwMode="auto">
          <a:xfrm>
            <a:off x="5724526" y="4038599"/>
            <a:ext cx="1628775" cy="1270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82" name="Line 42"/>
          <p:cNvSpPr>
            <a:spLocks noChangeShapeType="1"/>
          </p:cNvSpPr>
          <p:nvPr/>
        </p:nvSpPr>
        <p:spPr bwMode="auto">
          <a:xfrm>
            <a:off x="8826500" y="5426074"/>
            <a:ext cx="357188"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83" name="Line 43"/>
          <p:cNvSpPr>
            <a:spLocks noChangeShapeType="1"/>
          </p:cNvSpPr>
          <p:nvPr/>
        </p:nvSpPr>
        <p:spPr bwMode="auto">
          <a:xfrm>
            <a:off x="8778875" y="2660649"/>
            <a:ext cx="357188"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3484" name="Group 44"/>
          <p:cNvGrpSpPr>
            <a:grpSpLocks/>
          </p:cNvGrpSpPr>
          <p:nvPr/>
        </p:nvGrpSpPr>
        <p:grpSpPr bwMode="auto">
          <a:xfrm>
            <a:off x="3411539" y="3554412"/>
            <a:ext cx="2606675" cy="1023098"/>
            <a:chOff x="1112" y="1697"/>
            <a:chExt cx="947" cy="633"/>
          </a:xfrm>
        </p:grpSpPr>
        <p:sp>
          <p:nvSpPr>
            <p:cNvPr id="29" name="AutoShape 39"/>
            <p:cNvSpPr>
              <a:spLocks noChangeArrowheads="1"/>
            </p:cNvSpPr>
            <p:nvPr/>
          </p:nvSpPr>
          <p:spPr bwMode="gray">
            <a:xfrm>
              <a:off x="1184" y="1697"/>
              <a:ext cx="806" cy="600"/>
            </a:xfrm>
            <a:prstGeom prst="ellipse">
              <a:avLst/>
            </a:prstGeom>
            <a:solidFill>
              <a:srgbClr val="660066"/>
            </a:solidFill>
            <a:ln w="9525">
              <a:solidFill>
                <a:srgbClr val="660066"/>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30" name="Oval 40"/>
            <p:cNvSpPr>
              <a:spLocks noChangeArrowheads="1"/>
            </p:cNvSpPr>
            <p:nvPr/>
          </p:nvSpPr>
          <p:spPr bwMode="gray">
            <a:xfrm>
              <a:off x="1251" y="1746"/>
              <a:ext cx="672" cy="502"/>
            </a:xfrm>
            <a:prstGeom prst="ellipse">
              <a:avLst/>
            </a:prstGeom>
            <a:solidFill>
              <a:srgbClr val="0066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000">
                <a:solidFill>
                  <a:srgbClr val="000000"/>
                </a:solidFill>
                <a:ea typeface="宋体" panose="02010600030101010101" pitchFamily="2" charset="-122"/>
              </a:endParaRPr>
            </a:p>
          </p:txBody>
        </p:sp>
        <p:sp>
          <p:nvSpPr>
            <p:cNvPr id="31" name="Text Box 84"/>
            <p:cNvSpPr>
              <a:spLocks noChangeArrowheads="1"/>
            </p:cNvSpPr>
            <p:nvPr/>
          </p:nvSpPr>
          <p:spPr bwMode="auto">
            <a:xfrm>
              <a:off x="1112" y="1714"/>
              <a:ext cx="947" cy="61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000" dirty="0">
                  <a:solidFill>
                    <a:srgbClr val="FFFFFF"/>
                  </a:solidFill>
                  <a:ea typeface="华文中宋" panose="02010600040101010101" pitchFamily="2" charset="-122"/>
                </a:rPr>
                <a:t>任务</a:t>
              </a:r>
              <a:r>
                <a:rPr kumimoji="0" lang="en-US" altLang="zh-CN" sz="2000" dirty="0">
                  <a:solidFill>
                    <a:srgbClr val="FFFFFF"/>
                  </a:solidFill>
                  <a:ea typeface="华文中宋" panose="02010600040101010101" pitchFamily="2" charset="-122"/>
                </a:rPr>
                <a:t>-</a:t>
              </a:r>
              <a:r>
                <a:rPr kumimoji="0" lang="zh-CN" altLang="en-US" sz="2000" dirty="0">
                  <a:solidFill>
                    <a:srgbClr val="FFFFFF"/>
                  </a:solidFill>
                  <a:ea typeface="华文中宋" panose="02010600040101010101" pitchFamily="2" charset="-122"/>
                </a:rPr>
                <a:t>作业管理</a:t>
              </a:r>
              <a:r>
                <a:rPr kumimoji="0" lang="en-US" altLang="zh-CN" sz="2000" dirty="0">
                  <a:solidFill>
                    <a:srgbClr val="FFFFFF"/>
                  </a:solidFill>
                  <a:ea typeface="华文中宋" panose="02010600040101010101" pitchFamily="2" charset="-122"/>
                </a:rPr>
                <a:t>(</a:t>
              </a:r>
              <a:r>
                <a:rPr kumimoji="0" lang="zh-CN" altLang="en-US" sz="2000" dirty="0">
                  <a:solidFill>
                    <a:srgbClr val="FFFFFF"/>
                  </a:solidFill>
                  <a:ea typeface="华文中宋" panose="02010600040101010101" pitchFamily="2" charset="-122"/>
                </a:rPr>
                <a:t>合作</a:t>
              </a:r>
              <a:r>
                <a:rPr kumimoji="0" lang="en-US" altLang="zh-CN" sz="2000" dirty="0">
                  <a:solidFill>
                    <a:srgbClr val="FFFFFF"/>
                  </a:solidFill>
                  <a:ea typeface="华文中宋" panose="02010600040101010101" pitchFamily="2" charset="-122"/>
                </a:rPr>
                <a:t>-</a:t>
              </a:r>
              <a:r>
                <a:rPr kumimoji="0" lang="zh-CN" altLang="en-US" sz="2000" dirty="0">
                  <a:solidFill>
                    <a:srgbClr val="FFFFFF"/>
                  </a:solidFill>
                  <a:ea typeface="华文中宋" panose="02010600040101010101" pitchFamily="2" charset="-122"/>
                </a:rPr>
                <a:t>协同</a:t>
              </a:r>
              <a:r>
                <a:rPr kumimoji="0" lang="en-US" altLang="zh-CN" sz="2000" dirty="0">
                  <a:solidFill>
                    <a:srgbClr val="FFFFFF"/>
                  </a:solidFill>
                  <a:ea typeface="华文中宋" panose="02010600040101010101" pitchFamily="2" charset="-122"/>
                </a:rPr>
                <a:t>)</a:t>
              </a:r>
            </a:p>
          </p:txBody>
        </p:sp>
      </p:grpSp>
      <p:grpSp>
        <p:nvGrpSpPr>
          <p:cNvPr id="1853488" name="Group 48"/>
          <p:cNvGrpSpPr>
            <a:grpSpLocks/>
          </p:cNvGrpSpPr>
          <p:nvPr/>
        </p:nvGrpSpPr>
        <p:grpSpPr bwMode="auto">
          <a:xfrm>
            <a:off x="9269414" y="3681413"/>
            <a:ext cx="815975" cy="688975"/>
            <a:chOff x="4879" y="2223"/>
            <a:chExt cx="514" cy="434"/>
          </a:xfrm>
        </p:grpSpPr>
        <p:sp>
          <p:nvSpPr>
            <p:cNvPr id="32"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33"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34"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APP</a:t>
              </a:r>
              <a:r>
                <a:rPr kumimoji="0" lang="zh-CN" altLang="en-US" sz="1600">
                  <a:solidFill>
                    <a:srgbClr val="FFFFEF"/>
                  </a:solidFill>
                  <a:ea typeface="华文中宋" panose="02010600040101010101" pitchFamily="2" charset="-122"/>
                </a:rPr>
                <a:t>进程</a:t>
              </a:r>
            </a:p>
          </p:txBody>
        </p:sp>
      </p:grpSp>
      <p:sp>
        <p:nvSpPr>
          <p:cNvPr id="1853492" name="Line 52"/>
          <p:cNvSpPr>
            <a:spLocks noChangeShapeType="1"/>
          </p:cNvSpPr>
          <p:nvPr/>
        </p:nvSpPr>
        <p:spPr bwMode="auto">
          <a:xfrm>
            <a:off x="8778876" y="4032249"/>
            <a:ext cx="530225" cy="0"/>
          </a:xfrm>
          <a:prstGeom prst="line">
            <a:avLst/>
          </a:prstGeom>
          <a:noFill/>
          <a:ln w="762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3493" name="Group 53"/>
          <p:cNvGrpSpPr>
            <a:grpSpLocks/>
          </p:cNvGrpSpPr>
          <p:nvPr/>
        </p:nvGrpSpPr>
        <p:grpSpPr bwMode="auto">
          <a:xfrm>
            <a:off x="2511426" y="4884738"/>
            <a:ext cx="815975" cy="688975"/>
            <a:chOff x="4879" y="2223"/>
            <a:chExt cx="514" cy="434"/>
          </a:xfrm>
        </p:grpSpPr>
        <p:sp>
          <p:nvSpPr>
            <p:cNvPr id="35"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36"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37"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APP</a:t>
              </a:r>
              <a:r>
                <a:rPr kumimoji="0" lang="zh-CN" altLang="en-US" sz="1600">
                  <a:solidFill>
                    <a:srgbClr val="FFFFEF"/>
                  </a:solidFill>
                  <a:ea typeface="华文中宋" panose="02010600040101010101" pitchFamily="2" charset="-122"/>
                </a:rPr>
                <a:t>程序</a:t>
              </a:r>
            </a:p>
          </p:txBody>
        </p:sp>
      </p:grpSp>
      <p:grpSp>
        <p:nvGrpSpPr>
          <p:cNvPr id="1853497" name="Group 57"/>
          <p:cNvGrpSpPr>
            <a:grpSpLocks/>
          </p:cNvGrpSpPr>
          <p:nvPr/>
        </p:nvGrpSpPr>
        <p:grpSpPr bwMode="auto">
          <a:xfrm>
            <a:off x="2668589" y="3168650"/>
            <a:ext cx="815975" cy="688975"/>
            <a:chOff x="4879" y="2223"/>
            <a:chExt cx="514" cy="434"/>
          </a:xfrm>
        </p:grpSpPr>
        <p:sp>
          <p:nvSpPr>
            <p:cNvPr id="38"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39"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0"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OS</a:t>
              </a:r>
              <a:r>
                <a:rPr kumimoji="0" lang="zh-CN" altLang="en-US" sz="1600">
                  <a:solidFill>
                    <a:srgbClr val="FFFFEF"/>
                  </a:solidFill>
                  <a:ea typeface="华文中宋" panose="02010600040101010101" pitchFamily="2" charset="-122"/>
                </a:rPr>
                <a:t>进程</a:t>
              </a:r>
            </a:p>
          </p:txBody>
        </p:sp>
      </p:grpSp>
      <p:grpSp>
        <p:nvGrpSpPr>
          <p:cNvPr id="1853501" name="Group 61"/>
          <p:cNvGrpSpPr>
            <a:grpSpLocks/>
          </p:cNvGrpSpPr>
          <p:nvPr/>
        </p:nvGrpSpPr>
        <p:grpSpPr bwMode="auto">
          <a:xfrm>
            <a:off x="4348164" y="3109913"/>
            <a:ext cx="815975" cy="688975"/>
            <a:chOff x="4879" y="2223"/>
            <a:chExt cx="514" cy="434"/>
          </a:xfrm>
        </p:grpSpPr>
        <p:sp>
          <p:nvSpPr>
            <p:cNvPr id="41"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2"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3"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OS</a:t>
              </a:r>
              <a:r>
                <a:rPr kumimoji="0" lang="zh-CN" altLang="en-US" sz="1600">
                  <a:solidFill>
                    <a:srgbClr val="FFFFEF"/>
                  </a:solidFill>
                  <a:ea typeface="华文中宋" panose="02010600040101010101" pitchFamily="2" charset="-122"/>
                </a:rPr>
                <a:t>进程</a:t>
              </a:r>
            </a:p>
          </p:txBody>
        </p:sp>
      </p:grpSp>
      <p:grpSp>
        <p:nvGrpSpPr>
          <p:cNvPr id="1853505" name="Group 65"/>
          <p:cNvGrpSpPr>
            <a:grpSpLocks/>
          </p:cNvGrpSpPr>
          <p:nvPr/>
        </p:nvGrpSpPr>
        <p:grpSpPr bwMode="auto">
          <a:xfrm>
            <a:off x="6829426" y="1908175"/>
            <a:ext cx="815975" cy="688975"/>
            <a:chOff x="4879" y="2223"/>
            <a:chExt cx="514" cy="434"/>
          </a:xfrm>
        </p:grpSpPr>
        <p:sp>
          <p:nvSpPr>
            <p:cNvPr id="44"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5"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6"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OS</a:t>
              </a:r>
              <a:r>
                <a:rPr kumimoji="0" lang="zh-CN" altLang="en-US" sz="1600">
                  <a:solidFill>
                    <a:srgbClr val="FFFFEF"/>
                  </a:solidFill>
                  <a:ea typeface="华文中宋" panose="02010600040101010101" pitchFamily="2" charset="-122"/>
                </a:rPr>
                <a:t>进程</a:t>
              </a:r>
            </a:p>
          </p:txBody>
        </p:sp>
      </p:grpSp>
      <p:grpSp>
        <p:nvGrpSpPr>
          <p:cNvPr id="1853509" name="Group 69"/>
          <p:cNvGrpSpPr>
            <a:grpSpLocks/>
          </p:cNvGrpSpPr>
          <p:nvPr/>
        </p:nvGrpSpPr>
        <p:grpSpPr bwMode="auto">
          <a:xfrm>
            <a:off x="6827839" y="3238500"/>
            <a:ext cx="815975" cy="688975"/>
            <a:chOff x="4879" y="2223"/>
            <a:chExt cx="514" cy="434"/>
          </a:xfrm>
        </p:grpSpPr>
        <p:sp>
          <p:nvSpPr>
            <p:cNvPr id="47"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8"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49"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OS</a:t>
              </a:r>
              <a:r>
                <a:rPr kumimoji="0" lang="zh-CN" altLang="en-US" sz="1600">
                  <a:solidFill>
                    <a:srgbClr val="FFFFEF"/>
                  </a:solidFill>
                  <a:ea typeface="华文中宋" panose="02010600040101010101" pitchFamily="2" charset="-122"/>
                </a:rPr>
                <a:t>进程</a:t>
              </a:r>
            </a:p>
          </p:txBody>
        </p:sp>
      </p:grpSp>
      <p:grpSp>
        <p:nvGrpSpPr>
          <p:cNvPr id="1853513" name="Group 73"/>
          <p:cNvGrpSpPr>
            <a:grpSpLocks/>
          </p:cNvGrpSpPr>
          <p:nvPr/>
        </p:nvGrpSpPr>
        <p:grpSpPr bwMode="auto">
          <a:xfrm>
            <a:off x="6829426" y="5521325"/>
            <a:ext cx="815975" cy="688975"/>
            <a:chOff x="4879" y="2223"/>
            <a:chExt cx="514" cy="434"/>
          </a:xfrm>
        </p:grpSpPr>
        <p:sp>
          <p:nvSpPr>
            <p:cNvPr id="20" name="AutoShape 39"/>
            <p:cNvSpPr>
              <a:spLocks noChangeArrowheads="1"/>
            </p:cNvSpPr>
            <p:nvPr/>
          </p:nvSpPr>
          <p:spPr bwMode="gray">
            <a:xfrm>
              <a:off x="4879" y="2223"/>
              <a:ext cx="514" cy="434"/>
            </a:xfrm>
            <a:custGeom>
              <a:avLst/>
              <a:gdLst>
                <a:gd name="T0" fmla="*/ 1004911 w 21600"/>
                <a:gd name="T1" fmla="*/ 0 h 21600"/>
                <a:gd name="T2" fmla="*/ 294308 w 21600"/>
                <a:gd name="T3" fmla="*/ 298021 h 21600"/>
                <a:gd name="T4" fmla="*/ 0 w 21600"/>
                <a:gd name="T5" fmla="*/ 1017588 h 21600"/>
                <a:gd name="T6" fmla="*/ 294308 w 21600"/>
                <a:gd name="T7" fmla="*/ 1737154 h 21600"/>
                <a:gd name="T8" fmla="*/ 1004911 w 21600"/>
                <a:gd name="T9" fmla="*/ 2035175 h 21600"/>
                <a:gd name="T10" fmla="*/ 1715513 w 21600"/>
                <a:gd name="T11" fmla="*/ 1737154 h 21600"/>
                <a:gd name="T12" fmla="*/ 2009821 w 21600"/>
                <a:gd name="T13" fmla="*/ 1017588 h 21600"/>
                <a:gd name="T14" fmla="*/ 1715513 w 21600"/>
                <a:gd name="T15" fmla="*/ 29802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50" name="Oval 40"/>
            <p:cNvSpPr>
              <a:spLocks noChangeArrowheads="1"/>
            </p:cNvSpPr>
            <p:nvPr/>
          </p:nvSpPr>
          <p:spPr bwMode="gray">
            <a:xfrm>
              <a:off x="4921" y="2259"/>
              <a:ext cx="430" cy="362"/>
            </a:xfrm>
            <a:prstGeom prst="ellipse">
              <a:avLst/>
            </a:prstGeom>
            <a:solidFill>
              <a:srgbClr val="CC00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51" name="Text Box 84"/>
            <p:cNvSpPr txBox="1">
              <a:spLocks noChangeArrowheads="1"/>
            </p:cNvSpPr>
            <p:nvPr/>
          </p:nvSpPr>
          <p:spPr bwMode="auto">
            <a:xfrm>
              <a:off x="4931" y="2257"/>
              <a:ext cx="425"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1600">
                  <a:solidFill>
                    <a:srgbClr val="FFFFEF"/>
                  </a:solidFill>
                  <a:ea typeface="华文中宋" panose="02010600040101010101" pitchFamily="2" charset="-122"/>
                </a:rPr>
                <a:t>OS</a:t>
              </a:r>
              <a:r>
                <a:rPr kumimoji="0" lang="zh-CN" altLang="en-US" sz="1600">
                  <a:solidFill>
                    <a:srgbClr val="FFFFEF"/>
                  </a:solidFill>
                  <a:ea typeface="华文中宋" panose="02010600040101010101" pitchFamily="2" charset="-122"/>
                </a:rPr>
                <a:t>进程</a:t>
              </a:r>
            </a:p>
          </p:txBody>
        </p:sp>
      </p:grpSp>
      <p:grpSp>
        <p:nvGrpSpPr>
          <p:cNvPr id="1853517" name="Group 77"/>
          <p:cNvGrpSpPr>
            <a:grpSpLocks/>
          </p:cNvGrpSpPr>
          <p:nvPr/>
        </p:nvGrpSpPr>
        <p:grpSpPr bwMode="auto">
          <a:xfrm>
            <a:off x="3840164" y="4506912"/>
            <a:ext cx="1768475" cy="590550"/>
            <a:chOff x="1775" y="3031"/>
            <a:chExt cx="1114" cy="372"/>
          </a:xfrm>
        </p:grpSpPr>
        <p:sp>
          <p:nvSpPr>
            <p:cNvPr id="52" name="Oval 40"/>
            <p:cNvSpPr>
              <a:spLocks noChangeArrowheads="1"/>
            </p:cNvSpPr>
            <p:nvPr/>
          </p:nvSpPr>
          <p:spPr bwMode="gray">
            <a:xfrm>
              <a:off x="1775" y="3041"/>
              <a:ext cx="1114" cy="362"/>
            </a:xfrm>
            <a:prstGeom prst="roundRect">
              <a:avLst>
                <a:gd name="adj" fmla="val 16667"/>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53" name="Text Box 84"/>
            <p:cNvSpPr txBox="1">
              <a:spLocks noChangeArrowheads="1"/>
            </p:cNvSpPr>
            <p:nvPr/>
          </p:nvSpPr>
          <p:spPr bwMode="auto">
            <a:xfrm>
              <a:off x="1785" y="3031"/>
              <a:ext cx="1101"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600">
                  <a:solidFill>
                    <a:srgbClr val="FFFFEF"/>
                  </a:solidFill>
                  <a:ea typeface="华文中宋" panose="02010600040101010101" pitchFamily="2" charset="-122"/>
                </a:rPr>
                <a:t>任务</a:t>
              </a:r>
              <a:r>
                <a:rPr kumimoji="0" lang="en-US" altLang="zh-CN" sz="1600">
                  <a:solidFill>
                    <a:srgbClr val="FFFFEF"/>
                  </a:solidFill>
                  <a:ea typeface="华文中宋" panose="02010600040101010101" pitchFamily="2" charset="-122"/>
                </a:rPr>
                <a:t>: </a:t>
              </a:r>
              <a:r>
                <a:rPr kumimoji="0" lang="zh-CN" altLang="en-US" sz="1600">
                  <a:solidFill>
                    <a:srgbClr val="FFFFEF"/>
                  </a:solidFill>
                  <a:ea typeface="华文中宋" panose="02010600040101010101" pitchFamily="2" charset="-122"/>
                </a:rPr>
                <a:t>外存中的程序如何被执行</a:t>
              </a:r>
            </a:p>
          </p:txBody>
        </p:sp>
      </p:grpSp>
      <p:grpSp>
        <p:nvGrpSpPr>
          <p:cNvPr id="1853520" name="Group 80"/>
          <p:cNvGrpSpPr>
            <a:grpSpLocks/>
          </p:cNvGrpSpPr>
          <p:nvPr/>
        </p:nvGrpSpPr>
        <p:grpSpPr bwMode="auto">
          <a:xfrm>
            <a:off x="3840164" y="5091112"/>
            <a:ext cx="1768475" cy="590550"/>
            <a:chOff x="1775" y="3031"/>
            <a:chExt cx="1114" cy="372"/>
          </a:xfrm>
        </p:grpSpPr>
        <p:sp>
          <p:nvSpPr>
            <p:cNvPr id="21" name="Oval 40"/>
            <p:cNvSpPr>
              <a:spLocks noChangeArrowheads="1"/>
            </p:cNvSpPr>
            <p:nvPr/>
          </p:nvSpPr>
          <p:spPr bwMode="gray">
            <a:xfrm>
              <a:off x="1775" y="3041"/>
              <a:ext cx="1114" cy="362"/>
            </a:xfrm>
            <a:prstGeom prst="roundRect">
              <a:avLst>
                <a:gd name="adj" fmla="val 16667"/>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600">
                <a:solidFill>
                  <a:srgbClr val="000000"/>
                </a:solidFill>
                <a:ea typeface="宋体" panose="02010600030101010101" pitchFamily="2" charset="-122"/>
              </a:endParaRPr>
            </a:p>
          </p:txBody>
        </p:sp>
        <p:sp>
          <p:nvSpPr>
            <p:cNvPr id="16" name="Text Box 84"/>
            <p:cNvSpPr txBox="1">
              <a:spLocks noChangeArrowheads="1"/>
            </p:cNvSpPr>
            <p:nvPr/>
          </p:nvSpPr>
          <p:spPr bwMode="auto">
            <a:xfrm>
              <a:off x="1785" y="3031"/>
              <a:ext cx="1101" cy="366"/>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1600" dirty="0">
                  <a:solidFill>
                    <a:srgbClr val="FFFFEF"/>
                  </a:solidFill>
                  <a:ea typeface="华文中宋" panose="02010600040101010101" pitchFamily="2" charset="-122"/>
                </a:rPr>
                <a:t>作业</a:t>
              </a:r>
              <a:r>
                <a:rPr kumimoji="0" lang="en-US" altLang="zh-CN" sz="1600" dirty="0">
                  <a:solidFill>
                    <a:srgbClr val="FFFFEF"/>
                  </a:solidFill>
                  <a:ea typeface="华文中宋" panose="02010600040101010101" pitchFamily="2" charset="-122"/>
                </a:rPr>
                <a:t>: </a:t>
              </a:r>
              <a:r>
                <a:rPr kumimoji="0" lang="zh-CN" altLang="en-US" sz="1600" dirty="0">
                  <a:solidFill>
                    <a:srgbClr val="FFFFEF"/>
                  </a:solidFill>
                  <a:ea typeface="华文中宋" panose="02010600040101010101" pitchFamily="2" charset="-122"/>
                </a:rPr>
                <a:t>任务的细化</a:t>
              </a:r>
              <a:r>
                <a:rPr kumimoji="0" lang="en-US" altLang="zh-CN" sz="1600" dirty="0">
                  <a:solidFill>
                    <a:srgbClr val="FFFFEF"/>
                  </a:solidFill>
                  <a:ea typeface="华文中宋" panose="02010600040101010101" pitchFamily="2" charset="-122"/>
                </a:rPr>
                <a:t>,</a:t>
              </a:r>
              <a:r>
                <a:rPr kumimoji="0" lang="zh-CN" altLang="en-US" sz="1600" dirty="0">
                  <a:solidFill>
                    <a:srgbClr val="FFFFEF"/>
                  </a:solidFill>
                  <a:ea typeface="华文中宋" panose="02010600040101010101" pitchFamily="2" charset="-122"/>
                </a:rPr>
                <a:t>可被</a:t>
              </a:r>
              <a:r>
                <a:rPr kumimoji="0" lang="en-US" altLang="zh-CN" sz="1600" dirty="0">
                  <a:solidFill>
                    <a:srgbClr val="FFFFEF"/>
                  </a:solidFill>
                  <a:ea typeface="华文中宋" panose="02010600040101010101" pitchFamily="2" charset="-122"/>
                </a:rPr>
                <a:t>OS</a:t>
              </a:r>
              <a:r>
                <a:rPr kumimoji="0" lang="zh-CN" altLang="en-US" sz="1600" dirty="0">
                  <a:solidFill>
                    <a:srgbClr val="FFFFEF"/>
                  </a:solidFill>
                  <a:ea typeface="华文中宋" panose="02010600040101010101" pitchFamily="2" charset="-122"/>
                </a:rPr>
                <a:t>进程完成</a:t>
              </a:r>
            </a:p>
          </p:txBody>
        </p:sp>
      </p:grpSp>
      <p:sp>
        <p:nvSpPr>
          <p:cNvPr id="1853523" name="Line 83"/>
          <p:cNvSpPr>
            <a:spLocks noChangeShapeType="1"/>
          </p:cNvSpPr>
          <p:nvPr/>
        </p:nvSpPr>
        <p:spPr bwMode="auto">
          <a:xfrm flipV="1">
            <a:off x="3325813" y="5106987"/>
            <a:ext cx="557212" cy="133350"/>
          </a:xfrm>
          <a:prstGeom prst="line">
            <a:avLst/>
          </a:prstGeom>
          <a:noFill/>
          <a:ln w="7620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24" name="Freeform 84"/>
          <p:cNvSpPr>
            <a:spLocks/>
          </p:cNvSpPr>
          <p:nvPr/>
        </p:nvSpPr>
        <p:spPr bwMode="auto">
          <a:xfrm>
            <a:off x="5565776" y="4298949"/>
            <a:ext cx="3895725" cy="808038"/>
          </a:xfrm>
          <a:custGeom>
            <a:avLst/>
            <a:gdLst>
              <a:gd name="T0" fmla="*/ 0 w 2454"/>
              <a:gd name="T1" fmla="*/ 509 h 509"/>
              <a:gd name="T2" fmla="*/ 359 w 2454"/>
              <a:gd name="T3" fmla="*/ 476 h 509"/>
              <a:gd name="T4" fmla="*/ 1010 w 2454"/>
              <a:gd name="T5" fmla="*/ 317 h 509"/>
              <a:gd name="T6" fmla="*/ 1953 w 2454"/>
              <a:gd name="T7" fmla="*/ 300 h 509"/>
              <a:gd name="T8" fmla="*/ 2454 w 2454"/>
              <a:gd name="T9" fmla="*/ 0 h 509"/>
            </a:gdLst>
            <a:ahLst/>
            <a:cxnLst>
              <a:cxn ang="0">
                <a:pos x="T0" y="T1"/>
              </a:cxn>
              <a:cxn ang="0">
                <a:pos x="T2" y="T3"/>
              </a:cxn>
              <a:cxn ang="0">
                <a:pos x="T4" y="T5"/>
              </a:cxn>
              <a:cxn ang="0">
                <a:pos x="T6" y="T7"/>
              </a:cxn>
              <a:cxn ang="0">
                <a:pos x="T8" y="T9"/>
              </a:cxn>
            </a:cxnLst>
            <a:rect l="0" t="0" r="r" b="b"/>
            <a:pathLst>
              <a:path w="2454" h="509">
                <a:moveTo>
                  <a:pt x="0" y="509"/>
                </a:moveTo>
                <a:cubicBezTo>
                  <a:pt x="95" y="508"/>
                  <a:pt x="191" y="508"/>
                  <a:pt x="359" y="476"/>
                </a:cubicBezTo>
                <a:cubicBezTo>
                  <a:pt x="527" y="444"/>
                  <a:pt x="744" y="346"/>
                  <a:pt x="1010" y="317"/>
                </a:cubicBezTo>
                <a:cubicBezTo>
                  <a:pt x="1276" y="288"/>
                  <a:pt x="1712" y="353"/>
                  <a:pt x="1953" y="300"/>
                </a:cubicBezTo>
                <a:cubicBezTo>
                  <a:pt x="2194" y="247"/>
                  <a:pt x="2369" y="50"/>
                  <a:pt x="2454" y="0"/>
                </a:cubicBezTo>
              </a:path>
            </a:pathLst>
          </a:custGeom>
          <a:noFill/>
          <a:ln w="76200" cmpd="sng">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34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534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53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53465"/>
                                        </p:tgtEl>
                                        <p:attrNameLst>
                                          <p:attrName>style.visibility</p:attrName>
                                        </p:attrNameLst>
                                      </p:cBhvr>
                                      <p:to>
                                        <p:strVal val="visible"/>
                                      </p:to>
                                    </p:set>
                                    <p:anim calcmode="lin" valueType="num">
                                      <p:cBhvr additive="base">
                                        <p:cTn id="19" dur="500" fill="hold"/>
                                        <p:tgtEl>
                                          <p:spTgt spid="1853465"/>
                                        </p:tgtEl>
                                        <p:attrNameLst>
                                          <p:attrName>ppt_x</p:attrName>
                                        </p:attrNameLst>
                                      </p:cBhvr>
                                      <p:tavLst>
                                        <p:tav tm="0">
                                          <p:val>
                                            <p:strVal val="#ppt_x"/>
                                          </p:val>
                                        </p:tav>
                                        <p:tav tm="100000">
                                          <p:val>
                                            <p:strVal val="#ppt_x"/>
                                          </p:val>
                                        </p:tav>
                                      </p:tavLst>
                                    </p:anim>
                                    <p:anim calcmode="lin" valueType="num">
                                      <p:cBhvr additive="base">
                                        <p:cTn id="20" dur="500" fill="hold"/>
                                        <p:tgtEl>
                                          <p:spTgt spid="185346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53483"/>
                                        </p:tgtEl>
                                        <p:attrNameLst>
                                          <p:attrName>style.visibility</p:attrName>
                                        </p:attrNameLst>
                                      </p:cBhvr>
                                      <p:to>
                                        <p:strVal val="visible"/>
                                      </p:to>
                                    </p:set>
                                    <p:anim calcmode="lin" valueType="num">
                                      <p:cBhvr additive="base">
                                        <p:cTn id="23" dur="500" fill="hold"/>
                                        <p:tgtEl>
                                          <p:spTgt spid="1853483"/>
                                        </p:tgtEl>
                                        <p:attrNameLst>
                                          <p:attrName>ppt_x</p:attrName>
                                        </p:attrNameLst>
                                      </p:cBhvr>
                                      <p:tavLst>
                                        <p:tav tm="0">
                                          <p:val>
                                            <p:strVal val="#ppt_x"/>
                                          </p:val>
                                        </p:tav>
                                        <p:tav tm="100000">
                                          <p:val>
                                            <p:strVal val="#ppt_x"/>
                                          </p:val>
                                        </p:tav>
                                      </p:tavLst>
                                    </p:anim>
                                    <p:anim calcmode="lin" valueType="num">
                                      <p:cBhvr additive="base">
                                        <p:cTn id="24" dur="500" fill="hold"/>
                                        <p:tgtEl>
                                          <p:spTgt spid="185348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53461"/>
                                        </p:tgtEl>
                                        <p:attrNameLst>
                                          <p:attrName>style.visibility</p:attrName>
                                        </p:attrNameLst>
                                      </p:cBhvr>
                                      <p:to>
                                        <p:strVal val="visible"/>
                                      </p:to>
                                    </p:set>
                                    <p:anim calcmode="lin" valueType="num">
                                      <p:cBhvr additive="base">
                                        <p:cTn id="29" dur="500" fill="hold"/>
                                        <p:tgtEl>
                                          <p:spTgt spid="1853461"/>
                                        </p:tgtEl>
                                        <p:attrNameLst>
                                          <p:attrName>ppt_x</p:attrName>
                                        </p:attrNameLst>
                                      </p:cBhvr>
                                      <p:tavLst>
                                        <p:tav tm="0">
                                          <p:val>
                                            <p:strVal val="#ppt_x"/>
                                          </p:val>
                                        </p:tav>
                                        <p:tav tm="100000">
                                          <p:val>
                                            <p:strVal val="#ppt_x"/>
                                          </p:val>
                                        </p:tav>
                                      </p:tavLst>
                                    </p:anim>
                                    <p:anim calcmode="lin" valueType="num">
                                      <p:cBhvr additive="base">
                                        <p:cTn id="30" dur="500" fill="hold"/>
                                        <p:tgtEl>
                                          <p:spTgt spid="18534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53482"/>
                                        </p:tgtEl>
                                        <p:attrNameLst>
                                          <p:attrName>style.visibility</p:attrName>
                                        </p:attrNameLst>
                                      </p:cBhvr>
                                      <p:to>
                                        <p:strVal val="visible"/>
                                      </p:to>
                                    </p:set>
                                    <p:anim calcmode="lin" valueType="num">
                                      <p:cBhvr additive="base">
                                        <p:cTn id="33" dur="500" fill="hold"/>
                                        <p:tgtEl>
                                          <p:spTgt spid="1853482"/>
                                        </p:tgtEl>
                                        <p:attrNameLst>
                                          <p:attrName>ppt_x</p:attrName>
                                        </p:attrNameLst>
                                      </p:cBhvr>
                                      <p:tavLst>
                                        <p:tav tm="0">
                                          <p:val>
                                            <p:strVal val="#ppt_x"/>
                                          </p:val>
                                        </p:tav>
                                        <p:tav tm="100000">
                                          <p:val>
                                            <p:strVal val="#ppt_x"/>
                                          </p:val>
                                        </p:tav>
                                      </p:tavLst>
                                    </p:anim>
                                    <p:anim calcmode="lin" valueType="num">
                                      <p:cBhvr additive="base">
                                        <p:cTn id="34" dur="500" fill="hold"/>
                                        <p:tgtEl>
                                          <p:spTgt spid="185348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53469"/>
                                        </p:tgtEl>
                                        <p:attrNameLst>
                                          <p:attrName>style.visibility</p:attrName>
                                        </p:attrNameLst>
                                      </p:cBhvr>
                                      <p:to>
                                        <p:strVal val="visible"/>
                                      </p:to>
                                    </p:set>
                                    <p:anim calcmode="lin" valueType="num">
                                      <p:cBhvr additive="base">
                                        <p:cTn id="39" dur="500" fill="hold"/>
                                        <p:tgtEl>
                                          <p:spTgt spid="1853469"/>
                                        </p:tgtEl>
                                        <p:attrNameLst>
                                          <p:attrName>ppt_x</p:attrName>
                                        </p:attrNameLst>
                                      </p:cBhvr>
                                      <p:tavLst>
                                        <p:tav tm="0">
                                          <p:val>
                                            <p:strVal val="#ppt_x"/>
                                          </p:val>
                                        </p:tav>
                                        <p:tav tm="100000">
                                          <p:val>
                                            <p:strVal val="#ppt_x"/>
                                          </p:val>
                                        </p:tav>
                                      </p:tavLst>
                                    </p:anim>
                                    <p:anim calcmode="lin" valueType="num">
                                      <p:cBhvr additive="base">
                                        <p:cTn id="40" dur="500" fill="hold"/>
                                        <p:tgtEl>
                                          <p:spTgt spid="185346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53477"/>
                                        </p:tgtEl>
                                        <p:attrNameLst>
                                          <p:attrName>style.visibility</p:attrName>
                                        </p:attrNameLst>
                                      </p:cBhvr>
                                      <p:to>
                                        <p:strVal val="visible"/>
                                      </p:to>
                                    </p:set>
                                    <p:anim calcmode="lin" valueType="num">
                                      <p:cBhvr additive="base">
                                        <p:cTn id="43" dur="500" fill="hold"/>
                                        <p:tgtEl>
                                          <p:spTgt spid="1853477"/>
                                        </p:tgtEl>
                                        <p:attrNameLst>
                                          <p:attrName>ppt_x</p:attrName>
                                        </p:attrNameLst>
                                      </p:cBhvr>
                                      <p:tavLst>
                                        <p:tav tm="0">
                                          <p:val>
                                            <p:strVal val="#ppt_x"/>
                                          </p:val>
                                        </p:tav>
                                        <p:tav tm="100000">
                                          <p:val>
                                            <p:strVal val="#ppt_x"/>
                                          </p:val>
                                        </p:tav>
                                      </p:tavLst>
                                    </p:anim>
                                    <p:anim calcmode="lin" valueType="num">
                                      <p:cBhvr additive="base">
                                        <p:cTn id="44" dur="500" fill="hold"/>
                                        <p:tgtEl>
                                          <p:spTgt spid="185347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53520"/>
                                        </p:tgtEl>
                                        <p:attrNameLst>
                                          <p:attrName>style.visibility</p:attrName>
                                        </p:attrNameLst>
                                      </p:cBhvr>
                                      <p:to>
                                        <p:strVal val="visible"/>
                                      </p:to>
                                    </p:set>
                                    <p:anim calcmode="lin" valueType="num">
                                      <p:cBhvr additive="base">
                                        <p:cTn id="49" dur="500" fill="hold"/>
                                        <p:tgtEl>
                                          <p:spTgt spid="1853520"/>
                                        </p:tgtEl>
                                        <p:attrNameLst>
                                          <p:attrName>ppt_x</p:attrName>
                                        </p:attrNameLst>
                                      </p:cBhvr>
                                      <p:tavLst>
                                        <p:tav tm="0">
                                          <p:val>
                                            <p:strVal val="#ppt_x"/>
                                          </p:val>
                                        </p:tav>
                                        <p:tav tm="100000">
                                          <p:val>
                                            <p:strVal val="#ppt_x"/>
                                          </p:val>
                                        </p:tav>
                                      </p:tavLst>
                                    </p:anim>
                                    <p:anim calcmode="lin" valueType="num">
                                      <p:cBhvr additive="base">
                                        <p:cTn id="50" dur="500" fill="hold"/>
                                        <p:tgtEl>
                                          <p:spTgt spid="185352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53473"/>
                                        </p:tgtEl>
                                        <p:attrNameLst>
                                          <p:attrName>style.visibility</p:attrName>
                                        </p:attrNameLst>
                                      </p:cBhvr>
                                      <p:to>
                                        <p:strVal val="visible"/>
                                      </p:to>
                                    </p:set>
                                    <p:anim calcmode="lin" valueType="num">
                                      <p:cBhvr additive="base">
                                        <p:cTn id="53" dur="500" fill="hold"/>
                                        <p:tgtEl>
                                          <p:spTgt spid="1853473"/>
                                        </p:tgtEl>
                                        <p:attrNameLst>
                                          <p:attrName>ppt_x</p:attrName>
                                        </p:attrNameLst>
                                      </p:cBhvr>
                                      <p:tavLst>
                                        <p:tav tm="0">
                                          <p:val>
                                            <p:strVal val="#ppt_x"/>
                                          </p:val>
                                        </p:tav>
                                        <p:tav tm="100000">
                                          <p:val>
                                            <p:strVal val="#ppt_x"/>
                                          </p:val>
                                        </p:tav>
                                      </p:tavLst>
                                    </p:anim>
                                    <p:anim calcmode="lin" valueType="num">
                                      <p:cBhvr additive="base">
                                        <p:cTn id="54" dur="500" fill="hold"/>
                                        <p:tgtEl>
                                          <p:spTgt spid="185347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53517"/>
                                        </p:tgtEl>
                                        <p:attrNameLst>
                                          <p:attrName>style.visibility</p:attrName>
                                        </p:attrNameLst>
                                      </p:cBhvr>
                                      <p:to>
                                        <p:strVal val="visible"/>
                                      </p:to>
                                    </p:set>
                                    <p:anim calcmode="lin" valueType="num">
                                      <p:cBhvr additive="base">
                                        <p:cTn id="57" dur="500" fill="hold"/>
                                        <p:tgtEl>
                                          <p:spTgt spid="1853517"/>
                                        </p:tgtEl>
                                        <p:attrNameLst>
                                          <p:attrName>ppt_x</p:attrName>
                                        </p:attrNameLst>
                                      </p:cBhvr>
                                      <p:tavLst>
                                        <p:tav tm="0">
                                          <p:val>
                                            <p:strVal val="#ppt_x"/>
                                          </p:val>
                                        </p:tav>
                                        <p:tav tm="100000">
                                          <p:val>
                                            <p:strVal val="#ppt_x"/>
                                          </p:val>
                                        </p:tav>
                                      </p:tavLst>
                                    </p:anim>
                                    <p:anim calcmode="lin" valueType="num">
                                      <p:cBhvr additive="base">
                                        <p:cTn id="58" dur="500" fill="hold"/>
                                        <p:tgtEl>
                                          <p:spTgt spid="185351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853484"/>
                                        </p:tgtEl>
                                        <p:attrNameLst>
                                          <p:attrName>style.visibility</p:attrName>
                                        </p:attrNameLst>
                                      </p:cBhvr>
                                      <p:to>
                                        <p:strVal val="visible"/>
                                      </p:to>
                                    </p:set>
                                    <p:anim calcmode="lin" valueType="num">
                                      <p:cBhvr additive="base">
                                        <p:cTn id="61" dur="500" fill="hold"/>
                                        <p:tgtEl>
                                          <p:spTgt spid="1853484"/>
                                        </p:tgtEl>
                                        <p:attrNameLst>
                                          <p:attrName>ppt_x</p:attrName>
                                        </p:attrNameLst>
                                      </p:cBhvr>
                                      <p:tavLst>
                                        <p:tav tm="0">
                                          <p:val>
                                            <p:strVal val="#ppt_x"/>
                                          </p:val>
                                        </p:tav>
                                        <p:tav tm="100000">
                                          <p:val>
                                            <p:strVal val="#ppt_x"/>
                                          </p:val>
                                        </p:tav>
                                      </p:tavLst>
                                    </p:anim>
                                    <p:anim calcmode="lin" valueType="num">
                                      <p:cBhvr additive="base">
                                        <p:cTn id="62" dur="500" fill="hold"/>
                                        <p:tgtEl>
                                          <p:spTgt spid="185348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853493"/>
                                        </p:tgtEl>
                                        <p:attrNameLst>
                                          <p:attrName>style.visibility</p:attrName>
                                        </p:attrNameLst>
                                      </p:cBhvr>
                                      <p:to>
                                        <p:strVal val="visible"/>
                                      </p:to>
                                    </p:set>
                                    <p:anim calcmode="lin" valueType="num">
                                      <p:cBhvr additive="base">
                                        <p:cTn id="65" dur="500" fill="hold"/>
                                        <p:tgtEl>
                                          <p:spTgt spid="1853493"/>
                                        </p:tgtEl>
                                        <p:attrNameLst>
                                          <p:attrName>ppt_x</p:attrName>
                                        </p:attrNameLst>
                                      </p:cBhvr>
                                      <p:tavLst>
                                        <p:tav tm="0">
                                          <p:val>
                                            <p:strVal val="#ppt_x"/>
                                          </p:val>
                                        </p:tav>
                                        <p:tav tm="100000">
                                          <p:val>
                                            <p:strVal val="#ppt_x"/>
                                          </p:val>
                                        </p:tav>
                                      </p:tavLst>
                                    </p:anim>
                                    <p:anim calcmode="lin" valueType="num">
                                      <p:cBhvr additive="base">
                                        <p:cTn id="66" dur="500" fill="hold"/>
                                        <p:tgtEl>
                                          <p:spTgt spid="185349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53524"/>
                                        </p:tgtEl>
                                        <p:attrNameLst>
                                          <p:attrName>style.visibility</p:attrName>
                                        </p:attrNameLst>
                                      </p:cBhvr>
                                      <p:to>
                                        <p:strVal val="visible"/>
                                      </p:to>
                                    </p:set>
                                    <p:anim calcmode="lin" valueType="num">
                                      <p:cBhvr additive="base">
                                        <p:cTn id="69" dur="500" fill="hold"/>
                                        <p:tgtEl>
                                          <p:spTgt spid="1853524"/>
                                        </p:tgtEl>
                                        <p:attrNameLst>
                                          <p:attrName>ppt_x</p:attrName>
                                        </p:attrNameLst>
                                      </p:cBhvr>
                                      <p:tavLst>
                                        <p:tav tm="0">
                                          <p:val>
                                            <p:strVal val="#ppt_x"/>
                                          </p:val>
                                        </p:tav>
                                        <p:tav tm="100000">
                                          <p:val>
                                            <p:strVal val="#ppt_x"/>
                                          </p:val>
                                        </p:tav>
                                      </p:tavLst>
                                    </p:anim>
                                    <p:anim calcmode="lin" valueType="num">
                                      <p:cBhvr additive="base">
                                        <p:cTn id="70" dur="500" fill="hold"/>
                                        <p:tgtEl>
                                          <p:spTgt spid="185352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853488"/>
                                        </p:tgtEl>
                                        <p:attrNameLst>
                                          <p:attrName>style.visibility</p:attrName>
                                        </p:attrNameLst>
                                      </p:cBhvr>
                                      <p:to>
                                        <p:strVal val="visible"/>
                                      </p:to>
                                    </p:set>
                                    <p:anim calcmode="lin" valueType="num">
                                      <p:cBhvr additive="base">
                                        <p:cTn id="73" dur="500" fill="hold"/>
                                        <p:tgtEl>
                                          <p:spTgt spid="1853488"/>
                                        </p:tgtEl>
                                        <p:attrNameLst>
                                          <p:attrName>ppt_x</p:attrName>
                                        </p:attrNameLst>
                                      </p:cBhvr>
                                      <p:tavLst>
                                        <p:tav tm="0">
                                          <p:val>
                                            <p:strVal val="#ppt_x"/>
                                          </p:val>
                                        </p:tav>
                                        <p:tav tm="100000">
                                          <p:val>
                                            <p:strVal val="#ppt_x"/>
                                          </p:val>
                                        </p:tav>
                                      </p:tavLst>
                                    </p:anim>
                                    <p:anim calcmode="lin" valueType="num">
                                      <p:cBhvr additive="base">
                                        <p:cTn id="74" dur="500" fill="hold"/>
                                        <p:tgtEl>
                                          <p:spTgt spid="185348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53492"/>
                                        </p:tgtEl>
                                        <p:attrNameLst>
                                          <p:attrName>style.visibility</p:attrName>
                                        </p:attrNameLst>
                                      </p:cBhvr>
                                      <p:to>
                                        <p:strVal val="visible"/>
                                      </p:to>
                                    </p:set>
                                    <p:anim calcmode="lin" valueType="num">
                                      <p:cBhvr additive="base">
                                        <p:cTn id="77" dur="500" fill="hold"/>
                                        <p:tgtEl>
                                          <p:spTgt spid="1853492"/>
                                        </p:tgtEl>
                                        <p:attrNameLst>
                                          <p:attrName>ppt_x</p:attrName>
                                        </p:attrNameLst>
                                      </p:cBhvr>
                                      <p:tavLst>
                                        <p:tav tm="0">
                                          <p:val>
                                            <p:strVal val="#ppt_x"/>
                                          </p:val>
                                        </p:tav>
                                        <p:tav tm="100000">
                                          <p:val>
                                            <p:strVal val="#ppt_x"/>
                                          </p:val>
                                        </p:tav>
                                      </p:tavLst>
                                    </p:anim>
                                    <p:anim calcmode="lin" valueType="num">
                                      <p:cBhvr additive="base">
                                        <p:cTn id="78" dur="500" fill="hold"/>
                                        <p:tgtEl>
                                          <p:spTgt spid="185349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53523"/>
                                        </p:tgtEl>
                                        <p:attrNameLst>
                                          <p:attrName>style.visibility</p:attrName>
                                        </p:attrNameLst>
                                      </p:cBhvr>
                                      <p:to>
                                        <p:strVal val="visible"/>
                                      </p:to>
                                    </p:set>
                                    <p:anim calcmode="lin" valueType="num">
                                      <p:cBhvr additive="base">
                                        <p:cTn id="81" dur="500" fill="hold"/>
                                        <p:tgtEl>
                                          <p:spTgt spid="1853523"/>
                                        </p:tgtEl>
                                        <p:attrNameLst>
                                          <p:attrName>ppt_x</p:attrName>
                                        </p:attrNameLst>
                                      </p:cBhvr>
                                      <p:tavLst>
                                        <p:tav tm="0">
                                          <p:val>
                                            <p:strVal val="#ppt_x"/>
                                          </p:val>
                                        </p:tav>
                                        <p:tav tm="100000">
                                          <p:val>
                                            <p:strVal val="#ppt_x"/>
                                          </p:val>
                                        </p:tav>
                                      </p:tavLst>
                                    </p:anim>
                                    <p:anim calcmode="lin" valueType="num">
                                      <p:cBhvr additive="base">
                                        <p:cTn id="82" dur="500" fill="hold"/>
                                        <p:tgtEl>
                                          <p:spTgt spid="18535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853481"/>
                                        </p:tgtEl>
                                        <p:attrNameLst>
                                          <p:attrName>style.visibility</p:attrName>
                                        </p:attrNameLst>
                                      </p:cBhvr>
                                      <p:to>
                                        <p:strVal val="visible"/>
                                      </p:to>
                                    </p:set>
                                    <p:anim calcmode="lin" valueType="num">
                                      <p:cBhvr additive="base">
                                        <p:cTn id="85" dur="500" fill="hold"/>
                                        <p:tgtEl>
                                          <p:spTgt spid="1853481"/>
                                        </p:tgtEl>
                                        <p:attrNameLst>
                                          <p:attrName>ppt_x</p:attrName>
                                        </p:attrNameLst>
                                      </p:cBhvr>
                                      <p:tavLst>
                                        <p:tav tm="0">
                                          <p:val>
                                            <p:strVal val="#ppt_x"/>
                                          </p:val>
                                        </p:tav>
                                        <p:tav tm="100000">
                                          <p:val>
                                            <p:strVal val="#ppt_x"/>
                                          </p:val>
                                        </p:tav>
                                      </p:tavLst>
                                    </p:anim>
                                    <p:anim calcmode="lin" valueType="num">
                                      <p:cBhvr additive="base">
                                        <p:cTn id="86" dur="500" fill="hold"/>
                                        <p:tgtEl>
                                          <p:spTgt spid="185348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853480"/>
                                        </p:tgtEl>
                                        <p:attrNameLst>
                                          <p:attrName>style.visibility</p:attrName>
                                        </p:attrNameLst>
                                      </p:cBhvr>
                                      <p:to>
                                        <p:strVal val="visible"/>
                                      </p:to>
                                    </p:set>
                                    <p:anim calcmode="lin" valueType="num">
                                      <p:cBhvr additive="base">
                                        <p:cTn id="89" dur="500" fill="hold"/>
                                        <p:tgtEl>
                                          <p:spTgt spid="1853480"/>
                                        </p:tgtEl>
                                        <p:attrNameLst>
                                          <p:attrName>ppt_x</p:attrName>
                                        </p:attrNameLst>
                                      </p:cBhvr>
                                      <p:tavLst>
                                        <p:tav tm="0">
                                          <p:val>
                                            <p:strVal val="#ppt_x"/>
                                          </p:val>
                                        </p:tav>
                                        <p:tav tm="100000">
                                          <p:val>
                                            <p:strVal val="#ppt_x"/>
                                          </p:val>
                                        </p:tav>
                                      </p:tavLst>
                                    </p:anim>
                                    <p:anim calcmode="lin" valueType="num">
                                      <p:cBhvr additive="base">
                                        <p:cTn id="90" dur="500" fill="hold"/>
                                        <p:tgtEl>
                                          <p:spTgt spid="185348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853479"/>
                                        </p:tgtEl>
                                        <p:attrNameLst>
                                          <p:attrName>style.visibility</p:attrName>
                                        </p:attrNameLst>
                                      </p:cBhvr>
                                      <p:to>
                                        <p:strVal val="visible"/>
                                      </p:to>
                                    </p:set>
                                    <p:anim calcmode="lin" valueType="num">
                                      <p:cBhvr additive="base">
                                        <p:cTn id="93" dur="500" fill="hold"/>
                                        <p:tgtEl>
                                          <p:spTgt spid="1853479"/>
                                        </p:tgtEl>
                                        <p:attrNameLst>
                                          <p:attrName>ppt_x</p:attrName>
                                        </p:attrNameLst>
                                      </p:cBhvr>
                                      <p:tavLst>
                                        <p:tav tm="0">
                                          <p:val>
                                            <p:strVal val="#ppt_x"/>
                                          </p:val>
                                        </p:tav>
                                        <p:tav tm="100000">
                                          <p:val>
                                            <p:strVal val="#ppt_x"/>
                                          </p:val>
                                        </p:tav>
                                      </p:tavLst>
                                    </p:anim>
                                    <p:anim calcmode="lin" valueType="num">
                                      <p:cBhvr additive="base">
                                        <p:cTn id="94" dur="500" fill="hold"/>
                                        <p:tgtEl>
                                          <p:spTgt spid="185347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853478"/>
                                        </p:tgtEl>
                                        <p:attrNameLst>
                                          <p:attrName>style.visibility</p:attrName>
                                        </p:attrNameLst>
                                      </p:cBhvr>
                                      <p:to>
                                        <p:strVal val="visible"/>
                                      </p:to>
                                    </p:set>
                                    <p:anim calcmode="lin" valueType="num">
                                      <p:cBhvr additive="base">
                                        <p:cTn id="97" dur="500" fill="hold"/>
                                        <p:tgtEl>
                                          <p:spTgt spid="1853478"/>
                                        </p:tgtEl>
                                        <p:attrNameLst>
                                          <p:attrName>ppt_x</p:attrName>
                                        </p:attrNameLst>
                                      </p:cBhvr>
                                      <p:tavLst>
                                        <p:tav tm="0">
                                          <p:val>
                                            <p:strVal val="#ppt_x"/>
                                          </p:val>
                                        </p:tav>
                                        <p:tav tm="100000">
                                          <p:val>
                                            <p:strVal val="#ppt_x"/>
                                          </p:val>
                                        </p:tav>
                                      </p:tavLst>
                                    </p:anim>
                                    <p:anim calcmode="lin" valueType="num">
                                      <p:cBhvr additive="base">
                                        <p:cTn id="98" dur="500" fill="hold"/>
                                        <p:tgtEl>
                                          <p:spTgt spid="1853478"/>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853497"/>
                                        </p:tgtEl>
                                        <p:attrNameLst>
                                          <p:attrName>style.visibility</p:attrName>
                                        </p:attrNameLst>
                                      </p:cBhvr>
                                      <p:to>
                                        <p:strVal val="visible"/>
                                      </p:to>
                                    </p:set>
                                    <p:anim calcmode="lin" valueType="num">
                                      <p:cBhvr additive="base">
                                        <p:cTn id="103" dur="500" fill="hold"/>
                                        <p:tgtEl>
                                          <p:spTgt spid="1853497"/>
                                        </p:tgtEl>
                                        <p:attrNameLst>
                                          <p:attrName>ppt_x</p:attrName>
                                        </p:attrNameLst>
                                      </p:cBhvr>
                                      <p:tavLst>
                                        <p:tav tm="0">
                                          <p:val>
                                            <p:strVal val="#ppt_x"/>
                                          </p:val>
                                        </p:tav>
                                        <p:tav tm="100000">
                                          <p:val>
                                            <p:strVal val="#ppt_x"/>
                                          </p:val>
                                        </p:tav>
                                      </p:tavLst>
                                    </p:anim>
                                    <p:anim calcmode="lin" valueType="num">
                                      <p:cBhvr additive="base">
                                        <p:cTn id="104" dur="500" fill="hold"/>
                                        <p:tgtEl>
                                          <p:spTgt spid="185349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853501"/>
                                        </p:tgtEl>
                                        <p:attrNameLst>
                                          <p:attrName>style.visibility</p:attrName>
                                        </p:attrNameLst>
                                      </p:cBhvr>
                                      <p:to>
                                        <p:strVal val="visible"/>
                                      </p:to>
                                    </p:set>
                                    <p:anim calcmode="lin" valueType="num">
                                      <p:cBhvr additive="base">
                                        <p:cTn id="109" dur="500" fill="hold"/>
                                        <p:tgtEl>
                                          <p:spTgt spid="1853501"/>
                                        </p:tgtEl>
                                        <p:attrNameLst>
                                          <p:attrName>ppt_x</p:attrName>
                                        </p:attrNameLst>
                                      </p:cBhvr>
                                      <p:tavLst>
                                        <p:tav tm="0">
                                          <p:val>
                                            <p:strVal val="#ppt_x"/>
                                          </p:val>
                                        </p:tav>
                                        <p:tav tm="100000">
                                          <p:val>
                                            <p:strVal val="#ppt_x"/>
                                          </p:val>
                                        </p:tav>
                                      </p:tavLst>
                                    </p:anim>
                                    <p:anim calcmode="lin" valueType="num">
                                      <p:cBhvr additive="base">
                                        <p:cTn id="110" dur="500" fill="hold"/>
                                        <p:tgtEl>
                                          <p:spTgt spid="185350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853505"/>
                                        </p:tgtEl>
                                        <p:attrNameLst>
                                          <p:attrName>style.visibility</p:attrName>
                                        </p:attrNameLst>
                                      </p:cBhvr>
                                      <p:to>
                                        <p:strVal val="visible"/>
                                      </p:to>
                                    </p:set>
                                    <p:anim calcmode="lin" valueType="num">
                                      <p:cBhvr additive="base">
                                        <p:cTn id="115" dur="500" fill="hold"/>
                                        <p:tgtEl>
                                          <p:spTgt spid="1853505"/>
                                        </p:tgtEl>
                                        <p:attrNameLst>
                                          <p:attrName>ppt_x</p:attrName>
                                        </p:attrNameLst>
                                      </p:cBhvr>
                                      <p:tavLst>
                                        <p:tav tm="0">
                                          <p:val>
                                            <p:strVal val="#ppt_x"/>
                                          </p:val>
                                        </p:tav>
                                        <p:tav tm="100000">
                                          <p:val>
                                            <p:strVal val="#ppt_x"/>
                                          </p:val>
                                        </p:tav>
                                      </p:tavLst>
                                    </p:anim>
                                    <p:anim calcmode="lin" valueType="num">
                                      <p:cBhvr additive="base">
                                        <p:cTn id="116" dur="500" fill="hold"/>
                                        <p:tgtEl>
                                          <p:spTgt spid="185350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853509"/>
                                        </p:tgtEl>
                                        <p:attrNameLst>
                                          <p:attrName>style.visibility</p:attrName>
                                        </p:attrNameLst>
                                      </p:cBhvr>
                                      <p:to>
                                        <p:strVal val="visible"/>
                                      </p:to>
                                    </p:set>
                                    <p:anim calcmode="lin" valueType="num">
                                      <p:cBhvr additive="base">
                                        <p:cTn id="121" dur="500" fill="hold"/>
                                        <p:tgtEl>
                                          <p:spTgt spid="1853509"/>
                                        </p:tgtEl>
                                        <p:attrNameLst>
                                          <p:attrName>ppt_x</p:attrName>
                                        </p:attrNameLst>
                                      </p:cBhvr>
                                      <p:tavLst>
                                        <p:tav tm="0">
                                          <p:val>
                                            <p:strVal val="#ppt_x"/>
                                          </p:val>
                                        </p:tav>
                                        <p:tav tm="100000">
                                          <p:val>
                                            <p:strVal val="#ppt_x"/>
                                          </p:val>
                                        </p:tav>
                                      </p:tavLst>
                                    </p:anim>
                                    <p:anim calcmode="lin" valueType="num">
                                      <p:cBhvr additive="base">
                                        <p:cTn id="122" dur="500" fill="hold"/>
                                        <p:tgtEl>
                                          <p:spTgt spid="185350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1853513"/>
                                        </p:tgtEl>
                                        <p:attrNameLst>
                                          <p:attrName>style.visibility</p:attrName>
                                        </p:attrNameLst>
                                      </p:cBhvr>
                                      <p:to>
                                        <p:strVal val="visible"/>
                                      </p:to>
                                    </p:set>
                                    <p:anim calcmode="lin" valueType="num">
                                      <p:cBhvr additive="base">
                                        <p:cTn id="127" dur="500" fill="hold"/>
                                        <p:tgtEl>
                                          <p:spTgt spid="1853513"/>
                                        </p:tgtEl>
                                        <p:attrNameLst>
                                          <p:attrName>ppt_x</p:attrName>
                                        </p:attrNameLst>
                                      </p:cBhvr>
                                      <p:tavLst>
                                        <p:tav tm="0">
                                          <p:val>
                                            <p:strVal val="#ppt_x"/>
                                          </p:val>
                                        </p:tav>
                                        <p:tav tm="100000">
                                          <p:val>
                                            <p:strVal val="#ppt_x"/>
                                          </p:val>
                                        </p:tav>
                                      </p:tavLst>
                                    </p:anim>
                                    <p:anim calcmode="lin" valueType="num">
                                      <p:cBhvr additive="base">
                                        <p:cTn id="128" dur="500" fill="hold"/>
                                        <p:tgtEl>
                                          <p:spTgt spid="18535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43" grpId="0" animBg="1"/>
      <p:bldP spid="1853477" grpId="0" animBg="1"/>
      <p:bldP spid="1853478" grpId="0" animBg="1"/>
      <p:bldP spid="1853479" grpId="0" animBg="1"/>
      <p:bldP spid="1853480" grpId="0" animBg="1"/>
      <p:bldP spid="1853481" grpId="0" animBg="1"/>
      <p:bldP spid="1853482" grpId="0" animBg="1"/>
      <p:bldP spid="1853483" grpId="0" animBg="1"/>
      <p:bldP spid="1853492" grpId="0" animBg="1"/>
      <p:bldP spid="1853523" grpId="0" animBg="1"/>
      <p:bldP spid="18535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AutoShape 2"/>
          <p:cNvSpPr>
            <a:spLocks noChangeArrowheads="1"/>
          </p:cNvSpPr>
          <p:nvPr/>
        </p:nvSpPr>
        <p:spPr bwMode="auto">
          <a:xfrm>
            <a:off x="4283075" y="4446589"/>
            <a:ext cx="5181600" cy="1887537"/>
          </a:xfrm>
          <a:prstGeom prst="can">
            <a:avLst>
              <a:gd name="adj" fmla="val 15088"/>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b="0">
              <a:solidFill>
                <a:schemeClr val="bg1"/>
              </a:solidFill>
              <a:latin typeface="Times New Roman" panose="02020603050405020304" pitchFamily="18" charset="0"/>
            </a:endParaRPr>
          </a:p>
        </p:txBody>
      </p:sp>
      <p:sp>
        <p:nvSpPr>
          <p:cNvPr id="1878019" name="Rectangle 3"/>
          <p:cNvSpPr>
            <a:spLocks noChangeArrowheads="1"/>
          </p:cNvSpPr>
          <p:nvPr/>
        </p:nvSpPr>
        <p:spPr bwMode="auto">
          <a:xfrm>
            <a:off x="4803775" y="4859339"/>
            <a:ext cx="1143000" cy="45243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20" name="Rectangle 4"/>
          <p:cNvSpPr>
            <a:spLocks noChangeArrowheads="1"/>
          </p:cNvSpPr>
          <p:nvPr/>
        </p:nvSpPr>
        <p:spPr bwMode="auto">
          <a:xfrm>
            <a:off x="5489575" y="5557839"/>
            <a:ext cx="1371600" cy="509587"/>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21" name="Rectangle 5"/>
          <p:cNvSpPr>
            <a:spLocks noChangeArrowheads="1"/>
          </p:cNvSpPr>
          <p:nvPr/>
        </p:nvSpPr>
        <p:spPr bwMode="auto">
          <a:xfrm>
            <a:off x="7569200" y="5678489"/>
            <a:ext cx="914400" cy="452437"/>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22" name="Rectangle 6"/>
          <p:cNvSpPr>
            <a:spLocks noChangeArrowheads="1"/>
          </p:cNvSpPr>
          <p:nvPr/>
        </p:nvSpPr>
        <p:spPr bwMode="auto">
          <a:xfrm>
            <a:off x="7607300" y="4867275"/>
            <a:ext cx="1676400" cy="622300"/>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23" name="AutoShape 7"/>
          <p:cNvSpPr>
            <a:spLocks noChangeArrowheads="1"/>
          </p:cNvSpPr>
          <p:nvPr/>
        </p:nvSpPr>
        <p:spPr bwMode="auto">
          <a:xfrm>
            <a:off x="7394575" y="2428875"/>
            <a:ext cx="1447800" cy="1295400"/>
          </a:xfrm>
          <a:prstGeom prst="can">
            <a:avLst>
              <a:gd name="adj" fmla="val 1715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24" name="Rectangle 8"/>
          <p:cNvSpPr>
            <a:spLocks noChangeArrowheads="1"/>
          </p:cNvSpPr>
          <p:nvPr/>
        </p:nvSpPr>
        <p:spPr bwMode="auto">
          <a:xfrm>
            <a:off x="2168525" y="2762251"/>
            <a:ext cx="946150" cy="3968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控制台</a:t>
            </a:r>
          </a:p>
        </p:txBody>
      </p:sp>
      <p:sp>
        <p:nvSpPr>
          <p:cNvPr id="1878025" name="Rectangle 9"/>
          <p:cNvSpPr>
            <a:spLocks noChangeArrowheads="1"/>
          </p:cNvSpPr>
          <p:nvPr/>
        </p:nvSpPr>
        <p:spPr bwMode="auto">
          <a:xfrm>
            <a:off x="2301875" y="3721101"/>
            <a:ext cx="692150" cy="3968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电源</a:t>
            </a:r>
          </a:p>
        </p:txBody>
      </p:sp>
      <p:sp>
        <p:nvSpPr>
          <p:cNvPr id="1878026" name="Rectangle 10"/>
          <p:cNvSpPr>
            <a:spLocks noChangeArrowheads="1"/>
          </p:cNvSpPr>
          <p:nvPr/>
        </p:nvSpPr>
        <p:spPr bwMode="auto">
          <a:xfrm>
            <a:off x="3519488" y="4995864"/>
            <a:ext cx="692150" cy="7016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外存</a:t>
            </a:r>
          </a:p>
          <a:p>
            <a:r>
              <a:rPr lang="zh-CN" altLang="en-US" b="0">
                <a:latin typeface="宋体" panose="02010600030101010101" pitchFamily="2" charset="-122"/>
              </a:rPr>
              <a:t>储器</a:t>
            </a:r>
          </a:p>
        </p:txBody>
      </p:sp>
      <p:sp>
        <p:nvSpPr>
          <p:cNvPr id="1878027" name="Rectangle 11"/>
          <p:cNvSpPr>
            <a:spLocks noChangeArrowheads="1"/>
          </p:cNvSpPr>
          <p:nvPr/>
        </p:nvSpPr>
        <p:spPr bwMode="auto">
          <a:xfrm>
            <a:off x="4422775" y="2725739"/>
            <a:ext cx="10429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0">
                <a:ea typeface="隶书" panose="02010509060101010101" pitchFamily="49" charset="-122"/>
              </a:rPr>
              <a:t>CPU</a:t>
            </a:r>
          </a:p>
        </p:txBody>
      </p:sp>
      <p:sp>
        <p:nvSpPr>
          <p:cNvPr id="1878028" name="Text Box 12"/>
          <p:cNvSpPr txBox="1">
            <a:spLocks noChangeArrowheads="1"/>
          </p:cNvSpPr>
          <p:nvPr/>
        </p:nvSpPr>
        <p:spPr bwMode="auto">
          <a:xfrm>
            <a:off x="3813175" y="2047875"/>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隶书" panose="02010509060101010101" pitchFamily="49" charset="-122"/>
              </a:rPr>
              <a:t>ROM</a:t>
            </a:r>
            <a:endParaRPr lang="en-US" altLang="zh-CN" sz="2400">
              <a:latin typeface="隶书" panose="02010509060101010101" pitchFamily="49" charset="-122"/>
              <a:ea typeface="隶书" panose="02010509060101010101" pitchFamily="49" charset="-122"/>
            </a:endParaRPr>
          </a:p>
        </p:txBody>
      </p:sp>
      <p:sp>
        <p:nvSpPr>
          <p:cNvPr id="1878029" name="Rectangle 13"/>
          <p:cNvSpPr>
            <a:spLocks noChangeArrowheads="1"/>
          </p:cNvSpPr>
          <p:nvPr/>
        </p:nvSpPr>
        <p:spPr bwMode="auto">
          <a:xfrm>
            <a:off x="8842376" y="2581275"/>
            <a:ext cx="87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隶书" panose="02010509060101010101" pitchFamily="49" charset="-122"/>
              </a:rPr>
              <a:t>RAM</a:t>
            </a:r>
          </a:p>
        </p:txBody>
      </p:sp>
      <p:sp>
        <p:nvSpPr>
          <p:cNvPr id="1878030" name="Text Box 14"/>
          <p:cNvSpPr txBox="1">
            <a:spLocks noChangeArrowheads="1"/>
          </p:cNvSpPr>
          <p:nvPr/>
        </p:nvSpPr>
        <p:spPr bwMode="auto">
          <a:xfrm>
            <a:off x="7458075" y="2665414"/>
            <a:ext cx="132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0">
                <a:latin typeface="宋体" panose="02010600030101010101" pitchFamily="2" charset="-122"/>
              </a:rPr>
              <a:t>ROM</a:t>
            </a:r>
            <a:r>
              <a:rPr lang="zh-CN" altLang="en-US" b="0">
                <a:latin typeface="宋体" panose="02010600030101010101" pitchFamily="2" charset="-122"/>
              </a:rPr>
              <a:t>中程序</a:t>
            </a:r>
          </a:p>
        </p:txBody>
      </p:sp>
      <p:sp>
        <p:nvSpPr>
          <p:cNvPr id="1878031" name="Text Box 15"/>
          <p:cNvSpPr txBox="1">
            <a:spLocks noChangeArrowheads="1"/>
          </p:cNvSpPr>
          <p:nvPr/>
        </p:nvSpPr>
        <p:spPr bwMode="auto">
          <a:xfrm>
            <a:off x="7546975" y="2963863"/>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0">
                <a:latin typeface="宋体" panose="02010600030101010101" pitchFamily="2" charset="-122"/>
              </a:rPr>
              <a:t>操作系统</a:t>
            </a:r>
          </a:p>
        </p:txBody>
      </p:sp>
      <p:sp>
        <p:nvSpPr>
          <p:cNvPr id="1878032" name="Text Box 16"/>
          <p:cNvSpPr txBox="1">
            <a:spLocks noChangeArrowheads="1"/>
          </p:cNvSpPr>
          <p:nvPr/>
        </p:nvSpPr>
        <p:spPr bwMode="auto">
          <a:xfrm>
            <a:off x="4778375" y="48815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应用程序</a:t>
            </a:r>
          </a:p>
        </p:txBody>
      </p:sp>
      <p:sp>
        <p:nvSpPr>
          <p:cNvPr id="1878033" name="Text Box 17"/>
          <p:cNvSpPr txBox="1">
            <a:spLocks noChangeArrowheads="1"/>
          </p:cNvSpPr>
          <p:nvPr/>
        </p:nvSpPr>
        <p:spPr bwMode="auto">
          <a:xfrm>
            <a:off x="5794375" y="5611814"/>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数据</a:t>
            </a:r>
          </a:p>
        </p:txBody>
      </p:sp>
      <p:sp>
        <p:nvSpPr>
          <p:cNvPr id="1878034" name="Text Box 18"/>
          <p:cNvSpPr txBox="1">
            <a:spLocks noChangeArrowheads="1"/>
          </p:cNvSpPr>
          <p:nvPr/>
        </p:nvSpPr>
        <p:spPr bwMode="auto">
          <a:xfrm>
            <a:off x="7832725" y="4932364"/>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操作系统</a:t>
            </a:r>
          </a:p>
        </p:txBody>
      </p:sp>
      <p:sp>
        <p:nvSpPr>
          <p:cNvPr id="1878035" name="Text Box 19"/>
          <p:cNvSpPr txBox="1">
            <a:spLocks noChangeArrowheads="1"/>
          </p:cNvSpPr>
          <p:nvPr/>
        </p:nvSpPr>
        <p:spPr bwMode="auto">
          <a:xfrm>
            <a:off x="7645400" y="5688014"/>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宋体" panose="02010600030101010101" pitchFamily="2" charset="-122"/>
              </a:rPr>
              <a:t>数据</a:t>
            </a:r>
          </a:p>
        </p:txBody>
      </p:sp>
      <p:grpSp>
        <p:nvGrpSpPr>
          <p:cNvPr id="1878036" name="Group 20"/>
          <p:cNvGrpSpPr>
            <a:grpSpLocks/>
          </p:cNvGrpSpPr>
          <p:nvPr/>
        </p:nvGrpSpPr>
        <p:grpSpPr bwMode="auto">
          <a:xfrm>
            <a:off x="4575175" y="1990726"/>
            <a:ext cx="692150" cy="430213"/>
            <a:chOff x="2112" y="1644"/>
            <a:chExt cx="436" cy="271"/>
          </a:xfrm>
        </p:grpSpPr>
        <p:sp>
          <p:nvSpPr>
            <p:cNvPr id="1878037" name="AutoShape 21"/>
            <p:cNvSpPr>
              <a:spLocks noChangeArrowheads="1"/>
            </p:cNvSpPr>
            <p:nvPr/>
          </p:nvSpPr>
          <p:spPr bwMode="auto">
            <a:xfrm>
              <a:off x="2160" y="1644"/>
              <a:ext cx="384" cy="252"/>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38" name="Text Box 22"/>
            <p:cNvSpPr txBox="1">
              <a:spLocks noChangeArrowheads="1"/>
            </p:cNvSpPr>
            <p:nvPr/>
          </p:nvSpPr>
          <p:spPr bwMode="auto">
            <a:xfrm>
              <a:off x="2112" y="1665"/>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latin typeface="黑体" panose="02010609060101010101" pitchFamily="49" charset="-122"/>
                  <a:ea typeface="黑体" panose="02010609060101010101" pitchFamily="49" charset="-122"/>
                </a:rPr>
                <a:t>程序</a:t>
              </a:r>
            </a:p>
          </p:txBody>
        </p:sp>
      </p:grpSp>
      <p:grpSp>
        <p:nvGrpSpPr>
          <p:cNvPr id="1878039" name="Group 23"/>
          <p:cNvGrpSpPr>
            <a:grpSpLocks/>
          </p:cNvGrpSpPr>
          <p:nvPr/>
        </p:nvGrpSpPr>
        <p:grpSpPr bwMode="auto">
          <a:xfrm>
            <a:off x="2633663" y="3182938"/>
            <a:ext cx="501650" cy="552450"/>
            <a:chOff x="912" y="1339"/>
            <a:chExt cx="316" cy="348"/>
          </a:xfrm>
        </p:grpSpPr>
        <p:sp>
          <p:nvSpPr>
            <p:cNvPr id="1878040" name="AutoShape 24"/>
            <p:cNvSpPr>
              <a:spLocks noChangeArrowheads="1"/>
            </p:cNvSpPr>
            <p:nvPr/>
          </p:nvSpPr>
          <p:spPr bwMode="auto">
            <a:xfrm flipH="1">
              <a:off x="912" y="1339"/>
              <a:ext cx="25" cy="336"/>
            </a:xfrm>
            <a:prstGeom prst="upArrow">
              <a:avLst>
                <a:gd name="adj1" fmla="val 50000"/>
                <a:gd name="adj2" fmla="val 336000"/>
              </a:avLst>
            </a:prstGeom>
            <a:solidFill>
              <a:schemeClr val="hlink"/>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78041" name="Text Box 25"/>
            <p:cNvSpPr txBox="1">
              <a:spLocks noChangeArrowheads="1"/>
            </p:cNvSpPr>
            <p:nvPr/>
          </p:nvSpPr>
          <p:spPr bwMode="auto">
            <a:xfrm>
              <a:off x="912" y="1360"/>
              <a:ext cx="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endParaRPr lang="zh-CN" altLang="en-US" sz="2800">
                <a:latin typeface="Times New Roman" panose="02020603050405020304" pitchFamily="18" charset="0"/>
              </a:endParaRPr>
            </a:p>
          </p:txBody>
        </p:sp>
      </p:grpSp>
      <p:grpSp>
        <p:nvGrpSpPr>
          <p:cNvPr id="1878042" name="Group 26"/>
          <p:cNvGrpSpPr>
            <a:grpSpLocks/>
          </p:cNvGrpSpPr>
          <p:nvPr/>
        </p:nvGrpSpPr>
        <p:grpSpPr bwMode="auto">
          <a:xfrm>
            <a:off x="3108325" y="2530476"/>
            <a:ext cx="1219200" cy="519113"/>
            <a:chOff x="1572" y="928"/>
            <a:chExt cx="768" cy="327"/>
          </a:xfrm>
        </p:grpSpPr>
        <p:sp>
          <p:nvSpPr>
            <p:cNvPr id="1878043" name="AutoShape 27"/>
            <p:cNvSpPr>
              <a:spLocks noChangeArrowheads="1"/>
            </p:cNvSpPr>
            <p:nvPr/>
          </p:nvSpPr>
          <p:spPr bwMode="auto">
            <a:xfrm>
              <a:off x="1572" y="1200"/>
              <a:ext cx="768" cy="25"/>
            </a:xfrm>
            <a:prstGeom prst="rightArrow">
              <a:avLst>
                <a:gd name="adj1" fmla="val 50000"/>
                <a:gd name="adj2" fmla="val 768000"/>
              </a:avLst>
            </a:prstGeom>
            <a:solidFill>
              <a:schemeClr val="hlink"/>
            </a:solidFill>
            <a:ln w="317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44" name="Text Box 28"/>
            <p:cNvSpPr txBox="1">
              <a:spLocks noChangeArrowheads="1"/>
            </p:cNvSpPr>
            <p:nvPr/>
          </p:nvSpPr>
          <p:spPr bwMode="auto">
            <a:xfrm>
              <a:off x="1728" y="928"/>
              <a:ext cx="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endParaRPr lang="zh-CN" altLang="en-US" sz="2800">
                <a:latin typeface="Times New Roman" panose="02020603050405020304" pitchFamily="18" charset="0"/>
              </a:endParaRPr>
            </a:p>
          </p:txBody>
        </p:sp>
      </p:grpSp>
      <p:grpSp>
        <p:nvGrpSpPr>
          <p:cNvPr id="1878045" name="Group 29"/>
          <p:cNvGrpSpPr>
            <a:grpSpLocks/>
          </p:cNvGrpSpPr>
          <p:nvPr/>
        </p:nvGrpSpPr>
        <p:grpSpPr bwMode="auto">
          <a:xfrm>
            <a:off x="4479925" y="2359026"/>
            <a:ext cx="501650" cy="519113"/>
            <a:chOff x="2436" y="820"/>
            <a:chExt cx="316" cy="327"/>
          </a:xfrm>
        </p:grpSpPr>
        <p:sp>
          <p:nvSpPr>
            <p:cNvPr id="1878046" name="Line 30"/>
            <p:cNvSpPr>
              <a:spLocks noChangeShapeType="1"/>
            </p:cNvSpPr>
            <p:nvPr/>
          </p:nvSpPr>
          <p:spPr bwMode="auto">
            <a:xfrm>
              <a:off x="2736" y="864"/>
              <a:ext cx="0" cy="240"/>
            </a:xfrm>
            <a:prstGeom prst="line">
              <a:avLst/>
            </a:prstGeom>
            <a:noFill/>
            <a:ln w="38100">
              <a:solidFill>
                <a:srgbClr val="0066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47" name="Text Box 31"/>
            <p:cNvSpPr txBox="1">
              <a:spLocks noChangeArrowheads="1"/>
            </p:cNvSpPr>
            <p:nvPr/>
          </p:nvSpPr>
          <p:spPr bwMode="auto">
            <a:xfrm>
              <a:off x="2436" y="820"/>
              <a:ext cx="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endParaRPr lang="zh-CN" altLang="en-US" sz="2800">
                <a:latin typeface="Times New Roman" panose="02020603050405020304" pitchFamily="18" charset="0"/>
              </a:endParaRPr>
            </a:p>
          </p:txBody>
        </p:sp>
      </p:grpSp>
      <p:grpSp>
        <p:nvGrpSpPr>
          <p:cNvPr id="1878048" name="Group 32"/>
          <p:cNvGrpSpPr>
            <a:grpSpLocks/>
          </p:cNvGrpSpPr>
          <p:nvPr/>
        </p:nvGrpSpPr>
        <p:grpSpPr bwMode="auto">
          <a:xfrm>
            <a:off x="5413375" y="2168526"/>
            <a:ext cx="2743200" cy="519113"/>
            <a:chOff x="3024" y="700"/>
            <a:chExt cx="1728" cy="327"/>
          </a:xfrm>
        </p:grpSpPr>
        <p:sp>
          <p:nvSpPr>
            <p:cNvPr id="1878049" name="Freeform 33"/>
            <p:cNvSpPr>
              <a:spLocks/>
            </p:cNvSpPr>
            <p:nvPr/>
          </p:nvSpPr>
          <p:spPr bwMode="auto">
            <a:xfrm>
              <a:off x="3024" y="768"/>
              <a:ext cx="1728" cy="192"/>
            </a:xfrm>
            <a:custGeom>
              <a:avLst/>
              <a:gdLst>
                <a:gd name="T0" fmla="*/ 0 w 1632"/>
                <a:gd name="T1" fmla="*/ 0 h 192"/>
                <a:gd name="T2" fmla="*/ 1632 w 1632"/>
                <a:gd name="T3" fmla="*/ 0 h 192"/>
                <a:gd name="T4" fmla="*/ 1632 w 1632"/>
                <a:gd name="T5" fmla="*/ 192 h 192"/>
              </a:gdLst>
              <a:ahLst/>
              <a:cxnLst>
                <a:cxn ang="0">
                  <a:pos x="T0" y="T1"/>
                </a:cxn>
                <a:cxn ang="0">
                  <a:pos x="T2" y="T3"/>
                </a:cxn>
                <a:cxn ang="0">
                  <a:pos x="T4" y="T5"/>
                </a:cxn>
              </a:cxnLst>
              <a:rect l="0" t="0" r="r" b="b"/>
              <a:pathLst>
                <a:path w="1632" h="192">
                  <a:moveTo>
                    <a:pt x="0" y="0"/>
                  </a:moveTo>
                  <a:lnTo>
                    <a:pt x="1632" y="0"/>
                  </a:lnTo>
                  <a:lnTo>
                    <a:pt x="1632" y="192"/>
                  </a:lnTo>
                </a:path>
              </a:pathLst>
            </a:custGeom>
            <a:noFill/>
            <a:ln w="38100" cmpd="sng">
              <a:solidFill>
                <a:srgbClr val="0066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50" name="Text Box 34"/>
            <p:cNvSpPr txBox="1">
              <a:spLocks noChangeArrowheads="1"/>
            </p:cNvSpPr>
            <p:nvPr/>
          </p:nvSpPr>
          <p:spPr bwMode="auto">
            <a:xfrm>
              <a:off x="3456" y="700"/>
              <a:ext cx="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endParaRPr lang="zh-CN" altLang="en-US" sz="2800">
                <a:latin typeface="Times New Roman" panose="02020603050405020304" pitchFamily="18" charset="0"/>
              </a:endParaRPr>
            </a:p>
          </p:txBody>
        </p:sp>
      </p:grpSp>
      <p:grpSp>
        <p:nvGrpSpPr>
          <p:cNvPr id="1878051" name="Group 35"/>
          <p:cNvGrpSpPr>
            <a:grpSpLocks/>
          </p:cNvGrpSpPr>
          <p:nvPr/>
        </p:nvGrpSpPr>
        <p:grpSpPr bwMode="auto">
          <a:xfrm>
            <a:off x="5451475" y="2454276"/>
            <a:ext cx="1778000" cy="1057276"/>
            <a:chOff x="3264" y="880"/>
            <a:chExt cx="768" cy="666"/>
          </a:xfrm>
        </p:grpSpPr>
        <p:grpSp>
          <p:nvGrpSpPr>
            <p:cNvPr id="1878052" name="Group 36"/>
            <p:cNvGrpSpPr>
              <a:grpSpLocks/>
            </p:cNvGrpSpPr>
            <p:nvPr/>
          </p:nvGrpSpPr>
          <p:grpSpPr bwMode="auto">
            <a:xfrm>
              <a:off x="3264" y="880"/>
              <a:ext cx="768" cy="327"/>
              <a:chOff x="3264" y="880"/>
              <a:chExt cx="768" cy="327"/>
            </a:xfrm>
          </p:grpSpPr>
          <p:sp>
            <p:nvSpPr>
              <p:cNvPr id="1878053" name="AutoShape 37"/>
              <p:cNvSpPr>
                <a:spLocks noChangeArrowheads="1"/>
              </p:cNvSpPr>
              <p:nvPr/>
            </p:nvSpPr>
            <p:spPr bwMode="auto">
              <a:xfrm flipH="1">
                <a:off x="3264" y="1152"/>
                <a:ext cx="768" cy="25"/>
              </a:xfrm>
              <a:prstGeom prst="rightArrow">
                <a:avLst>
                  <a:gd name="adj1" fmla="val 50000"/>
                  <a:gd name="adj2" fmla="val 768000"/>
                </a:avLst>
              </a:prstGeom>
              <a:solidFill>
                <a:schemeClr val="hlink"/>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54" name="Text Box 38"/>
              <p:cNvSpPr txBox="1">
                <a:spLocks noChangeArrowheads="1"/>
              </p:cNvSpPr>
              <p:nvPr/>
            </p:nvSpPr>
            <p:spPr bwMode="auto">
              <a:xfrm>
                <a:off x="3264" y="880"/>
                <a:ext cx="2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endParaRPr lang="zh-CN" altLang="en-US" sz="2800">
                  <a:latin typeface="Times New Roman" panose="02020603050405020304" pitchFamily="18" charset="0"/>
                </a:endParaRPr>
              </a:p>
            </p:txBody>
          </p:sp>
        </p:grpSp>
        <p:grpSp>
          <p:nvGrpSpPr>
            <p:cNvPr id="1878055" name="Group 39"/>
            <p:cNvGrpSpPr>
              <a:grpSpLocks/>
            </p:cNvGrpSpPr>
            <p:nvPr/>
          </p:nvGrpSpPr>
          <p:grpSpPr bwMode="auto">
            <a:xfrm>
              <a:off x="3264" y="1216"/>
              <a:ext cx="768" cy="330"/>
              <a:chOff x="3264" y="1216"/>
              <a:chExt cx="768" cy="330"/>
            </a:xfrm>
          </p:grpSpPr>
          <p:sp>
            <p:nvSpPr>
              <p:cNvPr id="1878056" name="AutoShape 40"/>
              <p:cNvSpPr>
                <a:spLocks noChangeArrowheads="1"/>
              </p:cNvSpPr>
              <p:nvPr/>
            </p:nvSpPr>
            <p:spPr bwMode="auto">
              <a:xfrm>
                <a:off x="3264" y="1248"/>
                <a:ext cx="768" cy="25"/>
              </a:xfrm>
              <a:prstGeom prst="rightArrow">
                <a:avLst>
                  <a:gd name="adj1" fmla="val 50000"/>
                  <a:gd name="adj2" fmla="val 768000"/>
                </a:avLst>
              </a:prstGeom>
              <a:solidFill>
                <a:schemeClr val="hlink"/>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57" name="Rectangle 41"/>
              <p:cNvSpPr>
                <a:spLocks noChangeArrowheads="1"/>
              </p:cNvSpPr>
              <p:nvPr/>
            </p:nvSpPr>
            <p:spPr bwMode="auto">
              <a:xfrm>
                <a:off x="3265" y="1216"/>
                <a:ext cx="2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p>
            </p:txBody>
          </p:sp>
        </p:grpSp>
      </p:grpSp>
      <p:grpSp>
        <p:nvGrpSpPr>
          <p:cNvPr id="1878058" name="Group 42"/>
          <p:cNvGrpSpPr>
            <a:grpSpLocks/>
          </p:cNvGrpSpPr>
          <p:nvPr/>
        </p:nvGrpSpPr>
        <p:grpSpPr bwMode="auto">
          <a:xfrm>
            <a:off x="4956175" y="3267076"/>
            <a:ext cx="501650" cy="1363663"/>
            <a:chOff x="2736" y="1392"/>
            <a:chExt cx="316" cy="1152"/>
          </a:xfrm>
        </p:grpSpPr>
        <p:sp>
          <p:nvSpPr>
            <p:cNvPr id="1878059" name="Line 43"/>
            <p:cNvSpPr>
              <a:spLocks noChangeShapeType="1"/>
            </p:cNvSpPr>
            <p:nvPr/>
          </p:nvSpPr>
          <p:spPr bwMode="auto">
            <a:xfrm>
              <a:off x="2736" y="1392"/>
              <a:ext cx="0" cy="1152"/>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60" name="Rectangle 44"/>
            <p:cNvSpPr>
              <a:spLocks noChangeArrowheads="1"/>
            </p:cNvSpPr>
            <p:nvPr/>
          </p:nvSpPr>
          <p:spPr bwMode="auto">
            <a:xfrm>
              <a:off x="2736" y="1695"/>
              <a:ext cx="316"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p>
          </p:txBody>
        </p:sp>
      </p:grpSp>
      <p:grpSp>
        <p:nvGrpSpPr>
          <p:cNvPr id="1878061" name="Group 45"/>
          <p:cNvGrpSpPr>
            <a:grpSpLocks/>
          </p:cNvGrpSpPr>
          <p:nvPr/>
        </p:nvGrpSpPr>
        <p:grpSpPr bwMode="auto">
          <a:xfrm>
            <a:off x="7375525" y="3571875"/>
            <a:ext cx="1663700" cy="1106488"/>
            <a:chOff x="4260" y="1404"/>
            <a:chExt cx="1048" cy="1140"/>
          </a:xfrm>
        </p:grpSpPr>
        <p:grpSp>
          <p:nvGrpSpPr>
            <p:cNvPr id="1878062" name="Group 46"/>
            <p:cNvGrpSpPr>
              <a:grpSpLocks/>
            </p:cNvGrpSpPr>
            <p:nvPr/>
          </p:nvGrpSpPr>
          <p:grpSpPr bwMode="auto">
            <a:xfrm>
              <a:off x="4260" y="1404"/>
              <a:ext cx="420" cy="1104"/>
              <a:chOff x="4260" y="1404"/>
              <a:chExt cx="420" cy="1104"/>
            </a:xfrm>
          </p:grpSpPr>
          <p:sp>
            <p:nvSpPr>
              <p:cNvPr id="1878063" name="AutoShape 47"/>
              <p:cNvSpPr>
                <a:spLocks noChangeArrowheads="1"/>
              </p:cNvSpPr>
              <p:nvPr/>
            </p:nvSpPr>
            <p:spPr bwMode="auto">
              <a:xfrm rot="5400000" flipH="1">
                <a:off x="4032" y="1860"/>
                <a:ext cx="1104" cy="192"/>
              </a:xfrm>
              <a:prstGeom prst="rightArrow">
                <a:avLst>
                  <a:gd name="adj1" fmla="val 50000"/>
                  <a:gd name="adj2" fmla="val 143750"/>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64" name="Rectangle 48"/>
              <p:cNvSpPr>
                <a:spLocks noChangeArrowheads="1"/>
              </p:cNvSpPr>
              <p:nvPr/>
            </p:nvSpPr>
            <p:spPr bwMode="auto">
              <a:xfrm>
                <a:off x="4260" y="1744"/>
                <a:ext cx="316"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p>
            </p:txBody>
          </p:sp>
        </p:grpSp>
        <p:grpSp>
          <p:nvGrpSpPr>
            <p:cNvPr id="1878065" name="Group 49"/>
            <p:cNvGrpSpPr>
              <a:grpSpLocks/>
            </p:cNvGrpSpPr>
            <p:nvPr/>
          </p:nvGrpSpPr>
          <p:grpSpPr bwMode="auto">
            <a:xfrm>
              <a:off x="4848" y="1440"/>
              <a:ext cx="460" cy="1104"/>
              <a:chOff x="4848" y="1440"/>
              <a:chExt cx="460" cy="1104"/>
            </a:xfrm>
          </p:grpSpPr>
          <p:sp>
            <p:nvSpPr>
              <p:cNvPr id="1878066" name="AutoShape 50"/>
              <p:cNvSpPr>
                <a:spLocks noChangeArrowheads="1"/>
              </p:cNvSpPr>
              <p:nvPr/>
            </p:nvSpPr>
            <p:spPr bwMode="auto">
              <a:xfrm rot="-5400000" flipH="1" flipV="1">
                <a:off x="4392" y="1896"/>
                <a:ext cx="1104" cy="192"/>
              </a:xfrm>
              <a:prstGeom prst="rightArrow">
                <a:avLst>
                  <a:gd name="adj1" fmla="val 50000"/>
                  <a:gd name="adj2" fmla="val 143750"/>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67" name="Rectangle 51"/>
              <p:cNvSpPr>
                <a:spLocks noChangeArrowheads="1"/>
              </p:cNvSpPr>
              <p:nvPr/>
            </p:nvSpPr>
            <p:spPr bwMode="auto">
              <a:xfrm>
                <a:off x="4992" y="1744"/>
                <a:ext cx="316"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a:t>
                </a:r>
              </a:p>
            </p:txBody>
          </p:sp>
        </p:grpSp>
      </p:grpSp>
      <p:grpSp>
        <p:nvGrpSpPr>
          <p:cNvPr id="1878070" name="Group 54"/>
          <p:cNvGrpSpPr>
            <a:grpSpLocks/>
          </p:cNvGrpSpPr>
          <p:nvPr/>
        </p:nvGrpSpPr>
        <p:grpSpPr bwMode="auto">
          <a:xfrm>
            <a:off x="7019925" y="3571875"/>
            <a:ext cx="2374900" cy="1106488"/>
            <a:chOff x="4036" y="1404"/>
            <a:chExt cx="1496" cy="1140"/>
          </a:xfrm>
        </p:grpSpPr>
        <p:grpSp>
          <p:nvGrpSpPr>
            <p:cNvPr id="1878071" name="Group 55"/>
            <p:cNvGrpSpPr>
              <a:grpSpLocks/>
            </p:cNvGrpSpPr>
            <p:nvPr/>
          </p:nvGrpSpPr>
          <p:grpSpPr bwMode="auto">
            <a:xfrm>
              <a:off x="4036" y="1404"/>
              <a:ext cx="644" cy="1104"/>
              <a:chOff x="4036" y="1404"/>
              <a:chExt cx="644" cy="1104"/>
            </a:xfrm>
          </p:grpSpPr>
          <p:sp>
            <p:nvSpPr>
              <p:cNvPr id="1878072" name="AutoShape 56"/>
              <p:cNvSpPr>
                <a:spLocks noChangeArrowheads="1"/>
              </p:cNvSpPr>
              <p:nvPr/>
            </p:nvSpPr>
            <p:spPr bwMode="auto">
              <a:xfrm rot="5400000" flipH="1">
                <a:off x="4032" y="1860"/>
                <a:ext cx="1104" cy="192"/>
              </a:xfrm>
              <a:prstGeom prst="rightArrow">
                <a:avLst>
                  <a:gd name="adj1" fmla="val 50000"/>
                  <a:gd name="adj2" fmla="val 143750"/>
                </a:avLst>
              </a:prstGeom>
              <a:solidFill>
                <a:schemeClr val="accent2"/>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73" name="Rectangle 57"/>
              <p:cNvSpPr>
                <a:spLocks noChangeArrowheads="1"/>
              </p:cNvSpPr>
              <p:nvPr/>
            </p:nvSpPr>
            <p:spPr bwMode="auto">
              <a:xfrm>
                <a:off x="4036" y="1746"/>
                <a:ext cx="540"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en-US" sz="2800">
                    <a:latin typeface="Times New Roman" panose="02020603050405020304" pitchFamily="18" charset="0"/>
                    <a:sym typeface="Wingdings" panose="05000000000000000000" pitchFamily="2" charset="2"/>
                  </a:rPr>
                  <a:t>    </a:t>
                </a:r>
              </a:p>
            </p:txBody>
          </p:sp>
        </p:grpSp>
        <p:grpSp>
          <p:nvGrpSpPr>
            <p:cNvPr id="1878074" name="Group 58"/>
            <p:cNvGrpSpPr>
              <a:grpSpLocks/>
            </p:cNvGrpSpPr>
            <p:nvPr/>
          </p:nvGrpSpPr>
          <p:grpSpPr bwMode="auto">
            <a:xfrm>
              <a:off x="4848" y="1440"/>
              <a:ext cx="684" cy="1104"/>
              <a:chOff x="4848" y="1440"/>
              <a:chExt cx="684" cy="1104"/>
            </a:xfrm>
          </p:grpSpPr>
          <p:sp>
            <p:nvSpPr>
              <p:cNvPr id="1878075" name="AutoShape 59"/>
              <p:cNvSpPr>
                <a:spLocks noChangeArrowheads="1"/>
              </p:cNvSpPr>
              <p:nvPr/>
            </p:nvSpPr>
            <p:spPr bwMode="auto">
              <a:xfrm rot="-5400000" flipH="1" flipV="1">
                <a:off x="4392" y="1896"/>
                <a:ext cx="1104" cy="192"/>
              </a:xfrm>
              <a:prstGeom prst="rightArrow">
                <a:avLst>
                  <a:gd name="adj1" fmla="val 50000"/>
                  <a:gd name="adj2" fmla="val 143750"/>
                </a:avLst>
              </a:prstGeom>
              <a:solidFill>
                <a:schemeClr val="accent2"/>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8076" name="Rectangle 60"/>
              <p:cNvSpPr>
                <a:spLocks noChangeArrowheads="1"/>
              </p:cNvSpPr>
              <p:nvPr/>
            </p:nvSpPr>
            <p:spPr bwMode="auto">
              <a:xfrm>
                <a:off x="4992" y="1746"/>
                <a:ext cx="540"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Times New Roman" panose="02020603050405020304" pitchFamily="18" charset="0"/>
                    <a:sym typeface="Wingdings" panose="05000000000000000000" pitchFamily="2" charset="2"/>
                  </a:rPr>
                  <a:t>    </a:t>
                </a:r>
              </a:p>
            </p:txBody>
          </p:sp>
        </p:grpSp>
      </p:grpSp>
      <p:sp>
        <p:nvSpPr>
          <p:cNvPr id="1878077" name="Text Box 61"/>
          <p:cNvSpPr txBox="1">
            <a:spLocks noChangeArrowheads="1"/>
          </p:cNvSpPr>
          <p:nvPr/>
        </p:nvSpPr>
        <p:spPr bwMode="auto">
          <a:xfrm>
            <a:off x="7369175" y="3244850"/>
            <a:ext cx="150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0">
                <a:latin typeface="宋体" panose="02010600030101010101" pitchFamily="2" charset="-122"/>
              </a:rPr>
              <a:t>应用程序</a:t>
            </a:r>
            <a:r>
              <a:rPr lang="en-US" altLang="zh-CN" sz="1600" b="0">
                <a:latin typeface="宋体" panose="02010600030101010101" pitchFamily="2" charset="-122"/>
              </a:rPr>
              <a:t>/</a:t>
            </a:r>
            <a:r>
              <a:rPr lang="zh-CN" altLang="en-US" sz="1600" b="0">
                <a:latin typeface="宋体" panose="02010600030101010101" pitchFamily="2" charset="-122"/>
              </a:rPr>
              <a:t>数据</a:t>
            </a:r>
          </a:p>
        </p:txBody>
      </p:sp>
      <p:sp>
        <p:nvSpPr>
          <p:cNvPr id="62" name="圆角矩形 61"/>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）典型计算机系统工作过程</a:t>
            </a:r>
          </a:p>
        </p:txBody>
      </p:sp>
      <p:sp>
        <p:nvSpPr>
          <p:cNvPr id="63"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78039"/>
                                        </p:tgtEl>
                                        <p:attrNameLst>
                                          <p:attrName>style.visibility</p:attrName>
                                        </p:attrNameLst>
                                      </p:cBhvr>
                                      <p:to>
                                        <p:strVal val="visible"/>
                                      </p:to>
                                    </p:set>
                                  </p:childTnLst>
                                  <p:subTnLst>
                                    <p:animClr clrSpc="rgb" dir="cw">
                                      <p:cBhvr override="childStyle">
                                        <p:cTn dur="1" fill="hold" display="0" masterRel="nextClick" afterEffect="1"/>
                                        <p:tgtEl>
                                          <p:spTgt spid="1878039"/>
                                        </p:tgtEl>
                                        <p:attrNameLst>
                                          <p:attrName>ppt_c</p:attrName>
                                        </p:attrNameLst>
                                      </p:cBhvr>
                                      <p:to>
                                        <a:srgbClr val="CC0066"/>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78042"/>
                                        </p:tgtEl>
                                        <p:attrNameLst>
                                          <p:attrName>style.visibility</p:attrName>
                                        </p:attrNameLst>
                                      </p:cBhvr>
                                      <p:to>
                                        <p:strVal val="visible"/>
                                      </p:to>
                                    </p:set>
                                  </p:childTnLst>
                                  <p:subTnLst>
                                    <p:animClr clrSpc="rgb" dir="cw">
                                      <p:cBhvr override="childStyle">
                                        <p:cTn dur="1" fill="hold" display="0" masterRel="nextClick" afterEffect="1"/>
                                        <p:tgtEl>
                                          <p:spTgt spid="1878042"/>
                                        </p:tgtEl>
                                        <p:attrNameLst>
                                          <p:attrName>ppt_c</p:attrName>
                                        </p:attrNameLst>
                                      </p:cBhvr>
                                      <p:to>
                                        <a:srgbClr val="CC0066"/>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78045"/>
                                        </p:tgtEl>
                                        <p:attrNameLst>
                                          <p:attrName>style.visibility</p:attrName>
                                        </p:attrNameLst>
                                      </p:cBhvr>
                                      <p:to>
                                        <p:strVal val="visible"/>
                                      </p:to>
                                    </p:set>
                                  </p:childTnLst>
                                  <p:subTnLst>
                                    <p:animClr clrSpc="rgb" dir="cw">
                                      <p:cBhvr override="childStyle">
                                        <p:cTn dur="1" fill="hold" display="0" masterRel="nextClick" afterEffect="1"/>
                                        <p:tgtEl>
                                          <p:spTgt spid="1878045"/>
                                        </p:tgtEl>
                                        <p:attrNameLst>
                                          <p:attrName>ppt_c</p:attrName>
                                        </p:attrNameLst>
                                      </p:cBhvr>
                                      <p:to>
                                        <a:srgbClr val="CC0066"/>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78048"/>
                                        </p:tgtEl>
                                        <p:attrNameLst>
                                          <p:attrName>style.visibility</p:attrName>
                                        </p:attrNameLst>
                                      </p:cBhvr>
                                      <p:to>
                                        <p:strVal val="visible"/>
                                      </p:to>
                                    </p:set>
                                  </p:childTnLst>
                                  <p:subTnLst>
                                    <p:animClr clrSpc="rgb" dir="cw">
                                      <p:cBhvr override="childStyle">
                                        <p:cTn dur="1" fill="hold" display="0" masterRel="nextClick" afterEffect="1"/>
                                        <p:tgtEl>
                                          <p:spTgt spid="1878048"/>
                                        </p:tgtEl>
                                        <p:attrNameLst>
                                          <p:attrName>ppt_c</p:attrName>
                                        </p:attrNameLst>
                                      </p:cBhvr>
                                      <p:to>
                                        <a:srgbClr val="CC0066"/>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78030"/>
                                        </p:tgtEl>
                                        <p:attrNameLst>
                                          <p:attrName>style.visibility</p:attrName>
                                        </p:attrNameLst>
                                      </p:cBhvr>
                                      <p:to>
                                        <p:strVal val="visible"/>
                                      </p:to>
                                    </p:set>
                                  </p:childTnLst>
                                  <p:subTnLst>
                                    <p:animClr clrSpc="rgb" dir="cw">
                                      <p:cBhvr override="childStyle">
                                        <p:cTn dur="1" fill="hold" display="0" masterRel="nextClick" afterEffect="1"/>
                                        <p:tgtEl>
                                          <p:spTgt spid="1878030"/>
                                        </p:tgtEl>
                                        <p:attrNameLst>
                                          <p:attrName>ppt_c</p:attrName>
                                        </p:attrNameLst>
                                      </p:cBhvr>
                                      <p:to>
                                        <a:srgbClr val="CC0066"/>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78051"/>
                                        </p:tgtEl>
                                        <p:attrNameLst>
                                          <p:attrName>style.visibility</p:attrName>
                                        </p:attrNameLst>
                                      </p:cBhvr>
                                      <p:to>
                                        <p:strVal val="visible"/>
                                      </p:to>
                                    </p:set>
                                  </p:childTnLst>
                                  <p:subTnLst>
                                    <p:animClr clrSpc="rgb" dir="cw">
                                      <p:cBhvr override="childStyle">
                                        <p:cTn dur="1" fill="hold" display="0" masterRel="nextClick" afterEffect="1"/>
                                        <p:tgtEl>
                                          <p:spTgt spid="1878051"/>
                                        </p:tgtEl>
                                        <p:attrNameLst>
                                          <p:attrName>ppt_c</p:attrName>
                                        </p:attrNameLst>
                                      </p:cBhvr>
                                      <p:to>
                                        <a:srgbClr val="CC0066"/>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78058"/>
                                        </p:tgtEl>
                                        <p:attrNameLst>
                                          <p:attrName>style.visibility</p:attrName>
                                        </p:attrNameLst>
                                      </p:cBhvr>
                                      <p:to>
                                        <p:strVal val="visible"/>
                                      </p:to>
                                    </p:set>
                                  </p:childTnLst>
                                  <p:subTnLst>
                                    <p:animClr clrSpc="rgb" dir="cw">
                                      <p:cBhvr override="childStyle">
                                        <p:cTn dur="1" fill="hold" display="0" masterRel="nextClick" afterEffect="1"/>
                                        <p:tgtEl>
                                          <p:spTgt spid="1878058"/>
                                        </p:tgtEl>
                                        <p:attrNameLst>
                                          <p:attrName>ppt_c</p:attrName>
                                        </p:attrNameLst>
                                      </p:cBhvr>
                                      <p:to>
                                        <a:srgbClr val="CC00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878061"/>
                                        </p:tgtEl>
                                        <p:attrNameLst>
                                          <p:attrName>style.visibility</p:attrName>
                                        </p:attrNameLst>
                                      </p:cBhvr>
                                      <p:to>
                                        <p:strVal val="visible"/>
                                      </p:to>
                                    </p:set>
                                  </p:childTnLst>
                                  <p:subTnLst>
                                    <p:animClr clrSpc="rgb" dir="cw">
                                      <p:cBhvr override="childStyle">
                                        <p:cTn dur="1" fill="hold" display="0" masterRel="nextClick" afterEffect="1"/>
                                        <p:tgtEl>
                                          <p:spTgt spid="1878061"/>
                                        </p:tgtEl>
                                        <p:attrNameLst>
                                          <p:attrName>ppt_c</p:attrName>
                                        </p:attrNameLst>
                                      </p:cBhvr>
                                      <p:to>
                                        <a:srgbClr val="CC0066"/>
                                      </p:to>
                                    </p:animClr>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78031"/>
                                        </p:tgtEl>
                                        <p:attrNameLst>
                                          <p:attrName>style.visibility</p:attrName>
                                        </p:attrNameLst>
                                      </p:cBhvr>
                                      <p:to>
                                        <p:strVal val="visible"/>
                                      </p:to>
                                    </p:set>
                                  </p:childTnLst>
                                  <p:subTnLst>
                                    <p:animClr clrSpc="rgb" dir="cw">
                                      <p:cBhvr override="childStyle">
                                        <p:cTn dur="1" fill="hold" display="0" masterRel="nextClick" afterEffect="1"/>
                                        <p:tgtEl>
                                          <p:spTgt spid="1878031"/>
                                        </p:tgtEl>
                                        <p:attrNameLst>
                                          <p:attrName>ppt_c</p:attrName>
                                        </p:attrNameLst>
                                      </p:cBhvr>
                                      <p:to>
                                        <a:srgbClr val="CC0066"/>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878070"/>
                                        </p:tgtEl>
                                        <p:attrNameLst>
                                          <p:attrName>style.visibility</p:attrName>
                                        </p:attrNameLst>
                                      </p:cBhvr>
                                      <p:to>
                                        <p:strVal val="visible"/>
                                      </p:to>
                                    </p:set>
                                  </p:childTnLst>
                                  <p:subTnLst>
                                    <p:animClr clrSpc="rgb" dir="cw">
                                      <p:cBhvr override="childStyle">
                                        <p:cTn dur="1" fill="hold" display="0" masterRel="nextClick" afterEffect="1"/>
                                        <p:tgtEl>
                                          <p:spTgt spid="1878070"/>
                                        </p:tgtEl>
                                        <p:attrNameLst>
                                          <p:attrName>ppt_c</p:attrName>
                                        </p:attrNameLst>
                                      </p:cBhvr>
                                      <p:to>
                                        <a:srgbClr val="CC0066"/>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78077"/>
                                        </p:tgtEl>
                                        <p:attrNameLst>
                                          <p:attrName>style.visibility</p:attrName>
                                        </p:attrNameLst>
                                      </p:cBhvr>
                                      <p:to>
                                        <p:strVal val="visible"/>
                                      </p:to>
                                    </p:set>
                                  </p:childTnLst>
                                  <p:subTnLst>
                                    <p:animClr clrSpc="rgb" dir="cw">
                                      <p:cBhvr override="childStyle">
                                        <p:cTn dur="1" fill="hold" display="0" masterRel="nextClick" afterEffect="1"/>
                                        <p:tgtEl>
                                          <p:spTgt spid="1878077"/>
                                        </p:tgtEl>
                                        <p:attrNameLst>
                                          <p:attrName>ppt_c</p:attrName>
                                        </p:attrNameLst>
                                      </p:cBhvr>
                                      <p:to>
                                        <a:srgbClr val="CC00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8030" grpId="0" autoUpdateAnimBg="0"/>
      <p:bldP spid="1878031" grpId="0" autoUpdateAnimBg="0"/>
      <p:bldP spid="187807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469" name="Rectangle 5"/>
          <p:cNvSpPr>
            <a:spLocks noChangeArrowheads="1"/>
          </p:cNvSpPr>
          <p:nvPr/>
        </p:nvSpPr>
        <p:spPr bwMode="auto">
          <a:xfrm>
            <a:off x="707570" y="2065045"/>
            <a:ext cx="105465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solidFill>
                  <a:schemeClr val="accent2"/>
                </a:solidFill>
                <a:latin typeface="微软雅黑" panose="020B0503020204020204" pitchFamily="34" charset="-122"/>
                <a:ea typeface="微软雅黑" panose="020B0503020204020204" pitchFamily="34" charset="-122"/>
              </a:rPr>
              <a:t>资源组合利用体系化、管理分工合作协同化、外存程序内存进程化、硬件不足功能软件化</a:t>
            </a:r>
            <a:endParaRPr lang="en-US" altLang="zh-CN" dirty="0">
              <a:solidFill>
                <a:schemeClr val="accent2"/>
              </a:solidFill>
              <a:latin typeface="微软雅黑" panose="020B0503020204020204" pitchFamily="34" charset="-122"/>
              <a:ea typeface="微软雅黑" panose="020B0503020204020204" pitchFamily="34" charset="-122"/>
            </a:endParaRPr>
          </a:p>
        </p:txBody>
      </p:sp>
      <p:sp>
        <p:nvSpPr>
          <p:cNvPr id="7"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合作与协同管理：任务</a:t>
            </a:r>
            <a:r>
              <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作业与进程管理</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391294" y="2587850"/>
            <a:ext cx="9376751" cy="4023327"/>
          </a:xfrm>
          <a:prstGeom prst="rect">
            <a:avLst/>
          </a:prstGeom>
        </p:spPr>
      </p:pic>
      <p:sp>
        <p:nvSpPr>
          <p:cNvPr id="9" name="圆角矩形 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7</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）现代计算机系统的工作思维</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260846"/>
            <a:ext cx="11073674" cy="683370"/>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第</a:t>
            </a: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讲 现代计算机</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复杂环境下程序执行</a:t>
            </a:r>
          </a:p>
        </p:txBody>
      </p:sp>
      <p:sp>
        <p:nvSpPr>
          <p:cNvPr id="5123" name="Text Box 3"/>
          <p:cNvSpPr txBox="1">
            <a:spLocks noChangeArrowheads="1"/>
          </p:cNvSpPr>
          <p:nvPr/>
        </p:nvSpPr>
        <p:spPr bwMode="auto">
          <a:xfrm>
            <a:off x="726396" y="1470479"/>
            <a:ext cx="7366119" cy="33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defTabSz="457200" fontAlgn="auto">
              <a:lnSpc>
                <a:spcPct val="130000"/>
              </a:lnSpc>
              <a:spcBef>
                <a:spcPts val="0"/>
              </a:spcBef>
              <a:spcAft>
                <a:spcPts val="0"/>
              </a:spcAft>
              <a:defRPr/>
            </a:pPr>
            <a:r>
              <a:rPr kumimoji="0" lang="zh-CN" altLang="en-US" sz="2800" dirty="0">
                <a:solidFill>
                  <a:srgbClr val="C00000"/>
                </a:solidFill>
              </a:rPr>
              <a:t>一、存储体系与操作系统</a:t>
            </a:r>
          </a:p>
          <a:p>
            <a:pPr defTabSz="457200" fontAlgn="auto">
              <a:lnSpc>
                <a:spcPct val="130000"/>
              </a:lnSpc>
              <a:spcBef>
                <a:spcPts val="0"/>
              </a:spcBef>
              <a:spcAft>
                <a:spcPts val="0"/>
              </a:spcAft>
              <a:defRPr/>
            </a:pPr>
            <a:r>
              <a:rPr kumimoji="0" lang="zh-CN" altLang="en-US" sz="2800" dirty="0">
                <a:solidFill>
                  <a:srgbClr val="C00000"/>
                </a:solidFill>
              </a:rPr>
              <a:t>二、分工</a:t>
            </a:r>
            <a:r>
              <a:rPr kumimoji="0" lang="en-US" altLang="zh-CN" sz="2800" dirty="0">
                <a:solidFill>
                  <a:srgbClr val="C00000"/>
                </a:solidFill>
              </a:rPr>
              <a:t>-</a:t>
            </a:r>
            <a:r>
              <a:rPr kumimoji="0" lang="zh-CN" altLang="en-US" sz="2800" dirty="0">
                <a:solidFill>
                  <a:srgbClr val="C00000"/>
                </a:solidFill>
              </a:rPr>
              <a:t>合作</a:t>
            </a:r>
            <a:r>
              <a:rPr kumimoji="0" lang="en-US" altLang="zh-CN" sz="2800" dirty="0">
                <a:solidFill>
                  <a:srgbClr val="C00000"/>
                </a:solidFill>
              </a:rPr>
              <a:t>-</a:t>
            </a:r>
            <a:r>
              <a:rPr kumimoji="0" lang="zh-CN" altLang="en-US" sz="2800" dirty="0">
                <a:solidFill>
                  <a:srgbClr val="C00000"/>
                </a:solidFill>
              </a:rPr>
              <a:t>协同：理解复杂的操作系统</a:t>
            </a:r>
            <a:endParaRPr kumimoji="0" lang="en-US" altLang="zh-CN" sz="2800" dirty="0">
              <a:solidFill>
                <a:srgbClr val="C00000"/>
              </a:solidFill>
            </a:endParaRPr>
          </a:p>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2800" dirty="0">
                <a:solidFill>
                  <a:srgbClr val="C00000"/>
                </a:solidFill>
              </a:rPr>
              <a:t>三、典型的分工管理：磁盘与文件管理</a:t>
            </a:r>
            <a:endParaRPr kumimoji="0" lang="en-US" altLang="zh-CN" sz="2800" dirty="0">
              <a:solidFill>
                <a:srgbClr val="C00000"/>
              </a:solidFill>
            </a:endParaRPr>
          </a:p>
          <a:p>
            <a:pPr lvl="0" defTabSz="457200" fontAlgn="auto">
              <a:lnSpc>
                <a:spcPct val="130000"/>
              </a:lnSpc>
              <a:spcBef>
                <a:spcPts val="0"/>
              </a:spcBef>
              <a:spcAft>
                <a:spcPts val="0"/>
              </a:spcAft>
              <a:defRPr/>
            </a:pPr>
            <a:r>
              <a:rPr kumimoji="0" lang="zh-CN" altLang="en-US" sz="2800" dirty="0">
                <a:solidFill>
                  <a:srgbClr val="C00000"/>
                </a:solidFill>
              </a:rPr>
              <a:t>四、典型的分工管理：内存管理和处理机管理</a:t>
            </a:r>
            <a:endParaRPr kumimoji="0" lang="en-US" altLang="zh-CN" sz="2800" dirty="0">
              <a:solidFill>
                <a:srgbClr val="C00000"/>
              </a:solidFill>
            </a:endParaRPr>
          </a:p>
          <a:p>
            <a:pPr lvl="0" defTabSz="457200" fontAlgn="auto">
              <a:lnSpc>
                <a:spcPct val="130000"/>
              </a:lnSpc>
              <a:spcBef>
                <a:spcPts val="0"/>
              </a:spcBef>
              <a:spcAft>
                <a:spcPts val="0"/>
              </a:spcAft>
              <a:defRPr/>
            </a:pPr>
            <a:r>
              <a:rPr kumimoji="0" lang="zh-CN" altLang="en-US" sz="2800" dirty="0">
                <a:solidFill>
                  <a:srgbClr val="C00000"/>
                </a:solidFill>
              </a:rPr>
              <a:t>五、合作与协同：程序与进程</a:t>
            </a:r>
            <a:endParaRPr kumimoji="0" lang="en-US" altLang="zh-CN" sz="2800" dirty="0">
              <a:solidFill>
                <a:srgbClr val="C00000"/>
              </a:solidFill>
            </a:endParaRPr>
          </a:p>
          <a:p>
            <a:pPr>
              <a:lnSpc>
                <a:spcPct val="130000"/>
              </a:lnSpc>
              <a:defRPr/>
            </a:pPr>
            <a:r>
              <a:rPr kumimoji="0" lang="zh-CN" altLang="en-US" sz="2800" dirty="0">
                <a:solidFill>
                  <a:srgbClr val="C00000"/>
                </a:solidFill>
              </a:rPr>
              <a:t>六、现代计算机的演变</a:t>
            </a:r>
          </a:p>
        </p:txBody>
      </p:sp>
    </p:spTree>
    <p:extLst>
      <p:ext uri="{BB962C8B-B14F-4D97-AF65-F5344CB8AC3E}">
        <p14:creationId xmlns:p14="http://schemas.microsoft.com/office/powerpoint/2010/main" val="992164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Freeform 20"/>
          <p:cNvSpPr>
            <a:spLocks/>
          </p:cNvSpPr>
          <p:nvPr/>
        </p:nvSpPr>
        <p:spPr bwMode="invGray">
          <a:xfrm rot="5232193" flipH="1">
            <a:off x="5153026" y="455613"/>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zh-CN" altLang="en-US"/>
          </a:p>
        </p:txBody>
      </p:sp>
      <p:grpSp>
        <p:nvGrpSpPr>
          <p:cNvPr id="1749015" name="Group 23"/>
          <p:cNvGrpSpPr>
            <a:grpSpLocks/>
          </p:cNvGrpSpPr>
          <p:nvPr/>
        </p:nvGrpSpPr>
        <p:grpSpPr bwMode="auto">
          <a:xfrm>
            <a:off x="1776414" y="5245101"/>
            <a:ext cx="1724025" cy="1539875"/>
            <a:chOff x="159" y="3304"/>
            <a:chExt cx="1086" cy="970"/>
          </a:xfrm>
        </p:grpSpPr>
        <p:grpSp>
          <p:nvGrpSpPr>
            <p:cNvPr id="1749016" name="Group 4"/>
            <p:cNvGrpSpPr>
              <a:grpSpLocks/>
            </p:cNvGrpSpPr>
            <p:nvPr/>
          </p:nvGrpSpPr>
          <p:grpSpPr bwMode="auto">
            <a:xfrm>
              <a:off x="159" y="3320"/>
              <a:ext cx="227" cy="227"/>
              <a:chOff x="1355" y="3452"/>
              <a:chExt cx="183" cy="172"/>
            </a:xfrm>
          </p:grpSpPr>
          <p:pic>
            <p:nvPicPr>
              <p:cNvPr id="174901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19" name="Group 7"/>
              <p:cNvGrpSpPr>
                <a:grpSpLocks/>
              </p:cNvGrpSpPr>
              <p:nvPr/>
            </p:nvGrpSpPr>
            <p:grpSpPr bwMode="auto">
              <a:xfrm rot="-1297425" flipH="1" flipV="1">
                <a:off x="1377" y="3586"/>
                <a:ext cx="151" cy="37"/>
                <a:chOff x="2532" y="1051"/>
                <a:chExt cx="893" cy="246"/>
              </a:xfrm>
            </p:grpSpPr>
            <p:grpSp>
              <p:nvGrpSpPr>
                <p:cNvPr id="1749020" name="Group 8"/>
                <p:cNvGrpSpPr>
                  <a:grpSpLocks/>
                </p:cNvGrpSpPr>
                <p:nvPr/>
              </p:nvGrpSpPr>
              <p:grpSpPr bwMode="auto">
                <a:xfrm>
                  <a:off x="2532" y="1051"/>
                  <a:ext cx="743" cy="185"/>
                  <a:chOff x="1565" y="2568"/>
                  <a:chExt cx="1118" cy="279"/>
                </a:xfrm>
              </p:grpSpPr>
              <p:sp>
                <p:nvSpPr>
                  <p:cNvPr id="174902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25" name="Group 13"/>
                <p:cNvGrpSpPr>
                  <a:grpSpLocks/>
                </p:cNvGrpSpPr>
                <p:nvPr/>
              </p:nvGrpSpPr>
              <p:grpSpPr bwMode="auto">
                <a:xfrm rot="1353540">
                  <a:off x="2682" y="1111"/>
                  <a:ext cx="743" cy="186"/>
                  <a:chOff x="1565" y="2568"/>
                  <a:chExt cx="1118" cy="279"/>
                </a:xfrm>
              </p:grpSpPr>
              <p:sp>
                <p:nvSpPr>
                  <p:cNvPr id="174902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3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31" name="Group 39"/>
            <p:cNvGrpSpPr>
              <a:grpSpLocks/>
            </p:cNvGrpSpPr>
            <p:nvPr/>
          </p:nvGrpSpPr>
          <p:grpSpPr bwMode="auto">
            <a:xfrm>
              <a:off x="367" y="3304"/>
              <a:ext cx="811" cy="408"/>
              <a:chOff x="671" y="2984"/>
              <a:chExt cx="811" cy="408"/>
            </a:xfrm>
          </p:grpSpPr>
          <p:sp>
            <p:nvSpPr>
              <p:cNvPr id="1749032"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33" name="Text Box 67"/>
              <p:cNvSpPr txBox="1">
                <a:spLocks noChangeArrowheads="1"/>
              </p:cNvSpPr>
              <p:nvPr/>
            </p:nvSpPr>
            <p:spPr bwMode="white">
              <a:xfrm>
                <a:off x="671" y="2987"/>
                <a:ext cx="811" cy="404"/>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冯</a:t>
                </a:r>
                <a:r>
                  <a:rPr kumimoji="0" lang="en-US" altLang="zh-CN" sz="1800">
                    <a:solidFill>
                      <a:srgbClr val="FFFFFF"/>
                    </a:solidFill>
                    <a:ea typeface="宋体" panose="02010600030101010101" pitchFamily="2" charset="-122"/>
                  </a:rPr>
                  <a:t>.</a:t>
                </a:r>
                <a:r>
                  <a:rPr kumimoji="0" lang="zh-CN" altLang="en-US" sz="1800">
                    <a:solidFill>
                      <a:srgbClr val="FFFFFF"/>
                    </a:solidFill>
                    <a:ea typeface="宋体" panose="02010600030101010101" pitchFamily="2" charset="-122"/>
                  </a:rPr>
                  <a:t>诺依曼计算机</a:t>
                </a:r>
              </a:p>
            </p:txBody>
          </p:sp>
        </p:grpSp>
        <p:pic>
          <p:nvPicPr>
            <p:cNvPr id="1749034" name="Picture 42" descr="冯诺依曼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 y="3746"/>
              <a:ext cx="1021" cy="528"/>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现代计算机的演变</a:t>
            </a:r>
          </a:p>
        </p:txBody>
      </p:sp>
      <p:pic>
        <p:nvPicPr>
          <p:cNvPr id="3" name="图片 2"/>
          <p:cNvPicPr>
            <a:picLocks noChangeAspect="1"/>
          </p:cNvPicPr>
          <p:nvPr/>
        </p:nvPicPr>
        <p:blipFill>
          <a:blip r:embed="rId5">
            <a:duotone>
              <a:prstClr val="black"/>
              <a:srgbClr val="D9C3A5">
                <a:tint val="50000"/>
                <a:satMod val="180000"/>
              </a:srgbClr>
            </a:duotone>
          </a:blip>
          <a:stretch>
            <a:fillRect/>
          </a:stretch>
        </p:blipFill>
        <p:spPr>
          <a:xfrm>
            <a:off x="3878199" y="1948503"/>
            <a:ext cx="7503164" cy="4297371"/>
          </a:xfrm>
          <a:prstGeom prst="rect">
            <a:avLst/>
          </a:prstGeom>
        </p:spPr>
      </p:pic>
      <p:sp>
        <p:nvSpPr>
          <p:cNvPr id="2" name="圆角矩形 73">
            <a:extLst>
              <a:ext uri="{FF2B5EF4-FFF2-40B4-BE49-F238E27FC236}">
                <a16:creationId xmlns:a16="http://schemas.microsoft.com/office/drawing/2014/main" id="{6E8213BD-F237-415A-A200-4E53F24375E6}"/>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(1) </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冯</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诺伊曼计算机：</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CPU-</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内存</a:t>
            </a:r>
          </a:p>
        </p:txBody>
      </p:sp>
    </p:spTree>
    <p:extLst>
      <p:ext uri="{BB962C8B-B14F-4D97-AF65-F5344CB8AC3E}">
        <p14:creationId xmlns:p14="http://schemas.microsoft.com/office/powerpoint/2010/main" val="220942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Freeform 20"/>
          <p:cNvSpPr>
            <a:spLocks/>
          </p:cNvSpPr>
          <p:nvPr/>
        </p:nvSpPr>
        <p:spPr bwMode="invGray">
          <a:xfrm rot="5232193" flipH="1">
            <a:off x="5153026" y="455613"/>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zh-CN" altLang="en-US"/>
          </a:p>
        </p:txBody>
      </p:sp>
      <p:grpSp>
        <p:nvGrpSpPr>
          <p:cNvPr id="1748995" name="Group 3"/>
          <p:cNvGrpSpPr>
            <a:grpSpLocks/>
          </p:cNvGrpSpPr>
          <p:nvPr/>
        </p:nvGrpSpPr>
        <p:grpSpPr bwMode="auto">
          <a:xfrm>
            <a:off x="3479801" y="5038726"/>
            <a:ext cx="3205163" cy="1743075"/>
            <a:chOff x="1232" y="3174"/>
            <a:chExt cx="2019" cy="1098"/>
          </a:xfrm>
        </p:grpSpPr>
        <p:grpSp>
          <p:nvGrpSpPr>
            <p:cNvPr id="1748996" name="Group 4"/>
            <p:cNvGrpSpPr>
              <a:grpSpLocks/>
            </p:cNvGrpSpPr>
            <p:nvPr/>
          </p:nvGrpSpPr>
          <p:grpSpPr bwMode="auto">
            <a:xfrm>
              <a:off x="1232" y="3174"/>
              <a:ext cx="227" cy="227"/>
              <a:chOff x="1355" y="3452"/>
              <a:chExt cx="183" cy="172"/>
            </a:xfrm>
          </p:grpSpPr>
          <p:pic>
            <p:nvPicPr>
              <p:cNvPr id="174899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8999" name="Group 7"/>
              <p:cNvGrpSpPr>
                <a:grpSpLocks/>
              </p:cNvGrpSpPr>
              <p:nvPr/>
            </p:nvGrpSpPr>
            <p:grpSpPr bwMode="auto">
              <a:xfrm rot="-1297425" flipH="1" flipV="1">
                <a:off x="1377" y="3586"/>
                <a:ext cx="151" cy="37"/>
                <a:chOff x="2532" y="1051"/>
                <a:chExt cx="893" cy="246"/>
              </a:xfrm>
            </p:grpSpPr>
            <p:grpSp>
              <p:nvGrpSpPr>
                <p:cNvPr id="1749000" name="Group 8"/>
                <p:cNvGrpSpPr>
                  <a:grpSpLocks/>
                </p:cNvGrpSpPr>
                <p:nvPr/>
              </p:nvGrpSpPr>
              <p:grpSpPr bwMode="auto">
                <a:xfrm>
                  <a:off x="2532" y="1051"/>
                  <a:ext cx="743" cy="185"/>
                  <a:chOff x="1565" y="2568"/>
                  <a:chExt cx="1118" cy="279"/>
                </a:xfrm>
              </p:grpSpPr>
              <p:sp>
                <p:nvSpPr>
                  <p:cNvPr id="174900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05" name="Group 13"/>
                <p:cNvGrpSpPr>
                  <a:grpSpLocks/>
                </p:cNvGrpSpPr>
                <p:nvPr/>
              </p:nvGrpSpPr>
              <p:grpSpPr bwMode="auto">
                <a:xfrm rot="1353540">
                  <a:off x="2682" y="1111"/>
                  <a:ext cx="743" cy="186"/>
                  <a:chOff x="1565" y="2568"/>
                  <a:chExt cx="1118" cy="279"/>
                </a:xfrm>
              </p:grpSpPr>
              <p:sp>
                <p:nvSpPr>
                  <p:cNvPr id="174900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1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11" name="Group 19"/>
            <p:cNvGrpSpPr>
              <a:grpSpLocks/>
            </p:cNvGrpSpPr>
            <p:nvPr/>
          </p:nvGrpSpPr>
          <p:grpSpPr bwMode="auto">
            <a:xfrm>
              <a:off x="1459" y="3192"/>
              <a:ext cx="907" cy="398"/>
              <a:chOff x="1763" y="2872"/>
              <a:chExt cx="907" cy="398"/>
            </a:xfrm>
          </p:grpSpPr>
          <p:sp>
            <p:nvSpPr>
              <p:cNvPr id="1749012"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13" name="Text Box 67"/>
              <p:cNvSpPr txBox="1">
                <a:spLocks noChangeArrowheads="1"/>
              </p:cNvSpPr>
              <p:nvPr/>
            </p:nvSpPr>
            <p:spPr bwMode="white">
              <a:xfrm>
                <a:off x="1763" y="2934"/>
                <a:ext cx="8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个人计算机</a:t>
                </a:r>
                <a:endParaRPr kumimoji="0" lang="en-US" altLang="zh-CN" sz="1800">
                  <a:solidFill>
                    <a:srgbClr val="FFFFFF"/>
                  </a:solidFill>
                  <a:ea typeface="宋体" panose="02010600030101010101" pitchFamily="2" charset="-122"/>
                </a:endParaRPr>
              </a:p>
            </p:txBody>
          </p:sp>
        </p:grpSp>
        <p:pic>
          <p:nvPicPr>
            <p:cNvPr id="1749014" name="Picture 22" descr="个人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 y="3614"/>
              <a:ext cx="1779" cy="6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15" name="Group 23"/>
          <p:cNvGrpSpPr>
            <a:grpSpLocks/>
          </p:cNvGrpSpPr>
          <p:nvPr/>
        </p:nvGrpSpPr>
        <p:grpSpPr bwMode="auto">
          <a:xfrm>
            <a:off x="1776414" y="5245101"/>
            <a:ext cx="1724025" cy="1539875"/>
            <a:chOff x="159" y="3304"/>
            <a:chExt cx="1086" cy="970"/>
          </a:xfrm>
        </p:grpSpPr>
        <p:grpSp>
          <p:nvGrpSpPr>
            <p:cNvPr id="1749016" name="Group 4"/>
            <p:cNvGrpSpPr>
              <a:grpSpLocks/>
            </p:cNvGrpSpPr>
            <p:nvPr/>
          </p:nvGrpSpPr>
          <p:grpSpPr bwMode="auto">
            <a:xfrm>
              <a:off x="159" y="3320"/>
              <a:ext cx="227" cy="227"/>
              <a:chOff x="1355" y="3452"/>
              <a:chExt cx="183" cy="172"/>
            </a:xfrm>
          </p:grpSpPr>
          <p:pic>
            <p:nvPicPr>
              <p:cNvPr id="174901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19" name="Group 7"/>
              <p:cNvGrpSpPr>
                <a:grpSpLocks/>
              </p:cNvGrpSpPr>
              <p:nvPr/>
            </p:nvGrpSpPr>
            <p:grpSpPr bwMode="auto">
              <a:xfrm rot="-1297425" flipH="1" flipV="1">
                <a:off x="1377" y="3586"/>
                <a:ext cx="151" cy="37"/>
                <a:chOff x="2532" y="1051"/>
                <a:chExt cx="893" cy="246"/>
              </a:xfrm>
            </p:grpSpPr>
            <p:grpSp>
              <p:nvGrpSpPr>
                <p:cNvPr id="1749020" name="Group 8"/>
                <p:cNvGrpSpPr>
                  <a:grpSpLocks/>
                </p:cNvGrpSpPr>
                <p:nvPr/>
              </p:nvGrpSpPr>
              <p:grpSpPr bwMode="auto">
                <a:xfrm>
                  <a:off x="2532" y="1051"/>
                  <a:ext cx="743" cy="185"/>
                  <a:chOff x="1565" y="2568"/>
                  <a:chExt cx="1118" cy="279"/>
                </a:xfrm>
              </p:grpSpPr>
              <p:sp>
                <p:nvSpPr>
                  <p:cNvPr id="174902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25" name="Group 13"/>
                <p:cNvGrpSpPr>
                  <a:grpSpLocks/>
                </p:cNvGrpSpPr>
                <p:nvPr/>
              </p:nvGrpSpPr>
              <p:grpSpPr bwMode="auto">
                <a:xfrm rot="1353540">
                  <a:off x="2682" y="1111"/>
                  <a:ext cx="743" cy="186"/>
                  <a:chOff x="1565" y="2568"/>
                  <a:chExt cx="1118" cy="279"/>
                </a:xfrm>
              </p:grpSpPr>
              <p:sp>
                <p:nvSpPr>
                  <p:cNvPr id="174902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3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31" name="Group 39"/>
            <p:cNvGrpSpPr>
              <a:grpSpLocks/>
            </p:cNvGrpSpPr>
            <p:nvPr/>
          </p:nvGrpSpPr>
          <p:grpSpPr bwMode="auto">
            <a:xfrm>
              <a:off x="367" y="3304"/>
              <a:ext cx="811" cy="408"/>
              <a:chOff x="671" y="2984"/>
              <a:chExt cx="811" cy="408"/>
            </a:xfrm>
          </p:grpSpPr>
          <p:sp>
            <p:nvSpPr>
              <p:cNvPr id="1749032"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33" name="Text Box 67"/>
              <p:cNvSpPr txBox="1">
                <a:spLocks noChangeArrowheads="1"/>
              </p:cNvSpPr>
              <p:nvPr/>
            </p:nvSpPr>
            <p:spPr bwMode="white">
              <a:xfrm>
                <a:off x="671" y="2987"/>
                <a:ext cx="811" cy="404"/>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冯</a:t>
                </a:r>
                <a:r>
                  <a:rPr kumimoji="0" lang="en-US" altLang="zh-CN" sz="1800">
                    <a:solidFill>
                      <a:srgbClr val="FFFFFF"/>
                    </a:solidFill>
                    <a:ea typeface="宋体" panose="02010600030101010101" pitchFamily="2" charset="-122"/>
                  </a:rPr>
                  <a:t>.</a:t>
                </a:r>
                <a:r>
                  <a:rPr kumimoji="0" lang="zh-CN" altLang="en-US" sz="1800">
                    <a:solidFill>
                      <a:srgbClr val="FFFFFF"/>
                    </a:solidFill>
                    <a:ea typeface="宋体" panose="02010600030101010101" pitchFamily="2" charset="-122"/>
                  </a:rPr>
                  <a:t>诺依曼计算机</a:t>
                </a:r>
              </a:p>
            </p:txBody>
          </p:sp>
        </p:grpSp>
        <p:pic>
          <p:nvPicPr>
            <p:cNvPr id="1749034" name="Picture 42" descr="冯诺依曼计算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 y="3746"/>
              <a:ext cx="1021" cy="528"/>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现代计算机的演变</a:t>
            </a:r>
          </a:p>
        </p:txBody>
      </p:sp>
      <p:pic>
        <p:nvPicPr>
          <p:cNvPr id="87" name="图片 86"/>
          <p:cNvPicPr>
            <a:picLocks noChangeAspect="1"/>
          </p:cNvPicPr>
          <p:nvPr/>
        </p:nvPicPr>
        <p:blipFill>
          <a:blip r:embed="rId6">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7">
                    <a14:imgEffect>
                      <a14:colorTemperature colorTemp="4700"/>
                    </a14:imgEffect>
                    <a14:imgEffect>
                      <a14:saturation sat="33000"/>
                    </a14:imgEffect>
                  </a14:imgLayer>
                </a14:imgProps>
              </a:ext>
            </a:extLst>
          </a:blip>
          <a:stretch>
            <a:fillRect/>
          </a:stretch>
        </p:blipFill>
        <p:spPr>
          <a:xfrm>
            <a:off x="4810836" y="1918709"/>
            <a:ext cx="6655666" cy="2986870"/>
          </a:xfrm>
          <a:prstGeom prst="rect">
            <a:avLst/>
          </a:prstGeom>
        </p:spPr>
      </p:pic>
      <p:sp>
        <p:nvSpPr>
          <p:cNvPr id="2" name="圆角矩形 73">
            <a:extLst>
              <a:ext uri="{FF2B5EF4-FFF2-40B4-BE49-F238E27FC236}">
                <a16:creationId xmlns:a16="http://schemas.microsoft.com/office/drawing/2014/main" id="{49CEC173-0A4B-4568-A8BF-A5BBE8F475FD}"/>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(2)</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kern="0" dirty="0">
                <a:solidFill>
                  <a:srgbClr val="FFFFFF"/>
                </a:solidFill>
                <a:latin typeface="微软雅黑" panose="020B0503020204020204" charset="-122"/>
                <a:ea typeface="微软雅黑" panose="020B0503020204020204" charset="-122"/>
                <a:cs typeface="微软雅黑" panose="020B0503020204020204" charset="-122"/>
              </a:rPr>
              <a:t>个人计算机（</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冯</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诺伊曼计算机）：</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CPU-</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内存</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外存</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操作系统</a:t>
            </a:r>
          </a:p>
        </p:txBody>
      </p:sp>
    </p:spTree>
    <p:extLst>
      <p:ext uri="{BB962C8B-B14F-4D97-AF65-F5344CB8AC3E}">
        <p14:creationId xmlns:p14="http://schemas.microsoft.com/office/powerpoint/2010/main" val="1358399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Freeform 20"/>
          <p:cNvSpPr>
            <a:spLocks/>
          </p:cNvSpPr>
          <p:nvPr/>
        </p:nvSpPr>
        <p:spPr bwMode="invGray">
          <a:xfrm rot="5232193" flipH="1">
            <a:off x="4086226" y="277525"/>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zh-CN" altLang="en-US"/>
          </a:p>
        </p:txBody>
      </p:sp>
      <p:grpSp>
        <p:nvGrpSpPr>
          <p:cNvPr id="1748995" name="Group 3"/>
          <p:cNvGrpSpPr>
            <a:grpSpLocks/>
          </p:cNvGrpSpPr>
          <p:nvPr/>
        </p:nvGrpSpPr>
        <p:grpSpPr bwMode="auto">
          <a:xfrm>
            <a:off x="2413001" y="4860638"/>
            <a:ext cx="3205163" cy="1743075"/>
            <a:chOff x="1232" y="3174"/>
            <a:chExt cx="2019" cy="1098"/>
          </a:xfrm>
        </p:grpSpPr>
        <p:grpSp>
          <p:nvGrpSpPr>
            <p:cNvPr id="1748996" name="Group 4"/>
            <p:cNvGrpSpPr>
              <a:grpSpLocks/>
            </p:cNvGrpSpPr>
            <p:nvPr/>
          </p:nvGrpSpPr>
          <p:grpSpPr bwMode="auto">
            <a:xfrm>
              <a:off x="1232" y="3174"/>
              <a:ext cx="227" cy="227"/>
              <a:chOff x="1355" y="3452"/>
              <a:chExt cx="183" cy="172"/>
            </a:xfrm>
          </p:grpSpPr>
          <p:pic>
            <p:nvPicPr>
              <p:cNvPr id="174899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8999" name="Group 7"/>
              <p:cNvGrpSpPr>
                <a:grpSpLocks/>
              </p:cNvGrpSpPr>
              <p:nvPr/>
            </p:nvGrpSpPr>
            <p:grpSpPr bwMode="auto">
              <a:xfrm rot="-1297425" flipH="1" flipV="1">
                <a:off x="1377" y="3586"/>
                <a:ext cx="151" cy="37"/>
                <a:chOff x="2532" y="1051"/>
                <a:chExt cx="893" cy="246"/>
              </a:xfrm>
            </p:grpSpPr>
            <p:grpSp>
              <p:nvGrpSpPr>
                <p:cNvPr id="1749000" name="Group 8"/>
                <p:cNvGrpSpPr>
                  <a:grpSpLocks/>
                </p:cNvGrpSpPr>
                <p:nvPr/>
              </p:nvGrpSpPr>
              <p:grpSpPr bwMode="auto">
                <a:xfrm>
                  <a:off x="2532" y="1051"/>
                  <a:ext cx="743" cy="185"/>
                  <a:chOff x="1565" y="2568"/>
                  <a:chExt cx="1118" cy="279"/>
                </a:xfrm>
              </p:grpSpPr>
              <p:sp>
                <p:nvSpPr>
                  <p:cNvPr id="174900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05" name="Group 13"/>
                <p:cNvGrpSpPr>
                  <a:grpSpLocks/>
                </p:cNvGrpSpPr>
                <p:nvPr/>
              </p:nvGrpSpPr>
              <p:grpSpPr bwMode="auto">
                <a:xfrm rot="1353540">
                  <a:off x="2682" y="1111"/>
                  <a:ext cx="743" cy="186"/>
                  <a:chOff x="1565" y="2568"/>
                  <a:chExt cx="1118" cy="279"/>
                </a:xfrm>
              </p:grpSpPr>
              <p:sp>
                <p:nvSpPr>
                  <p:cNvPr id="174900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1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11" name="Group 19"/>
            <p:cNvGrpSpPr>
              <a:grpSpLocks/>
            </p:cNvGrpSpPr>
            <p:nvPr/>
          </p:nvGrpSpPr>
          <p:grpSpPr bwMode="auto">
            <a:xfrm>
              <a:off x="1459" y="3192"/>
              <a:ext cx="907" cy="398"/>
              <a:chOff x="1763" y="2872"/>
              <a:chExt cx="907" cy="398"/>
            </a:xfrm>
          </p:grpSpPr>
          <p:sp>
            <p:nvSpPr>
              <p:cNvPr id="1749012"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13" name="Text Box 67"/>
              <p:cNvSpPr txBox="1">
                <a:spLocks noChangeArrowheads="1"/>
              </p:cNvSpPr>
              <p:nvPr/>
            </p:nvSpPr>
            <p:spPr bwMode="white">
              <a:xfrm>
                <a:off x="1763" y="2934"/>
                <a:ext cx="8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个人计算机</a:t>
                </a:r>
                <a:endParaRPr kumimoji="0" lang="en-US" altLang="zh-CN" sz="1800">
                  <a:solidFill>
                    <a:srgbClr val="FFFFFF"/>
                  </a:solidFill>
                  <a:ea typeface="宋体" panose="02010600030101010101" pitchFamily="2" charset="-122"/>
                </a:endParaRPr>
              </a:p>
            </p:txBody>
          </p:sp>
        </p:grpSp>
        <p:pic>
          <p:nvPicPr>
            <p:cNvPr id="1749014" name="Picture 22" descr="个人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 y="3614"/>
              <a:ext cx="1779" cy="6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15" name="Group 23"/>
          <p:cNvGrpSpPr>
            <a:grpSpLocks/>
          </p:cNvGrpSpPr>
          <p:nvPr/>
        </p:nvGrpSpPr>
        <p:grpSpPr bwMode="auto">
          <a:xfrm>
            <a:off x="709614" y="5067013"/>
            <a:ext cx="1724025" cy="1539875"/>
            <a:chOff x="159" y="3304"/>
            <a:chExt cx="1086" cy="970"/>
          </a:xfrm>
        </p:grpSpPr>
        <p:grpSp>
          <p:nvGrpSpPr>
            <p:cNvPr id="1749016" name="Group 4"/>
            <p:cNvGrpSpPr>
              <a:grpSpLocks/>
            </p:cNvGrpSpPr>
            <p:nvPr/>
          </p:nvGrpSpPr>
          <p:grpSpPr bwMode="auto">
            <a:xfrm>
              <a:off x="159" y="3320"/>
              <a:ext cx="227" cy="227"/>
              <a:chOff x="1355" y="3452"/>
              <a:chExt cx="183" cy="172"/>
            </a:xfrm>
          </p:grpSpPr>
          <p:pic>
            <p:nvPicPr>
              <p:cNvPr id="174901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19" name="Group 7"/>
              <p:cNvGrpSpPr>
                <a:grpSpLocks/>
              </p:cNvGrpSpPr>
              <p:nvPr/>
            </p:nvGrpSpPr>
            <p:grpSpPr bwMode="auto">
              <a:xfrm rot="-1297425" flipH="1" flipV="1">
                <a:off x="1377" y="3586"/>
                <a:ext cx="151" cy="37"/>
                <a:chOff x="2532" y="1051"/>
                <a:chExt cx="893" cy="246"/>
              </a:xfrm>
            </p:grpSpPr>
            <p:grpSp>
              <p:nvGrpSpPr>
                <p:cNvPr id="1749020" name="Group 8"/>
                <p:cNvGrpSpPr>
                  <a:grpSpLocks/>
                </p:cNvGrpSpPr>
                <p:nvPr/>
              </p:nvGrpSpPr>
              <p:grpSpPr bwMode="auto">
                <a:xfrm>
                  <a:off x="2532" y="1051"/>
                  <a:ext cx="743" cy="185"/>
                  <a:chOff x="1565" y="2568"/>
                  <a:chExt cx="1118" cy="279"/>
                </a:xfrm>
              </p:grpSpPr>
              <p:sp>
                <p:nvSpPr>
                  <p:cNvPr id="174902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25" name="Group 13"/>
                <p:cNvGrpSpPr>
                  <a:grpSpLocks/>
                </p:cNvGrpSpPr>
                <p:nvPr/>
              </p:nvGrpSpPr>
              <p:grpSpPr bwMode="auto">
                <a:xfrm rot="1353540">
                  <a:off x="2682" y="1111"/>
                  <a:ext cx="743" cy="186"/>
                  <a:chOff x="1565" y="2568"/>
                  <a:chExt cx="1118" cy="279"/>
                </a:xfrm>
              </p:grpSpPr>
              <p:sp>
                <p:nvSpPr>
                  <p:cNvPr id="174902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3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31" name="Group 39"/>
            <p:cNvGrpSpPr>
              <a:grpSpLocks/>
            </p:cNvGrpSpPr>
            <p:nvPr/>
          </p:nvGrpSpPr>
          <p:grpSpPr bwMode="auto">
            <a:xfrm>
              <a:off x="367" y="3304"/>
              <a:ext cx="811" cy="408"/>
              <a:chOff x="671" y="2984"/>
              <a:chExt cx="811" cy="408"/>
            </a:xfrm>
          </p:grpSpPr>
          <p:sp>
            <p:nvSpPr>
              <p:cNvPr id="1749032"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33" name="Text Box 67"/>
              <p:cNvSpPr txBox="1">
                <a:spLocks noChangeArrowheads="1"/>
              </p:cNvSpPr>
              <p:nvPr/>
            </p:nvSpPr>
            <p:spPr bwMode="white">
              <a:xfrm>
                <a:off x="671" y="2987"/>
                <a:ext cx="811" cy="404"/>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冯</a:t>
                </a:r>
                <a:r>
                  <a:rPr kumimoji="0" lang="en-US" altLang="zh-CN" sz="1800">
                    <a:solidFill>
                      <a:srgbClr val="FFFFFF"/>
                    </a:solidFill>
                    <a:ea typeface="宋体" panose="02010600030101010101" pitchFamily="2" charset="-122"/>
                  </a:rPr>
                  <a:t>.</a:t>
                </a:r>
                <a:r>
                  <a:rPr kumimoji="0" lang="zh-CN" altLang="en-US" sz="1800">
                    <a:solidFill>
                      <a:srgbClr val="FFFFFF"/>
                    </a:solidFill>
                    <a:ea typeface="宋体" panose="02010600030101010101" pitchFamily="2" charset="-122"/>
                  </a:rPr>
                  <a:t>诺依曼计算机</a:t>
                </a:r>
              </a:p>
            </p:txBody>
          </p:sp>
        </p:grpSp>
        <p:pic>
          <p:nvPicPr>
            <p:cNvPr id="1749034" name="Picture 42" descr="冯诺依曼计算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 y="3746"/>
              <a:ext cx="1021" cy="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56" name="Group 64"/>
          <p:cNvGrpSpPr>
            <a:grpSpLocks/>
          </p:cNvGrpSpPr>
          <p:nvPr/>
        </p:nvGrpSpPr>
        <p:grpSpPr bwMode="auto">
          <a:xfrm>
            <a:off x="1879854" y="1868516"/>
            <a:ext cx="4014787" cy="3211513"/>
            <a:chOff x="783" y="1264"/>
            <a:chExt cx="2529" cy="2023"/>
          </a:xfrm>
        </p:grpSpPr>
        <p:grpSp>
          <p:nvGrpSpPr>
            <p:cNvPr id="1749057" name="Group 4"/>
            <p:cNvGrpSpPr>
              <a:grpSpLocks/>
            </p:cNvGrpSpPr>
            <p:nvPr/>
          </p:nvGrpSpPr>
          <p:grpSpPr bwMode="auto">
            <a:xfrm>
              <a:off x="2323" y="3046"/>
              <a:ext cx="227" cy="227"/>
              <a:chOff x="1355" y="3452"/>
              <a:chExt cx="183" cy="172"/>
            </a:xfrm>
          </p:grpSpPr>
          <p:pic>
            <p:nvPicPr>
              <p:cNvPr id="1749058"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8"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60" name="Group 7"/>
              <p:cNvGrpSpPr>
                <a:grpSpLocks/>
              </p:cNvGrpSpPr>
              <p:nvPr/>
            </p:nvGrpSpPr>
            <p:grpSpPr bwMode="auto">
              <a:xfrm rot="-1297425" flipH="1" flipV="1">
                <a:off x="1377" y="3586"/>
                <a:ext cx="151" cy="37"/>
                <a:chOff x="2532" y="1051"/>
                <a:chExt cx="893" cy="246"/>
              </a:xfrm>
            </p:grpSpPr>
            <p:grpSp>
              <p:nvGrpSpPr>
                <p:cNvPr id="1749061" name="Group 8"/>
                <p:cNvGrpSpPr>
                  <a:grpSpLocks/>
                </p:cNvGrpSpPr>
                <p:nvPr/>
              </p:nvGrpSpPr>
              <p:grpSpPr bwMode="auto">
                <a:xfrm>
                  <a:off x="2532" y="1051"/>
                  <a:ext cx="743" cy="185"/>
                  <a:chOff x="1565" y="2568"/>
                  <a:chExt cx="1118" cy="279"/>
                </a:xfrm>
              </p:grpSpPr>
              <p:sp>
                <p:nvSpPr>
                  <p:cNvPr id="1749062"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3"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4"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5"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66" name="Group 13"/>
                <p:cNvGrpSpPr>
                  <a:grpSpLocks/>
                </p:cNvGrpSpPr>
                <p:nvPr/>
              </p:nvGrpSpPr>
              <p:grpSpPr bwMode="auto">
                <a:xfrm rot="1353540">
                  <a:off x="2682" y="1111"/>
                  <a:ext cx="743" cy="186"/>
                  <a:chOff x="1565" y="2568"/>
                  <a:chExt cx="1118" cy="279"/>
                </a:xfrm>
              </p:grpSpPr>
              <p:sp>
                <p:nvSpPr>
                  <p:cNvPr id="1749067"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8"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9"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0"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71"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72" name="Group 80"/>
            <p:cNvGrpSpPr>
              <a:grpSpLocks/>
            </p:cNvGrpSpPr>
            <p:nvPr/>
          </p:nvGrpSpPr>
          <p:grpSpPr bwMode="auto">
            <a:xfrm>
              <a:off x="2548" y="2828"/>
              <a:ext cx="764" cy="459"/>
              <a:chOff x="2852" y="2508"/>
              <a:chExt cx="764" cy="459"/>
            </a:xfrm>
          </p:grpSpPr>
          <p:sp>
            <p:nvSpPr>
              <p:cNvPr id="1749073" name="AutoShape 64"/>
              <p:cNvSpPr>
                <a:spLocks noChangeArrowheads="1"/>
              </p:cNvSpPr>
              <p:nvPr/>
            </p:nvSpPr>
            <p:spPr bwMode="gray">
              <a:xfrm>
                <a:off x="2852" y="2508"/>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4" name="Text Box 67"/>
              <p:cNvSpPr txBox="1">
                <a:spLocks noChangeArrowheads="1"/>
              </p:cNvSpPr>
              <p:nvPr/>
            </p:nvSpPr>
            <p:spPr bwMode="white">
              <a:xfrm>
                <a:off x="2870" y="2546"/>
                <a:ext cx="72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并行分布计算环境</a:t>
                </a:r>
              </a:p>
            </p:txBody>
          </p:sp>
        </p:grpSp>
        <p:pic>
          <p:nvPicPr>
            <p:cNvPr id="1749075" name="Picture 83" descr="大型计算机"/>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 y="1264"/>
              <a:ext cx="1587" cy="1804"/>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现代计算机的演变</a:t>
            </a:r>
          </a:p>
        </p:txBody>
      </p:sp>
      <p:pic>
        <p:nvPicPr>
          <p:cNvPr id="3" name="图片 2"/>
          <p:cNvPicPr>
            <a:picLocks noChangeAspect="1"/>
          </p:cNvPicPr>
          <p:nvPr/>
        </p:nvPicPr>
        <p:blipFill>
          <a:blip r:embed="rId7">
            <a:duotone>
              <a:prstClr val="black"/>
              <a:srgbClr val="D9C3A5">
                <a:tint val="50000"/>
                <a:satMod val="180000"/>
              </a:srgbClr>
            </a:duotone>
          </a:blip>
          <a:stretch>
            <a:fillRect/>
          </a:stretch>
        </p:blipFill>
        <p:spPr>
          <a:xfrm>
            <a:off x="6434164" y="1982220"/>
            <a:ext cx="4983912" cy="3238781"/>
          </a:xfrm>
          <a:prstGeom prst="rect">
            <a:avLst/>
          </a:prstGeom>
        </p:spPr>
      </p:pic>
      <p:sp>
        <p:nvSpPr>
          <p:cNvPr id="2" name="圆角矩形 73">
            <a:extLst>
              <a:ext uri="{FF2B5EF4-FFF2-40B4-BE49-F238E27FC236}">
                <a16:creationId xmlns:a16="http://schemas.microsoft.com/office/drawing/2014/main" id="{8AB062B2-58A3-4AE0-9D17-0F808EB2A2C6}"/>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并行分布计算环境</a:t>
            </a:r>
          </a:p>
        </p:txBody>
      </p:sp>
    </p:spTree>
    <p:extLst>
      <p:ext uri="{BB962C8B-B14F-4D97-AF65-F5344CB8AC3E}">
        <p14:creationId xmlns:p14="http://schemas.microsoft.com/office/powerpoint/2010/main" val="453662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Freeform 20"/>
          <p:cNvSpPr>
            <a:spLocks/>
          </p:cNvSpPr>
          <p:nvPr/>
        </p:nvSpPr>
        <p:spPr bwMode="invGray">
          <a:xfrm rot="5232193" flipH="1">
            <a:off x="4086226" y="277525"/>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zh-CN" altLang="en-US"/>
          </a:p>
        </p:txBody>
      </p:sp>
      <p:grpSp>
        <p:nvGrpSpPr>
          <p:cNvPr id="1748995" name="Group 3"/>
          <p:cNvGrpSpPr>
            <a:grpSpLocks/>
          </p:cNvGrpSpPr>
          <p:nvPr/>
        </p:nvGrpSpPr>
        <p:grpSpPr bwMode="auto">
          <a:xfrm>
            <a:off x="2413001" y="4860638"/>
            <a:ext cx="3205163" cy="1743075"/>
            <a:chOff x="1232" y="3174"/>
            <a:chExt cx="2019" cy="1098"/>
          </a:xfrm>
        </p:grpSpPr>
        <p:grpSp>
          <p:nvGrpSpPr>
            <p:cNvPr id="1748996" name="Group 4"/>
            <p:cNvGrpSpPr>
              <a:grpSpLocks/>
            </p:cNvGrpSpPr>
            <p:nvPr/>
          </p:nvGrpSpPr>
          <p:grpSpPr bwMode="auto">
            <a:xfrm>
              <a:off x="1232" y="3174"/>
              <a:ext cx="227" cy="227"/>
              <a:chOff x="1355" y="3452"/>
              <a:chExt cx="183" cy="172"/>
            </a:xfrm>
          </p:grpSpPr>
          <p:pic>
            <p:nvPicPr>
              <p:cNvPr id="174899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8999" name="Group 7"/>
              <p:cNvGrpSpPr>
                <a:grpSpLocks/>
              </p:cNvGrpSpPr>
              <p:nvPr/>
            </p:nvGrpSpPr>
            <p:grpSpPr bwMode="auto">
              <a:xfrm rot="-1297425" flipH="1" flipV="1">
                <a:off x="1377" y="3586"/>
                <a:ext cx="151" cy="37"/>
                <a:chOff x="2532" y="1051"/>
                <a:chExt cx="893" cy="246"/>
              </a:xfrm>
            </p:grpSpPr>
            <p:grpSp>
              <p:nvGrpSpPr>
                <p:cNvPr id="1749000" name="Group 8"/>
                <p:cNvGrpSpPr>
                  <a:grpSpLocks/>
                </p:cNvGrpSpPr>
                <p:nvPr/>
              </p:nvGrpSpPr>
              <p:grpSpPr bwMode="auto">
                <a:xfrm>
                  <a:off x="2532" y="1051"/>
                  <a:ext cx="743" cy="185"/>
                  <a:chOff x="1565" y="2568"/>
                  <a:chExt cx="1118" cy="279"/>
                </a:xfrm>
              </p:grpSpPr>
              <p:sp>
                <p:nvSpPr>
                  <p:cNvPr id="174900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05" name="Group 13"/>
                <p:cNvGrpSpPr>
                  <a:grpSpLocks/>
                </p:cNvGrpSpPr>
                <p:nvPr/>
              </p:nvGrpSpPr>
              <p:grpSpPr bwMode="auto">
                <a:xfrm rot="1353540">
                  <a:off x="2682" y="1111"/>
                  <a:ext cx="743" cy="186"/>
                  <a:chOff x="1565" y="2568"/>
                  <a:chExt cx="1118" cy="279"/>
                </a:xfrm>
              </p:grpSpPr>
              <p:sp>
                <p:nvSpPr>
                  <p:cNvPr id="174900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1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11" name="Group 19"/>
            <p:cNvGrpSpPr>
              <a:grpSpLocks/>
            </p:cNvGrpSpPr>
            <p:nvPr/>
          </p:nvGrpSpPr>
          <p:grpSpPr bwMode="auto">
            <a:xfrm>
              <a:off x="1459" y="3192"/>
              <a:ext cx="907" cy="398"/>
              <a:chOff x="1763" y="2872"/>
              <a:chExt cx="907" cy="398"/>
            </a:xfrm>
          </p:grpSpPr>
          <p:sp>
            <p:nvSpPr>
              <p:cNvPr id="1749012"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13" name="Text Box 67"/>
              <p:cNvSpPr txBox="1">
                <a:spLocks noChangeArrowheads="1"/>
              </p:cNvSpPr>
              <p:nvPr/>
            </p:nvSpPr>
            <p:spPr bwMode="white">
              <a:xfrm>
                <a:off x="1763" y="2934"/>
                <a:ext cx="8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个人计算机</a:t>
                </a:r>
                <a:endParaRPr kumimoji="0" lang="en-US" altLang="zh-CN" sz="1800">
                  <a:solidFill>
                    <a:srgbClr val="FFFFFF"/>
                  </a:solidFill>
                  <a:ea typeface="宋体" panose="02010600030101010101" pitchFamily="2" charset="-122"/>
                </a:endParaRPr>
              </a:p>
            </p:txBody>
          </p:sp>
        </p:grpSp>
        <p:pic>
          <p:nvPicPr>
            <p:cNvPr id="1749014" name="Picture 22" descr="个人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 y="3614"/>
              <a:ext cx="1779" cy="6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15" name="Group 23"/>
          <p:cNvGrpSpPr>
            <a:grpSpLocks/>
          </p:cNvGrpSpPr>
          <p:nvPr/>
        </p:nvGrpSpPr>
        <p:grpSpPr bwMode="auto">
          <a:xfrm>
            <a:off x="709614" y="5067013"/>
            <a:ext cx="1724025" cy="1539875"/>
            <a:chOff x="159" y="3304"/>
            <a:chExt cx="1086" cy="970"/>
          </a:xfrm>
        </p:grpSpPr>
        <p:grpSp>
          <p:nvGrpSpPr>
            <p:cNvPr id="1749016" name="Group 4"/>
            <p:cNvGrpSpPr>
              <a:grpSpLocks/>
            </p:cNvGrpSpPr>
            <p:nvPr/>
          </p:nvGrpSpPr>
          <p:grpSpPr bwMode="auto">
            <a:xfrm>
              <a:off x="159" y="3320"/>
              <a:ext cx="227" cy="227"/>
              <a:chOff x="1355" y="3452"/>
              <a:chExt cx="183" cy="172"/>
            </a:xfrm>
          </p:grpSpPr>
          <p:pic>
            <p:nvPicPr>
              <p:cNvPr id="174901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19" name="Group 7"/>
              <p:cNvGrpSpPr>
                <a:grpSpLocks/>
              </p:cNvGrpSpPr>
              <p:nvPr/>
            </p:nvGrpSpPr>
            <p:grpSpPr bwMode="auto">
              <a:xfrm rot="-1297425" flipH="1" flipV="1">
                <a:off x="1377" y="3586"/>
                <a:ext cx="151" cy="37"/>
                <a:chOff x="2532" y="1051"/>
                <a:chExt cx="893" cy="246"/>
              </a:xfrm>
            </p:grpSpPr>
            <p:grpSp>
              <p:nvGrpSpPr>
                <p:cNvPr id="1749020" name="Group 8"/>
                <p:cNvGrpSpPr>
                  <a:grpSpLocks/>
                </p:cNvGrpSpPr>
                <p:nvPr/>
              </p:nvGrpSpPr>
              <p:grpSpPr bwMode="auto">
                <a:xfrm>
                  <a:off x="2532" y="1051"/>
                  <a:ext cx="743" cy="185"/>
                  <a:chOff x="1565" y="2568"/>
                  <a:chExt cx="1118" cy="279"/>
                </a:xfrm>
              </p:grpSpPr>
              <p:sp>
                <p:nvSpPr>
                  <p:cNvPr id="174902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25" name="Group 13"/>
                <p:cNvGrpSpPr>
                  <a:grpSpLocks/>
                </p:cNvGrpSpPr>
                <p:nvPr/>
              </p:nvGrpSpPr>
              <p:grpSpPr bwMode="auto">
                <a:xfrm rot="1353540">
                  <a:off x="2682" y="1111"/>
                  <a:ext cx="743" cy="186"/>
                  <a:chOff x="1565" y="2568"/>
                  <a:chExt cx="1118" cy="279"/>
                </a:xfrm>
              </p:grpSpPr>
              <p:sp>
                <p:nvSpPr>
                  <p:cNvPr id="174902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3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31" name="Group 39"/>
            <p:cNvGrpSpPr>
              <a:grpSpLocks/>
            </p:cNvGrpSpPr>
            <p:nvPr/>
          </p:nvGrpSpPr>
          <p:grpSpPr bwMode="auto">
            <a:xfrm>
              <a:off x="367" y="3304"/>
              <a:ext cx="811" cy="408"/>
              <a:chOff x="671" y="2984"/>
              <a:chExt cx="811" cy="408"/>
            </a:xfrm>
          </p:grpSpPr>
          <p:sp>
            <p:nvSpPr>
              <p:cNvPr id="1749032"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33" name="Text Box 67"/>
              <p:cNvSpPr txBox="1">
                <a:spLocks noChangeArrowheads="1"/>
              </p:cNvSpPr>
              <p:nvPr/>
            </p:nvSpPr>
            <p:spPr bwMode="white">
              <a:xfrm>
                <a:off x="671" y="2987"/>
                <a:ext cx="811" cy="404"/>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冯</a:t>
                </a:r>
                <a:r>
                  <a:rPr kumimoji="0" lang="en-US" altLang="zh-CN" sz="1800">
                    <a:solidFill>
                      <a:srgbClr val="FFFFFF"/>
                    </a:solidFill>
                    <a:ea typeface="宋体" panose="02010600030101010101" pitchFamily="2" charset="-122"/>
                  </a:rPr>
                  <a:t>.</a:t>
                </a:r>
                <a:r>
                  <a:rPr kumimoji="0" lang="zh-CN" altLang="en-US" sz="1800">
                    <a:solidFill>
                      <a:srgbClr val="FFFFFF"/>
                    </a:solidFill>
                    <a:ea typeface="宋体" panose="02010600030101010101" pitchFamily="2" charset="-122"/>
                  </a:rPr>
                  <a:t>诺依曼计算机</a:t>
                </a:r>
              </a:p>
            </p:txBody>
          </p:sp>
        </p:grpSp>
        <p:pic>
          <p:nvPicPr>
            <p:cNvPr id="1749034" name="Picture 42" descr="冯诺依曼计算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 y="3746"/>
              <a:ext cx="1021" cy="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56" name="Group 64"/>
          <p:cNvGrpSpPr>
            <a:grpSpLocks/>
          </p:cNvGrpSpPr>
          <p:nvPr/>
        </p:nvGrpSpPr>
        <p:grpSpPr bwMode="auto">
          <a:xfrm>
            <a:off x="2096552" y="1842800"/>
            <a:ext cx="3906837" cy="3175001"/>
            <a:chOff x="851" y="1287"/>
            <a:chExt cx="2461" cy="2000"/>
          </a:xfrm>
        </p:grpSpPr>
        <p:grpSp>
          <p:nvGrpSpPr>
            <p:cNvPr id="1749057" name="Group 4"/>
            <p:cNvGrpSpPr>
              <a:grpSpLocks/>
            </p:cNvGrpSpPr>
            <p:nvPr/>
          </p:nvGrpSpPr>
          <p:grpSpPr bwMode="auto">
            <a:xfrm>
              <a:off x="2323" y="3046"/>
              <a:ext cx="227" cy="227"/>
              <a:chOff x="1355" y="3452"/>
              <a:chExt cx="183" cy="172"/>
            </a:xfrm>
          </p:grpSpPr>
          <p:pic>
            <p:nvPicPr>
              <p:cNvPr id="1749058"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8"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60" name="Group 7"/>
              <p:cNvGrpSpPr>
                <a:grpSpLocks/>
              </p:cNvGrpSpPr>
              <p:nvPr/>
            </p:nvGrpSpPr>
            <p:grpSpPr bwMode="auto">
              <a:xfrm rot="-1297425" flipH="1" flipV="1">
                <a:off x="1377" y="3586"/>
                <a:ext cx="151" cy="37"/>
                <a:chOff x="2532" y="1051"/>
                <a:chExt cx="893" cy="246"/>
              </a:xfrm>
            </p:grpSpPr>
            <p:grpSp>
              <p:nvGrpSpPr>
                <p:cNvPr id="1749061" name="Group 8"/>
                <p:cNvGrpSpPr>
                  <a:grpSpLocks/>
                </p:cNvGrpSpPr>
                <p:nvPr/>
              </p:nvGrpSpPr>
              <p:grpSpPr bwMode="auto">
                <a:xfrm>
                  <a:off x="2532" y="1051"/>
                  <a:ext cx="743" cy="185"/>
                  <a:chOff x="1565" y="2568"/>
                  <a:chExt cx="1118" cy="279"/>
                </a:xfrm>
              </p:grpSpPr>
              <p:sp>
                <p:nvSpPr>
                  <p:cNvPr id="1749062"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3"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4"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5"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66" name="Group 13"/>
                <p:cNvGrpSpPr>
                  <a:grpSpLocks/>
                </p:cNvGrpSpPr>
                <p:nvPr/>
              </p:nvGrpSpPr>
              <p:grpSpPr bwMode="auto">
                <a:xfrm rot="1353540">
                  <a:off x="2682" y="1111"/>
                  <a:ext cx="743" cy="186"/>
                  <a:chOff x="1565" y="2568"/>
                  <a:chExt cx="1118" cy="279"/>
                </a:xfrm>
              </p:grpSpPr>
              <p:sp>
                <p:nvSpPr>
                  <p:cNvPr id="1749067"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8"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9"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0"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71"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72" name="Group 80"/>
            <p:cNvGrpSpPr>
              <a:grpSpLocks/>
            </p:cNvGrpSpPr>
            <p:nvPr/>
          </p:nvGrpSpPr>
          <p:grpSpPr bwMode="auto">
            <a:xfrm>
              <a:off x="2548" y="2828"/>
              <a:ext cx="764" cy="459"/>
              <a:chOff x="2852" y="2508"/>
              <a:chExt cx="764" cy="459"/>
            </a:xfrm>
          </p:grpSpPr>
          <p:sp>
            <p:nvSpPr>
              <p:cNvPr id="1749073" name="AutoShape 64"/>
              <p:cNvSpPr>
                <a:spLocks noChangeArrowheads="1"/>
              </p:cNvSpPr>
              <p:nvPr/>
            </p:nvSpPr>
            <p:spPr bwMode="gray">
              <a:xfrm>
                <a:off x="2852" y="2508"/>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4" name="Text Box 67"/>
              <p:cNvSpPr txBox="1">
                <a:spLocks noChangeArrowheads="1"/>
              </p:cNvSpPr>
              <p:nvPr/>
            </p:nvSpPr>
            <p:spPr bwMode="white">
              <a:xfrm>
                <a:off x="2870" y="2546"/>
                <a:ext cx="72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并行分布计算环境</a:t>
                </a:r>
              </a:p>
            </p:txBody>
          </p:sp>
        </p:grpSp>
        <p:pic>
          <p:nvPicPr>
            <p:cNvPr id="1749075" name="Picture 83" descr="大型计算机"/>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 y="1287"/>
              <a:ext cx="1544" cy="175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现代计算机的演变</a:t>
            </a:r>
          </a:p>
        </p:txBody>
      </p:sp>
      <p:pic>
        <p:nvPicPr>
          <p:cNvPr id="2" name="图片 1"/>
          <p:cNvPicPr>
            <a:picLocks noChangeAspect="1"/>
          </p:cNvPicPr>
          <p:nvPr/>
        </p:nvPicPr>
        <p:blipFill>
          <a:blip r:embed="rId7">
            <a:duotone>
              <a:prstClr val="black"/>
              <a:srgbClr val="D9C3A5">
                <a:tint val="50000"/>
                <a:satMod val="180000"/>
              </a:srgbClr>
            </a:duotone>
          </a:blip>
          <a:stretch>
            <a:fillRect/>
          </a:stretch>
        </p:blipFill>
        <p:spPr>
          <a:xfrm>
            <a:off x="6405925" y="1960492"/>
            <a:ext cx="4875164" cy="4094994"/>
          </a:xfrm>
          <a:prstGeom prst="rect">
            <a:avLst/>
          </a:prstGeom>
        </p:spPr>
      </p:pic>
      <p:sp>
        <p:nvSpPr>
          <p:cNvPr id="3" name="圆角矩形 73">
            <a:extLst>
              <a:ext uri="{FF2B5EF4-FFF2-40B4-BE49-F238E27FC236}">
                <a16:creationId xmlns:a16="http://schemas.microsoft.com/office/drawing/2014/main" id="{85A304A7-1454-4933-A05D-BE92D2F23B0A}"/>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并行分布计算环境</a:t>
            </a:r>
          </a:p>
        </p:txBody>
      </p:sp>
    </p:spTree>
    <p:extLst>
      <p:ext uri="{BB962C8B-B14F-4D97-AF65-F5344CB8AC3E}">
        <p14:creationId xmlns:p14="http://schemas.microsoft.com/office/powerpoint/2010/main" val="3275508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73">
            <a:extLst>
              <a:ext uri="{FF2B5EF4-FFF2-40B4-BE49-F238E27FC236}">
                <a16:creationId xmlns:a16="http://schemas.microsoft.com/office/drawing/2014/main" id="{843BFFCF-72EC-48C5-B72C-7F3620701E3F}"/>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(4)</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云计算环境</a:t>
            </a:r>
          </a:p>
        </p:txBody>
      </p:sp>
      <p:sp>
        <p:nvSpPr>
          <p:cNvPr id="1748994" name="Freeform 20"/>
          <p:cNvSpPr>
            <a:spLocks/>
          </p:cNvSpPr>
          <p:nvPr/>
        </p:nvSpPr>
        <p:spPr bwMode="invGray">
          <a:xfrm rot="5232193" flipH="1">
            <a:off x="5153026" y="455613"/>
            <a:ext cx="1190625" cy="8439150"/>
          </a:xfrm>
          <a:custGeom>
            <a:avLst/>
            <a:gdLst>
              <a:gd name="T0" fmla="*/ 291390 w 1824"/>
              <a:gd name="T1" fmla="*/ 2147483647 h 2648"/>
              <a:gd name="T2" fmla="*/ 1455870 w 1824"/>
              <a:gd name="T3" fmla="*/ 2147483647 h 2648"/>
              <a:gd name="T4" fmla="*/ 3493980 w 1824"/>
              <a:gd name="T5" fmla="*/ 2147483647 h 2648"/>
              <a:gd name="T6" fmla="*/ 5823479 w 1824"/>
              <a:gd name="T7" fmla="*/ 2141704634 h 2648"/>
              <a:gd name="T8" fmla="*/ 8735219 w 1824"/>
              <a:gd name="T9" fmla="*/ 1788678398 h 2648"/>
              <a:gd name="T10" fmla="*/ 11938348 w 1824"/>
              <a:gd name="T11" fmla="*/ 1467027915 h 2648"/>
              <a:gd name="T12" fmla="*/ 15432328 w 1824"/>
              <a:gd name="T13" fmla="*/ 1192452265 h 2648"/>
              <a:gd name="T14" fmla="*/ 18635457 w 1824"/>
              <a:gd name="T15" fmla="*/ 949255169 h 2648"/>
              <a:gd name="T16" fmla="*/ 22129437 w 1824"/>
              <a:gd name="T17" fmla="*/ 745281966 h 2648"/>
              <a:gd name="T18" fmla="*/ 25332566 w 1824"/>
              <a:gd name="T19" fmla="*/ 580535455 h 2648"/>
              <a:gd name="T20" fmla="*/ 28244306 w 1824"/>
              <a:gd name="T21" fmla="*/ 439324961 h 2648"/>
              <a:gd name="T22" fmla="*/ 30573805 w 1824"/>
              <a:gd name="T23" fmla="*/ 329493021 h 2648"/>
              <a:gd name="T24" fmla="*/ 32321065 w 1824"/>
              <a:gd name="T25" fmla="*/ 258887773 h 2648"/>
              <a:gd name="T26" fmla="*/ 33485545 w 1824"/>
              <a:gd name="T27" fmla="*/ 219661080 h 2648"/>
              <a:gd name="T28" fmla="*/ 34067785 w 1824"/>
              <a:gd name="T29" fmla="*/ 203973204 h 2648"/>
              <a:gd name="T30" fmla="*/ 48044782 w 1824"/>
              <a:gd name="T31" fmla="*/ 86295924 h 2648"/>
              <a:gd name="T32" fmla="*/ 43677173 w 1824"/>
              <a:gd name="T33" fmla="*/ 462858176 h 2648"/>
              <a:gd name="T34" fmla="*/ 43094393 w 1824"/>
              <a:gd name="T35" fmla="*/ 462858176 h 2648"/>
              <a:gd name="T36" fmla="*/ 42221303 w 1824"/>
              <a:gd name="T37" fmla="*/ 486394192 h 2648"/>
              <a:gd name="T38" fmla="*/ 40474044 w 1824"/>
              <a:gd name="T39" fmla="*/ 525620885 h 2648"/>
              <a:gd name="T40" fmla="*/ 37853154 w 1824"/>
              <a:gd name="T41" fmla="*/ 580535455 h 2648"/>
              <a:gd name="T42" fmla="*/ 35524194 w 1824"/>
              <a:gd name="T43" fmla="*/ 658986041 h 2648"/>
              <a:gd name="T44" fmla="*/ 32321065 w 1824"/>
              <a:gd name="T45" fmla="*/ 760972643 h 2648"/>
              <a:gd name="T46" fmla="*/ 28826546 w 1824"/>
              <a:gd name="T47" fmla="*/ 894337798 h 2648"/>
              <a:gd name="T48" fmla="*/ 25332566 w 1824"/>
              <a:gd name="T49" fmla="*/ 1066929647 h 2648"/>
              <a:gd name="T50" fmla="*/ 21547197 w 1824"/>
              <a:gd name="T51" fmla="*/ 1270902851 h 2648"/>
              <a:gd name="T52" fmla="*/ 17470977 w 1824"/>
              <a:gd name="T53" fmla="*/ 1521945286 h 2648"/>
              <a:gd name="T54" fmla="*/ 13685608 w 1824"/>
              <a:gd name="T55" fmla="*/ 1804366274 h 2648"/>
              <a:gd name="T56" fmla="*/ 10191089 w 1824"/>
              <a:gd name="T57" fmla="*/ 2141704634 h 2648"/>
              <a:gd name="T58" fmla="*/ 6988499 w 1824"/>
              <a:gd name="T59" fmla="*/ 2147483647 h 2648"/>
              <a:gd name="T60" fmla="*/ 4076759 w 1824"/>
              <a:gd name="T61" fmla="*/ 2147483647 h 2648"/>
              <a:gd name="T62" fmla="*/ 1164480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zh-CN" altLang="en-US"/>
          </a:p>
        </p:txBody>
      </p:sp>
      <p:grpSp>
        <p:nvGrpSpPr>
          <p:cNvPr id="1748995" name="Group 3"/>
          <p:cNvGrpSpPr>
            <a:grpSpLocks/>
          </p:cNvGrpSpPr>
          <p:nvPr/>
        </p:nvGrpSpPr>
        <p:grpSpPr bwMode="auto">
          <a:xfrm>
            <a:off x="3479801" y="5038726"/>
            <a:ext cx="3205163" cy="1743075"/>
            <a:chOff x="1232" y="3174"/>
            <a:chExt cx="2019" cy="1098"/>
          </a:xfrm>
        </p:grpSpPr>
        <p:grpSp>
          <p:nvGrpSpPr>
            <p:cNvPr id="1748996" name="Group 4"/>
            <p:cNvGrpSpPr>
              <a:grpSpLocks/>
            </p:cNvGrpSpPr>
            <p:nvPr/>
          </p:nvGrpSpPr>
          <p:grpSpPr bwMode="auto">
            <a:xfrm>
              <a:off x="1232" y="3174"/>
              <a:ext cx="227" cy="227"/>
              <a:chOff x="1355" y="3452"/>
              <a:chExt cx="183" cy="172"/>
            </a:xfrm>
          </p:grpSpPr>
          <p:pic>
            <p:nvPicPr>
              <p:cNvPr id="174899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8999" name="Group 7"/>
              <p:cNvGrpSpPr>
                <a:grpSpLocks/>
              </p:cNvGrpSpPr>
              <p:nvPr/>
            </p:nvGrpSpPr>
            <p:grpSpPr bwMode="auto">
              <a:xfrm rot="-1297425" flipH="1" flipV="1">
                <a:off x="1377" y="3586"/>
                <a:ext cx="151" cy="37"/>
                <a:chOff x="2532" y="1051"/>
                <a:chExt cx="893" cy="246"/>
              </a:xfrm>
            </p:grpSpPr>
            <p:grpSp>
              <p:nvGrpSpPr>
                <p:cNvPr id="1749000" name="Group 8"/>
                <p:cNvGrpSpPr>
                  <a:grpSpLocks/>
                </p:cNvGrpSpPr>
                <p:nvPr/>
              </p:nvGrpSpPr>
              <p:grpSpPr bwMode="auto">
                <a:xfrm>
                  <a:off x="2532" y="1051"/>
                  <a:ext cx="743" cy="185"/>
                  <a:chOff x="1565" y="2568"/>
                  <a:chExt cx="1118" cy="279"/>
                </a:xfrm>
              </p:grpSpPr>
              <p:sp>
                <p:nvSpPr>
                  <p:cNvPr id="174900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05" name="Group 13"/>
                <p:cNvGrpSpPr>
                  <a:grpSpLocks/>
                </p:cNvGrpSpPr>
                <p:nvPr/>
              </p:nvGrpSpPr>
              <p:grpSpPr bwMode="auto">
                <a:xfrm rot="1353540">
                  <a:off x="2682" y="1111"/>
                  <a:ext cx="743" cy="186"/>
                  <a:chOff x="1565" y="2568"/>
                  <a:chExt cx="1118" cy="279"/>
                </a:xfrm>
              </p:grpSpPr>
              <p:sp>
                <p:nvSpPr>
                  <p:cNvPr id="174900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0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1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11" name="Group 19"/>
            <p:cNvGrpSpPr>
              <a:grpSpLocks/>
            </p:cNvGrpSpPr>
            <p:nvPr/>
          </p:nvGrpSpPr>
          <p:grpSpPr bwMode="auto">
            <a:xfrm>
              <a:off x="1459" y="3192"/>
              <a:ext cx="907" cy="398"/>
              <a:chOff x="1763" y="2872"/>
              <a:chExt cx="907" cy="398"/>
            </a:xfrm>
          </p:grpSpPr>
          <p:sp>
            <p:nvSpPr>
              <p:cNvPr id="1749012"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13" name="Text Box 67"/>
              <p:cNvSpPr txBox="1">
                <a:spLocks noChangeArrowheads="1"/>
              </p:cNvSpPr>
              <p:nvPr/>
            </p:nvSpPr>
            <p:spPr bwMode="white">
              <a:xfrm>
                <a:off x="1763" y="2934"/>
                <a:ext cx="8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个人计算机</a:t>
                </a:r>
                <a:endParaRPr kumimoji="0" lang="en-US" altLang="zh-CN" sz="1800">
                  <a:solidFill>
                    <a:srgbClr val="FFFFFF"/>
                  </a:solidFill>
                  <a:ea typeface="宋体" panose="02010600030101010101" pitchFamily="2" charset="-122"/>
                </a:endParaRPr>
              </a:p>
            </p:txBody>
          </p:sp>
        </p:grpSp>
        <p:pic>
          <p:nvPicPr>
            <p:cNvPr id="1749014" name="Picture 22" descr="个人计算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 y="3614"/>
              <a:ext cx="1779" cy="6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9015" name="Group 23"/>
          <p:cNvGrpSpPr>
            <a:grpSpLocks/>
          </p:cNvGrpSpPr>
          <p:nvPr/>
        </p:nvGrpSpPr>
        <p:grpSpPr bwMode="auto">
          <a:xfrm>
            <a:off x="1776414" y="5245101"/>
            <a:ext cx="1724025" cy="1539875"/>
            <a:chOff x="159" y="3304"/>
            <a:chExt cx="1086" cy="970"/>
          </a:xfrm>
        </p:grpSpPr>
        <p:grpSp>
          <p:nvGrpSpPr>
            <p:cNvPr id="1749016" name="Group 4"/>
            <p:cNvGrpSpPr>
              <a:grpSpLocks/>
            </p:cNvGrpSpPr>
            <p:nvPr/>
          </p:nvGrpSpPr>
          <p:grpSpPr bwMode="auto">
            <a:xfrm>
              <a:off x="159" y="3320"/>
              <a:ext cx="227" cy="227"/>
              <a:chOff x="1355" y="3452"/>
              <a:chExt cx="183" cy="172"/>
            </a:xfrm>
          </p:grpSpPr>
          <p:pic>
            <p:nvPicPr>
              <p:cNvPr id="174901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19" name="Group 7"/>
              <p:cNvGrpSpPr>
                <a:grpSpLocks/>
              </p:cNvGrpSpPr>
              <p:nvPr/>
            </p:nvGrpSpPr>
            <p:grpSpPr bwMode="auto">
              <a:xfrm rot="-1297425" flipH="1" flipV="1">
                <a:off x="1377" y="3586"/>
                <a:ext cx="151" cy="37"/>
                <a:chOff x="2532" y="1051"/>
                <a:chExt cx="893" cy="246"/>
              </a:xfrm>
            </p:grpSpPr>
            <p:grpSp>
              <p:nvGrpSpPr>
                <p:cNvPr id="1749020" name="Group 8"/>
                <p:cNvGrpSpPr>
                  <a:grpSpLocks/>
                </p:cNvGrpSpPr>
                <p:nvPr/>
              </p:nvGrpSpPr>
              <p:grpSpPr bwMode="auto">
                <a:xfrm>
                  <a:off x="2532" y="1051"/>
                  <a:ext cx="743" cy="185"/>
                  <a:chOff x="1565" y="2568"/>
                  <a:chExt cx="1118" cy="279"/>
                </a:xfrm>
              </p:grpSpPr>
              <p:sp>
                <p:nvSpPr>
                  <p:cNvPr id="174902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25" name="Group 13"/>
                <p:cNvGrpSpPr>
                  <a:grpSpLocks/>
                </p:cNvGrpSpPr>
                <p:nvPr/>
              </p:nvGrpSpPr>
              <p:grpSpPr bwMode="auto">
                <a:xfrm rot="1353540">
                  <a:off x="2682" y="1111"/>
                  <a:ext cx="743" cy="186"/>
                  <a:chOff x="1565" y="2568"/>
                  <a:chExt cx="1118" cy="279"/>
                </a:xfrm>
              </p:grpSpPr>
              <p:sp>
                <p:nvSpPr>
                  <p:cNvPr id="174902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2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3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31" name="Group 39"/>
            <p:cNvGrpSpPr>
              <a:grpSpLocks/>
            </p:cNvGrpSpPr>
            <p:nvPr/>
          </p:nvGrpSpPr>
          <p:grpSpPr bwMode="auto">
            <a:xfrm>
              <a:off x="367" y="3304"/>
              <a:ext cx="811" cy="408"/>
              <a:chOff x="671" y="2984"/>
              <a:chExt cx="811" cy="408"/>
            </a:xfrm>
          </p:grpSpPr>
          <p:sp>
            <p:nvSpPr>
              <p:cNvPr id="1749032"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33" name="Text Box 67"/>
              <p:cNvSpPr txBox="1">
                <a:spLocks noChangeArrowheads="1"/>
              </p:cNvSpPr>
              <p:nvPr/>
            </p:nvSpPr>
            <p:spPr bwMode="white">
              <a:xfrm>
                <a:off x="671" y="2987"/>
                <a:ext cx="811" cy="404"/>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冯</a:t>
                </a:r>
                <a:r>
                  <a:rPr kumimoji="0" lang="en-US" altLang="zh-CN" sz="1800">
                    <a:solidFill>
                      <a:srgbClr val="FFFFFF"/>
                    </a:solidFill>
                    <a:ea typeface="宋体" panose="02010600030101010101" pitchFamily="2" charset="-122"/>
                  </a:rPr>
                  <a:t>.</a:t>
                </a:r>
                <a:r>
                  <a:rPr kumimoji="0" lang="zh-CN" altLang="en-US" sz="1800">
                    <a:solidFill>
                      <a:srgbClr val="FFFFFF"/>
                    </a:solidFill>
                    <a:ea typeface="宋体" panose="02010600030101010101" pitchFamily="2" charset="-122"/>
                  </a:rPr>
                  <a:t>诺依曼计算机</a:t>
                </a:r>
              </a:p>
            </p:txBody>
          </p:sp>
        </p:grpSp>
        <p:pic>
          <p:nvPicPr>
            <p:cNvPr id="1749034" name="Picture 42" descr="冯诺依曼计算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 y="3746"/>
              <a:ext cx="1021" cy="528"/>
            </a:xfrm>
            <a:prstGeom prst="rect">
              <a:avLst/>
            </a:prstGeom>
            <a:noFill/>
            <a:extLst>
              <a:ext uri="{909E8E84-426E-40DD-AFC4-6F175D3DCCD1}">
                <a14:hiddenFill xmlns:a14="http://schemas.microsoft.com/office/drawing/2010/main">
                  <a:solidFill>
                    <a:srgbClr val="FFFFFF"/>
                  </a:solidFill>
                </a14:hiddenFill>
              </a:ext>
            </a:extLst>
          </p:spPr>
        </p:pic>
      </p:grpSp>
      <p:sp>
        <p:nvSpPr>
          <p:cNvPr id="1749055" name="Text Box 63"/>
          <p:cNvSpPr txBox="1">
            <a:spLocks noChangeArrowheads="1"/>
          </p:cNvSpPr>
          <p:nvPr/>
        </p:nvSpPr>
        <p:spPr bwMode="auto">
          <a:xfrm>
            <a:off x="7188200" y="5534026"/>
            <a:ext cx="321310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1079500" indent="-457200" eaLnBrk="0" hangingPunct="0">
              <a:defRPr kumimoji="1" sz="2400">
                <a:solidFill>
                  <a:schemeClr val="tx1"/>
                </a:solidFill>
                <a:latin typeface="Arial" panose="020B0604020202020204" pitchFamily="34" charset="0"/>
                <a:ea typeface="隶书" panose="02010509060101010101" pitchFamily="49" charset="-122"/>
              </a:defRPr>
            </a:lvl2pPr>
            <a:lvl3pPr marL="1716088" indent="-457200" eaLnBrk="0" hangingPunct="0">
              <a:defRPr kumimoji="1" sz="2400">
                <a:solidFill>
                  <a:schemeClr val="tx1"/>
                </a:solidFill>
                <a:latin typeface="Arial" panose="020B0604020202020204" pitchFamily="34" charset="0"/>
                <a:ea typeface="隶书" panose="02010509060101010101" pitchFamily="49" charset="-122"/>
              </a:defRPr>
            </a:lvl3pPr>
            <a:lvl4pPr marL="2352675" indent="-457200" eaLnBrk="0" hangingPunct="0">
              <a:defRPr kumimoji="1" sz="2400">
                <a:solidFill>
                  <a:schemeClr val="tx1"/>
                </a:solidFill>
                <a:latin typeface="Arial" panose="020B0604020202020204" pitchFamily="34" charset="0"/>
                <a:ea typeface="隶书" panose="02010509060101010101" pitchFamily="49" charset="-122"/>
              </a:defRPr>
            </a:lvl4pPr>
            <a:lvl5pPr marL="2989263" indent="-457200" eaLnBrk="0" hangingPunct="0">
              <a:defRPr kumimoji="1" sz="2400">
                <a:solidFill>
                  <a:schemeClr val="tx1"/>
                </a:solidFill>
                <a:latin typeface="Arial" panose="020B0604020202020204" pitchFamily="34" charset="0"/>
                <a:ea typeface="隶书" panose="02010509060101010101" pitchFamily="49" charset="-122"/>
              </a:defRPr>
            </a:lvl5pPr>
            <a:lvl6pPr marL="3446463"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3903663"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4360863"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4818063" indent="-4572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eaLnBrk="1" hangingPunct="1">
              <a:lnSpc>
                <a:spcPct val="110000"/>
              </a:lnSpc>
              <a:buFont typeface="Wingdings" panose="05000000000000000000" pitchFamily="2" charset="2"/>
              <a:buChar char="u"/>
            </a:pPr>
            <a:r>
              <a:rPr lang="zh-CN" altLang="en-US" sz="1600" dirty="0">
                <a:ea typeface="宋体" panose="02010600030101010101" pitchFamily="2" charset="-122"/>
              </a:rPr>
              <a:t> 计算系统发展之重要功劳在于</a:t>
            </a:r>
            <a:r>
              <a:rPr lang="zh-CN" altLang="en-US" sz="2000" dirty="0">
                <a:solidFill>
                  <a:srgbClr val="FF0000"/>
                </a:solidFill>
                <a:latin typeface="宋体" panose="02010600030101010101" pitchFamily="2" charset="-122"/>
                <a:ea typeface="宋体" panose="02010600030101010101" pitchFamily="2" charset="-122"/>
              </a:rPr>
              <a:t>“</a:t>
            </a:r>
            <a:r>
              <a:rPr lang="zh-CN" altLang="en-US" sz="2000" dirty="0">
                <a:solidFill>
                  <a:srgbClr val="FF0000"/>
                </a:solidFill>
                <a:latin typeface="微软雅黑" panose="020B0503020204020204" pitchFamily="34" charset="-122"/>
                <a:ea typeface="微软雅黑" panose="020B0503020204020204" pitchFamily="34" charset="-122"/>
              </a:rPr>
              <a:t>软件</a:t>
            </a:r>
            <a:r>
              <a:rPr lang="zh-CN" altLang="en-US" sz="2000" dirty="0">
                <a:solidFill>
                  <a:srgbClr val="FF0000"/>
                </a:solidFill>
                <a:latin typeface="宋体" panose="02010600030101010101" pitchFamily="2" charset="-122"/>
                <a:ea typeface="宋体" panose="02010600030101010101" pitchFamily="2" charset="-122"/>
              </a:rPr>
              <a:t>”</a:t>
            </a:r>
            <a:r>
              <a:rPr lang="en-US" altLang="zh-CN" sz="1600" dirty="0">
                <a:ea typeface="宋体" panose="02010600030101010101" pitchFamily="2" charset="-122"/>
              </a:rPr>
              <a:t>,</a:t>
            </a:r>
            <a:r>
              <a:rPr lang="zh-CN" altLang="en-US" sz="1600" dirty="0">
                <a:ea typeface="宋体" panose="02010600030101010101" pitchFamily="2" charset="-122"/>
              </a:rPr>
              <a:t>软件促进环境发展</a:t>
            </a:r>
            <a:r>
              <a:rPr lang="en-US" altLang="zh-CN" sz="1600" dirty="0">
                <a:ea typeface="宋体" panose="02010600030101010101" pitchFamily="2" charset="-122"/>
              </a:rPr>
              <a:t>,</a:t>
            </a:r>
            <a:r>
              <a:rPr lang="en-US" altLang="zh-CN" sz="2000" dirty="0">
                <a:ea typeface="宋体" panose="02010600030101010101" pitchFamily="2" charset="-122"/>
              </a:rPr>
              <a:t> </a:t>
            </a:r>
            <a:r>
              <a:rPr lang="zh-CN" altLang="en-US" sz="1600" dirty="0">
                <a:ea typeface="宋体" panose="02010600030101010101" pitchFamily="2" charset="-122"/>
              </a:rPr>
              <a:t>软件也在随环境的变化而发展</a:t>
            </a:r>
            <a:endParaRPr lang="en-US" altLang="zh-CN" sz="1600" dirty="0">
              <a:ea typeface="宋体" panose="02010600030101010101" pitchFamily="2" charset="-122"/>
            </a:endParaRPr>
          </a:p>
        </p:txBody>
      </p:sp>
      <p:grpSp>
        <p:nvGrpSpPr>
          <p:cNvPr id="1749056" name="Group 64"/>
          <p:cNvGrpSpPr>
            <a:grpSpLocks/>
          </p:cNvGrpSpPr>
          <p:nvPr/>
        </p:nvGrpSpPr>
        <p:grpSpPr bwMode="auto">
          <a:xfrm>
            <a:off x="3040064" y="1890713"/>
            <a:ext cx="3906837" cy="3352800"/>
            <a:chOff x="851" y="1175"/>
            <a:chExt cx="2461" cy="2112"/>
          </a:xfrm>
        </p:grpSpPr>
        <p:grpSp>
          <p:nvGrpSpPr>
            <p:cNvPr id="1749057" name="Group 4"/>
            <p:cNvGrpSpPr>
              <a:grpSpLocks/>
            </p:cNvGrpSpPr>
            <p:nvPr/>
          </p:nvGrpSpPr>
          <p:grpSpPr bwMode="auto">
            <a:xfrm>
              <a:off x="2323" y="3046"/>
              <a:ext cx="227" cy="227"/>
              <a:chOff x="1355" y="3452"/>
              <a:chExt cx="183" cy="172"/>
            </a:xfrm>
          </p:grpSpPr>
          <p:pic>
            <p:nvPicPr>
              <p:cNvPr id="1749058"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8"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60" name="Group 7"/>
              <p:cNvGrpSpPr>
                <a:grpSpLocks/>
              </p:cNvGrpSpPr>
              <p:nvPr/>
            </p:nvGrpSpPr>
            <p:grpSpPr bwMode="auto">
              <a:xfrm rot="-1297425" flipH="1" flipV="1">
                <a:off x="1377" y="3586"/>
                <a:ext cx="151" cy="37"/>
                <a:chOff x="2532" y="1051"/>
                <a:chExt cx="893" cy="246"/>
              </a:xfrm>
            </p:grpSpPr>
            <p:grpSp>
              <p:nvGrpSpPr>
                <p:cNvPr id="1749061" name="Group 8"/>
                <p:cNvGrpSpPr>
                  <a:grpSpLocks/>
                </p:cNvGrpSpPr>
                <p:nvPr/>
              </p:nvGrpSpPr>
              <p:grpSpPr bwMode="auto">
                <a:xfrm>
                  <a:off x="2532" y="1051"/>
                  <a:ext cx="743" cy="185"/>
                  <a:chOff x="1565" y="2568"/>
                  <a:chExt cx="1118" cy="279"/>
                </a:xfrm>
              </p:grpSpPr>
              <p:sp>
                <p:nvSpPr>
                  <p:cNvPr id="1749062"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3"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4"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5"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66" name="Group 13"/>
                <p:cNvGrpSpPr>
                  <a:grpSpLocks/>
                </p:cNvGrpSpPr>
                <p:nvPr/>
              </p:nvGrpSpPr>
              <p:grpSpPr bwMode="auto">
                <a:xfrm rot="1353540">
                  <a:off x="2682" y="1111"/>
                  <a:ext cx="743" cy="186"/>
                  <a:chOff x="1565" y="2568"/>
                  <a:chExt cx="1118" cy="279"/>
                </a:xfrm>
              </p:grpSpPr>
              <p:sp>
                <p:nvSpPr>
                  <p:cNvPr id="1749067"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8"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69"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0"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71"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72" name="Group 80"/>
            <p:cNvGrpSpPr>
              <a:grpSpLocks/>
            </p:cNvGrpSpPr>
            <p:nvPr/>
          </p:nvGrpSpPr>
          <p:grpSpPr bwMode="auto">
            <a:xfrm>
              <a:off x="2548" y="2828"/>
              <a:ext cx="764" cy="459"/>
              <a:chOff x="2852" y="2508"/>
              <a:chExt cx="764" cy="459"/>
            </a:xfrm>
          </p:grpSpPr>
          <p:sp>
            <p:nvSpPr>
              <p:cNvPr id="1749073" name="AutoShape 64"/>
              <p:cNvSpPr>
                <a:spLocks noChangeArrowheads="1"/>
              </p:cNvSpPr>
              <p:nvPr/>
            </p:nvSpPr>
            <p:spPr bwMode="gray">
              <a:xfrm>
                <a:off x="2852" y="2508"/>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74" name="Text Box 67"/>
              <p:cNvSpPr txBox="1">
                <a:spLocks noChangeArrowheads="1"/>
              </p:cNvSpPr>
              <p:nvPr/>
            </p:nvSpPr>
            <p:spPr bwMode="white">
              <a:xfrm>
                <a:off x="2870" y="2546"/>
                <a:ext cx="72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并行分布计算环境</a:t>
                </a:r>
              </a:p>
            </p:txBody>
          </p:sp>
        </p:grpSp>
        <p:pic>
          <p:nvPicPr>
            <p:cNvPr id="1749075" name="Picture 83" descr="大型计算机"/>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 y="1175"/>
              <a:ext cx="1644" cy="1867"/>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现代计算机的演变</a:t>
            </a:r>
          </a:p>
        </p:txBody>
      </p:sp>
      <p:grpSp>
        <p:nvGrpSpPr>
          <p:cNvPr id="7" name="组合 6">
            <a:extLst>
              <a:ext uri="{FF2B5EF4-FFF2-40B4-BE49-F238E27FC236}">
                <a16:creationId xmlns:a16="http://schemas.microsoft.com/office/drawing/2014/main" id="{0A123045-3488-4D40-8729-26133685E92C}"/>
              </a:ext>
            </a:extLst>
          </p:cNvPr>
          <p:cNvGrpSpPr/>
          <p:nvPr/>
        </p:nvGrpSpPr>
        <p:grpSpPr>
          <a:xfrm>
            <a:off x="6509982" y="457200"/>
            <a:ext cx="3299181" cy="4432300"/>
            <a:chOff x="6509982" y="457200"/>
            <a:chExt cx="3299181" cy="4432300"/>
          </a:xfrm>
        </p:grpSpPr>
        <p:sp>
          <p:nvSpPr>
            <p:cNvPr id="6" name="矩形 5">
              <a:extLst>
                <a:ext uri="{FF2B5EF4-FFF2-40B4-BE49-F238E27FC236}">
                  <a16:creationId xmlns:a16="http://schemas.microsoft.com/office/drawing/2014/main" id="{81332F62-6275-4C3A-B3BA-853483054343}"/>
                </a:ext>
              </a:extLst>
            </p:cNvPr>
            <p:cNvSpPr/>
            <p:nvPr/>
          </p:nvSpPr>
          <p:spPr bwMode="auto">
            <a:xfrm>
              <a:off x="6509982" y="457200"/>
              <a:ext cx="3299181" cy="23351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49035" name="Group 43"/>
            <p:cNvGrpSpPr>
              <a:grpSpLocks/>
            </p:cNvGrpSpPr>
            <p:nvPr/>
          </p:nvGrpSpPr>
          <p:grpSpPr bwMode="auto">
            <a:xfrm>
              <a:off x="6577013" y="896938"/>
              <a:ext cx="3232150" cy="3992562"/>
              <a:chOff x="3183" y="509"/>
              <a:chExt cx="2036" cy="2571"/>
            </a:xfrm>
          </p:grpSpPr>
          <p:grpSp>
            <p:nvGrpSpPr>
              <p:cNvPr id="1749036" name="Group 4"/>
              <p:cNvGrpSpPr>
                <a:grpSpLocks/>
              </p:cNvGrpSpPr>
              <p:nvPr/>
            </p:nvGrpSpPr>
            <p:grpSpPr bwMode="auto">
              <a:xfrm>
                <a:off x="3519" y="2853"/>
                <a:ext cx="227" cy="227"/>
                <a:chOff x="1355" y="3452"/>
                <a:chExt cx="183" cy="172"/>
              </a:xfrm>
            </p:grpSpPr>
            <p:pic>
              <p:nvPicPr>
                <p:cNvPr id="1749037" name="Picture 5"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a:defRPr/>
                  </a:pPr>
                  <a:endParaRPr kumimoji="0" lang="zh-CN" altLang="en-US" sz="1800" b="0">
                    <a:latin typeface="Arial" charset="0"/>
                  </a:endParaRPr>
                </a:p>
              </p:txBody>
            </p:sp>
            <p:grpSp>
              <p:nvGrpSpPr>
                <p:cNvPr id="1749039" name="Group 7"/>
                <p:cNvGrpSpPr>
                  <a:grpSpLocks/>
                </p:cNvGrpSpPr>
                <p:nvPr/>
              </p:nvGrpSpPr>
              <p:grpSpPr bwMode="auto">
                <a:xfrm rot="-1297425" flipH="1" flipV="1">
                  <a:off x="1377" y="3586"/>
                  <a:ext cx="151" cy="37"/>
                  <a:chOff x="2532" y="1051"/>
                  <a:chExt cx="893" cy="246"/>
                </a:xfrm>
              </p:grpSpPr>
              <p:grpSp>
                <p:nvGrpSpPr>
                  <p:cNvPr id="1749040" name="Group 8"/>
                  <p:cNvGrpSpPr>
                    <a:grpSpLocks/>
                  </p:cNvGrpSpPr>
                  <p:nvPr/>
                </p:nvGrpSpPr>
                <p:grpSpPr bwMode="auto">
                  <a:xfrm>
                    <a:off x="2532" y="1051"/>
                    <a:ext cx="743" cy="185"/>
                    <a:chOff x="1565" y="2568"/>
                    <a:chExt cx="1118" cy="279"/>
                  </a:xfrm>
                </p:grpSpPr>
                <p:sp>
                  <p:nvSpPr>
                    <p:cNvPr id="1749041"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2"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3"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4"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nvGrpSpPr>
                  <p:cNvPr id="1749045" name="Group 13"/>
                  <p:cNvGrpSpPr>
                    <a:grpSpLocks/>
                  </p:cNvGrpSpPr>
                  <p:nvPr/>
                </p:nvGrpSpPr>
                <p:grpSpPr bwMode="auto">
                  <a:xfrm rot="1353540">
                    <a:off x="2682" y="1111"/>
                    <a:ext cx="743" cy="186"/>
                    <a:chOff x="1565" y="2568"/>
                    <a:chExt cx="1118" cy="279"/>
                  </a:xfrm>
                </p:grpSpPr>
                <p:sp>
                  <p:nvSpPr>
                    <p:cNvPr id="1749046"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7"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8"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49"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grpSp>
            </p:grpSp>
            <p:pic>
              <p:nvPicPr>
                <p:cNvPr id="1749050" name="Picture 18"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a:off x="1355" y="3467"/>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9051" name="Group 59"/>
              <p:cNvGrpSpPr>
                <a:grpSpLocks/>
              </p:cNvGrpSpPr>
              <p:nvPr/>
            </p:nvGrpSpPr>
            <p:grpSpPr bwMode="auto">
              <a:xfrm>
                <a:off x="3746" y="2562"/>
                <a:ext cx="764" cy="459"/>
                <a:chOff x="4010" y="2210"/>
                <a:chExt cx="764" cy="459"/>
              </a:xfrm>
            </p:grpSpPr>
            <p:sp>
              <p:nvSpPr>
                <p:cNvPr id="1749052" name="AutoShape 64"/>
                <p:cNvSpPr>
                  <a:spLocks noChangeArrowheads="1"/>
                </p:cNvSpPr>
                <p:nvPr/>
              </p:nvSpPr>
              <p:spPr bwMode="gray">
                <a:xfrm>
                  <a:off x="4010" y="2210"/>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1800" b="0">
                    <a:ea typeface="宋体" panose="02010600030101010101" pitchFamily="2" charset="-122"/>
                  </a:endParaRPr>
                </a:p>
              </p:txBody>
            </p:sp>
            <p:sp>
              <p:nvSpPr>
                <p:cNvPr id="1749053" name="Text Box 67"/>
                <p:cNvSpPr txBox="1">
                  <a:spLocks noChangeArrowheads="1"/>
                </p:cNvSpPr>
                <p:nvPr/>
              </p:nvSpPr>
              <p:spPr bwMode="white">
                <a:xfrm>
                  <a:off x="4027" y="2232"/>
                  <a:ext cx="67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a:spcBef>
                      <a:spcPct val="50000"/>
                    </a:spcBef>
                  </a:pPr>
                  <a:r>
                    <a:rPr kumimoji="0" lang="zh-CN" altLang="en-US" sz="1800">
                      <a:solidFill>
                        <a:srgbClr val="FFFFFF"/>
                      </a:solidFill>
                      <a:ea typeface="宋体" panose="02010600030101010101" pitchFamily="2" charset="-122"/>
                    </a:rPr>
                    <a:t>云计算环境</a:t>
                  </a:r>
                </a:p>
              </p:txBody>
            </p:sp>
          </p:grpSp>
          <p:pic>
            <p:nvPicPr>
              <p:cNvPr id="1749054" name="Picture 62" descr="云计算"/>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3" y="509"/>
                <a:ext cx="2036" cy="209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14256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274" name="Rectangle 210"/>
          <p:cNvSpPr>
            <a:spLocks noChangeArrowheads="1"/>
          </p:cNvSpPr>
          <p:nvPr/>
        </p:nvSpPr>
        <p:spPr bwMode="auto">
          <a:xfrm>
            <a:off x="3117823" y="4136465"/>
            <a:ext cx="7707313" cy="1558925"/>
          </a:xfrm>
          <a:prstGeom prst="rect">
            <a:avLst/>
          </a:prstGeom>
          <a:solidFill>
            <a:srgbClr val="FFFF00">
              <a:alpha val="49001"/>
            </a:srgbClr>
          </a:solidFill>
          <a:ln w="9525" algn="ctr">
            <a:solidFill>
              <a:srgbClr val="FFFF00"/>
            </a:solidFill>
            <a:miter lim="800000"/>
            <a:headEnd/>
            <a:tailEnd/>
          </a:ln>
          <a:effectLst/>
          <a:extLst>
            <a:ext uri="{AF507438-7753-43E0-B8FC-AC1667EBCBE1}">
              <a14:hiddenEffects xmlns:a14="http://schemas.microsoft.com/office/drawing/2010/main">
                <a:effectLst>
                  <a:outerShdw dist="17961" dir="13500000" algn="ctr" rotWithShape="0">
                    <a:srgbClr val="FFFF00">
                      <a:gamma/>
                      <a:shade val="60000"/>
                      <a:invGamma/>
                    </a:srgbClr>
                  </a:outerShdw>
                </a:effectLst>
              </a14:hiddenEffects>
            </a:ext>
          </a:extLst>
        </p:spPr>
        <p:txBody>
          <a:bodyPr wrap="none" anchor="ctr"/>
          <a:lstStyle/>
          <a:p>
            <a:endParaRPr lang="zh-CN" altLang="en-US"/>
          </a:p>
        </p:txBody>
      </p:sp>
      <p:pic>
        <p:nvPicPr>
          <p:cNvPr id="1752278" name="Picture 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523" y="5438216"/>
            <a:ext cx="3851275" cy="124334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pic>
      <p:pic>
        <p:nvPicPr>
          <p:cNvPr id="1752279" name="Picture 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948" y="5441391"/>
            <a:ext cx="1768475" cy="124334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pic>
      <p:grpSp>
        <p:nvGrpSpPr>
          <p:cNvPr id="1752353" name="Group 289"/>
          <p:cNvGrpSpPr>
            <a:grpSpLocks/>
          </p:cNvGrpSpPr>
          <p:nvPr/>
        </p:nvGrpSpPr>
        <p:grpSpPr bwMode="auto">
          <a:xfrm>
            <a:off x="3060673" y="5441391"/>
            <a:ext cx="1795463" cy="1243342"/>
            <a:chOff x="436" y="3159"/>
            <a:chExt cx="1218" cy="1007"/>
          </a:xfrm>
        </p:grpSpPr>
        <p:pic>
          <p:nvPicPr>
            <p:cNvPr id="1752280" name="Picture 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 y="3159"/>
              <a:ext cx="1218" cy="1007"/>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pic>
        <p:pic>
          <p:nvPicPr>
            <p:cNvPr id="1752292" name="Picture 2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 y="3729"/>
              <a:ext cx="1213" cy="43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52294" name="Group 230"/>
          <p:cNvGrpSpPr>
            <a:grpSpLocks/>
          </p:cNvGrpSpPr>
          <p:nvPr/>
        </p:nvGrpSpPr>
        <p:grpSpPr bwMode="auto">
          <a:xfrm>
            <a:off x="3033685" y="5743015"/>
            <a:ext cx="1808162" cy="442913"/>
            <a:chOff x="412" y="3325"/>
            <a:chExt cx="1264" cy="279"/>
          </a:xfrm>
        </p:grpSpPr>
        <p:sp>
          <p:nvSpPr>
            <p:cNvPr id="1752293" name="Rectangle 229"/>
            <p:cNvSpPr>
              <a:spLocks noChangeArrowheads="1"/>
            </p:cNvSpPr>
            <p:nvPr/>
          </p:nvSpPr>
          <p:spPr bwMode="auto">
            <a:xfrm>
              <a:off x="454" y="3325"/>
              <a:ext cx="1222" cy="279"/>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222" name="Text Box 158"/>
            <p:cNvSpPr txBox="1">
              <a:spLocks noChangeArrowheads="1"/>
            </p:cNvSpPr>
            <p:nvPr/>
          </p:nvSpPr>
          <p:spPr bwMode="auto">
            <a:xfrm>
              <a:off x="412" y="3355"/>
              <a:ext cx="764" cy="21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zh-CN" altLang="en-US" sz="1600">
                  <a:solidFill>
                    <a:srgbClr val="FFFFEF"/>
                  </a:solidFill>
                </a:rPr>
                <a:t>物理机</a:t>
              </a:r>
              <a:r>
                <a:rPr kumimoji="0" lang="en-US" altLang="zh-CN" sz="1600">
                  <a:solidFill>
                    <a:srgbClr val="FFFFEF"/>
                  </a:solidFill>
                </a:rPr>
                <a:t>OS</a:t>
              </a:r>
              <a:endParaRPr kumimoji="0" lang="zh-CN" altLang="en-US" sz="1600">
                <a:solidFill>
                  <a:srgbClr val="FFFFEF"/>
                </a:solidFill>
              </a:endParaRPr>
            </a:p>
          </p:txBody>
        </p:sp>
      </p:grpSp>
      <p:grpSp>
        <p:nvGrpSpPr>
          <p:cNvPr id="1752295" name="Group 231"/>
          <p:cNvGrpSpPr>
            <a:grpSpLocks/>
          </p:cNvGrpSpPr>
          <p:nvPr/>
        </p:nvGrpSpPr>
        <p:grpSpPr bwMode="auto">
          <a:xfrm>
            <a:off x="4962498" y="5744602"/>
            <a:ext cx="1808163" cy="442912"/>
            <a:chOff x="412" y="3325"/>
            <a:chExt cx="1264" cy="279"/>
          </a:xfrm>
        </p:grpSpPr>
        <p:sp>
          <p:nvSpPr>
            <p:cNvPr id="1752296" name="Rectangle 232"/>
            <p:cNvSpPr>
              <a:spLocks noChangeArrowheads="1"/>
            </p:cNvSpPr>
            <p:nvPr/>
          </p:nvSpPr>
          <p:spPr bwMode="auto">
            <a:xfrm>
              <a:off x="454" y="3325"/>
              <a:ext cx="1222" cy="279"/>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297" name="Text Box 233"/>
            <p:cNvSpPr txBox="1">
              <a:spLocks noChangeArrowheads="1"/>
            </p:cNvSpPr>
            <p:nvPr/>
          </p:nvSpPr>
          <p:spPr bwMode="auto">
            <a:xfrm>
              <a:off x="412" y="3355"/>
              <a:ext cx="764" cy="21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zh-CN" altLang="en-US" sz="1600">
                  <a:solidFill>
                    <a:srgbClr val="FFFFEF"/>
                  </a:solidFill>
                </a:rPr>
                <a:t>物理机</a:t>
              </a:r>
              <a:r>
                <a:rPr kumimoji="0" lang="en-US" altLang="zh-CN" sz="1600">
                  <a:solidFill>
                    <a:srgbClr val="FFFFEF"/>
                  </a:solidFill>
                </a:rPr>
                <a:t>OS</a:t>
              </a:r>
              <a:endParaRPr kumimoji="0" lang="zh-CN" altLang="en-US" sz="1600">
                <a:solidFill>
                  <a:srgbClr val="FFFFEF"/>
                </a:solidFill>
              </a:endParaRPr>
            </a:p>
          </p:txBody>
        </p:sp>
      </p:grpSp>
      <p:grpSp>
        <p:nvGrpSpPr>
          <p:cNvPr id="1752298" name="Group 234"/>
          <p:cNvGrpSpPr>
            <a:grpSpLocks/>
          </p:cNvGrpSpPr>
          <p:nvPr/>
        </p:nvGrpSpPr>
        <p:grpSpPr bwMode="auto">
          <a:xfrm>
            <a:off x="6856386" y="5738252"/>
            <a:ext cx="3938587" cy="442912"/>
            <a:chOff x="412" y="3325"/>
            <a:chExt cx="1264" cy="279"/>
          </a:xfrm>
        </p:grpSpPr>
        <p:sp>
          <p:nvSpPr>
            <p:cNvPr id="1752299" name="Rectangle 235"/>
            <p:cNvSpPr>
              <a:spLocks noChangeArrowheads="1"/>
            </p:cNvSpPr>
            <p:nvPr/>
          </p:nvSpPr>
          <p:spPr bwMode="auto">
            <a:xfrm>
              <a:off x="454" y="3325"/>
              <a:ext cx="1222" cy="279"/>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00" name="Text Box 236"/>
            <p:cNvSpPr txBox="1">
              <a:spLocks noChangeArrowheads="1"/>
            </p:cNvSpPr>
            <p:nvPr/>
          </p:nvSpPr>
          <p:spPr bwMode="auto">
            <a:xfrm>
              <a:off x="412" y="3355"/>
              <a:ext cx="369" cy="21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zh-CN" altLang="en-US" sz="1600">
                  <a:solidFill>
                    <a:srgbClr val="FFFFEF"/>
                  </a:solidFill>
                </a:rPr>
                <a:t>物理机</a:t>
              </a:r>
              <a:r>
                <a:rPr kumimoji="0" lang="en-US" altLang="zh-CN" sz="1600">
                  <a:solidFill>
                    <a:srgbClr val="FFFFEF"/>
                  </a:solidFill>
                </a:rPr>
                <a:t>OS </a:t>
              </a:r>
              <a:endParaRPr kumimoji="0" lang="zh-CN" altLang="en-US" sz="1600">
                <a:solidFill>
                  <a:srgbClr val="FFFFEF"/>
                </a:solidFill>
              </a:endParaRPr>
            </a:p>
          </p:txBody>
        </p:sp>
      </p:grpSp>
      <p:grpSp>
        <p:nvGrpSpPr>
          <p:cNvPr id="1752316" name="Group 252"/>
          <p:cNvGrpSpPr>
            <a:grpSpLocks/>
          </p:cNvGrpSpPr>
          <p:nvPr/>
        </p:nvGrpSpPr>
        <p:grpSpPr bwMode="auto">
          <a:xfrm>
            <a:off x="3049561" y="4804803"/>
            <a:ext cx="1800225" cy="898525"/>
            <a:chOff x="422" y="2551"/>
            <a:chExt cx="1259" cy="566"/>
          </a:xfrm>
        </p:grpSpPr>
        <p:sp>
          <p:nvSpPr>
            <p:cNvPr id="1752305" name="Rectangle 241"/>
            <p:cNvSpPr>
              <a:spLocks noChangeArrowheads="1"/>
            </p:cNvSpPr>
            <p:nvPr/>
          </p:nvSpPr>
          <p:spPr bwMode="auto">
            <a:xfrm>
              <a:off x="446" y="2551"/>
              <a:ext cx="1222" cy="56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06" name="Text Box 242"/>
            <p:cNvSpPr txBox="1">
              <a:spLocks noChangeArrowheads="1"/>
            </p:cNvSpPr>
            <p:nvPr/>
          </p:nvSpPr>
          <p:spPr bwMode="auto">
            <a:xfrm>
              <a:off x="422" y="2582"/>
              <a:ext cx="1259" cy="52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r>
                <a:rPr kumimoji="0" lang="zh-CN" altLang="en-US" sz="1600">
                  <a:solidFill>
                    <a:srgbClr val="0000FF"/>
                  </a:solidFill>
                </a:rPr>
                <a:t>虚拟化</a:t>
              </a:r>
              <a:r>
                <a:rPr kumimoji="0" lang="en-US" altLang="zh-CN" sz="1600">
                  <a:solidFill>
                    <a:srgbClr val="0000FF"/>
                  </a:solidFill>
                </a:rPr>
                <a:t>OS:</a:t>
              </a:r>
              <a:r>
                <a:rPr kumimoji="0" lang="zh-CN" altLang="en-US" sz="1600">
                  <a:solidFill>
                    <a:srgbClr val="0000FF"/>
                  </a:solidFill>
                </a:rPr>
                <a:t>将虚拟机上的进程分配到物理机</a:t>
              </a:r>
              <a:r>
                <a:rPr kumimoji="0" lang="en-US" altLang="zh-CN" sz="1600">
                  <a:solidFill>
                    <a:srgbClr val="0000FF"/>
                  </a:solidFill>
                </a:rPr>
                <a:t>OS</a:t>
              </a:r>
              <a:r>
                <a:rPr kumimoji="0" lang="zh-CN" altLang="en-US" sz="1600">
                  <a:solidFill>
                    <a:srgbClr val="0000FF"/>
                  </a:solidFill>
                </a:rPr>
                <a:t>执行</a:t>
              </a:r>
            </a:p>
          </p:txBody>
        </p:sp>
      </p:grpSp>
      <p:grpSp>
        <p:nvGrpSpPr>
          <p:cNvPr id="1752317" name="Group 253"/>
          <p:cNvGrpSpPr>
            <a:grpSpLocks/>
          </p:cNvGrpSpPr>
          <p:nvPr/>
        </p:nvGrpSpPr>
        <p:grpSpPr bwMode="auto">
          <a:xfrm>
            <a:off x="4979961" y="4806390"/>
            <a:ext cx="1800225" cy="898525"/>
            <a:chOff x="422" y="2551"/>
            <a:chExt cx="1259" cy="566"/>
          </a:xfrm>
        </p:grpSpPr>
        <p:sp>
          <p:nvSpPr>
            <p:cNvPr id="1752318" name="Rectangle 254"/>
            <p:cNvSpPr>
              <a:spLocks noChangeArrowheads="1"/>
            </p:cNvSpPr>
            <p:nvPr/>
          </p:nvSpPr>
          <p:spPr bwMode="auto">
            <a:xfrm>
              <a:off x="446" y="2551"/>
              <a:ext cx="1222" cy="56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19" name="Text Box 255"/>
            <p:cNvSpPr txBox="1">
              <a:spLocks noChangeArrowheads="1"/>
            </p:cNvSpPr>
            <p:nvPr/>
          </p:nvSpPr>
          <p:spPr bwMode="auto">
            <a:xfrm>
              <a:off x="422" y="2582"/>
              <a:ext cx="1259" cy="21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r>
                <a:rPr kumimoji="0" lang="zh-CN" altLang="en-US" sz="1600">
                  <a:solidFill>
                    <a:srgbClr val="0000FF"/>
                  </a:solidFill>
                </a:rPr>
                <a:t>虚拟化</a:t>
              </a:r>
              <a:r>
                <a:rPr kumimoji="0" lang="en-US" altLang="zh-CN" sz="1600">
                  <a:solidFill>
                    <a:srgbClr val="0000FF"/>
                  </a:solidFill>
                </a:rPr>
                <a:t>OS</a:t>
              </a:r>
              <a:endParaRPr kumimoji="0" lang="zh-CN" altLang="en-US" sz="1600">
                <a:solidFill>
                  <a:srgbClr val="0000FF"/>
                </a:solidFill>
              </a:endParaRPr>
            </a:p>
          </p:txBody>
        </p:sp>
      </p:grpSp>
      <p:grpSp>
        <p:nvGrpSpPr>
          <p:cNvPr id="1752320" name="Group 256"/>
          <p:cNvGrpSpPr>
            <a:grpSpLocks/>
          </p:cNvGrpSpPr>
          <p:nvPr/>
        </p:nvGrpSpPr>
        <p:grpSpPr bwMode="auto">
          <a:xfrm>
            <a:off x="6911947" y="4807978"/>
            <a:ext cx="3919538" cy="898525"/>
            <a:chOff x="422" y="2551"/>
            <a:chExt cx="1259" cy="566"/>
          </a:xfrm>
        </p:grpSpPr>
        <p:sp>
          <p:nvSpPr>
            <p:cNvPr id="1752321" name="Rectangle 257"/>
            <p:cNvSpPr>
              <a:spLocks noChangeArrowheads="1"/>
            </p:cNvSpPr>
            <p:nvPr/>
          </p:nvSpPr>
          <p:spPr bwMode="auto">
            <a:xfrm>
              <a:off x="446" y="2551"/>
              <a:ext cx="1222" cy="566"/>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2322" name="Text Box 258"/>
            <p:cNvSpPr txBox="1">
              <a:spLocks noChangeArrowheads="1"/>
            </p:cNvSpPr>
            <p:nvPr/>
          </p:nvSpPr>
          <p:spPr bwMode="auto">
            <a:xfrm>
              <a:off x="422" y="2582"/>
              <a:ext cx="1259" cy="212"/>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r>
                <a:rPr kumimoji="0" lang="zh-CN" altLang="en-US" sz="1600">
                  <a:solidFill>
                    <a:srgbClr val="0000FF"/>
                  </a:solidFill>
                </a:rPr>
                <a:t>虚拟化</a:t>
              </a:r>
              <a:r>
                <a:rPr kumimoji="0" lang="en-US" altLang="zh-CN" sz="1600">
                  <a:solidFill>
                    <a:srgbClr val="0000FF"/>
                  </a:solidFill>
                </a:rPr>
                <a:t>OS</a:t>
              </a:r>
              <a:endParaRPr kumimoji="0" lang="zh-CN" altLang="en-US" sz="1600">
                <a:solidFill>
                  <a:srgbClr val="0000FF"/>
                </a:solidFill>
              </a:endParaRPr>
            </a:p>
          </p:txBody>
        </p:sp>
      </p:grpSp>
      <p:sp>
        <p:nvSpPr>
          <p:cNvPr id="1752237" name="Rectangle 173"/>
          <p:cNvSpPr>
            <a:spLocks noChangeArrowheads="1"/>
          </p:cNvSpPr>
          <p:nvPr/>
        </p:nvSpPr>
        <p:spPr bwMode="auto">
          <a:xfrm>
            <a:off x="3098772" y="4338077"/>
            <a:ext cx="7708900" cy="442912"/>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2238" name="Text Box 174"/>
          <p:cNvSpPr txBox="1">
            <a:spLocks noChangeArrowheads="1"/>
          </p:cNvSpPr>
          <p:nvPr/>
        </p:nvSpPr>
        <p:spPr bwMode="auto">
          <a:xfrm>
            <a:off x="3809973" y="4358714"/>
            <a:ext cx="6340197" cy="40011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zh-CN" altLang="en-US">
                <a:solidFill>
                  <a:srgbClr val="0000FF"/>
                </a:solidFill>
              </a:rPr>
              <a:t>云操作系统</a:t>
            </a:r>
            <a:r>
              <a:rPr kumimoji="0" lang="en-US" altLang="zh-CN">
                <a:solidFill>
                  <a:srgbClr val="0000FF"/>
                </a:solidFill>
              </a:rPr>
              <a:t>(Cloud Operating System): </a:t>
            </a:r>
            <a:r>
              <a:rPr kumimoji="0" lang="zh-CN" altLang="en-US">
                <a:solidFill>
                  <a:srgbClr val="0000FF"/>
                </a:solidFill>
              </a:rPr>
              <a:t>跨物理机管理</a:t>
            </a:r>
            <a:endParaRPr kumimoji="0" lang="en-US" altLang="zh-CN">
              <a:solidFill>
                <a:srgbClr val="0000FF"/>
              </a:solidFill>
            </a:endParaRPr>
          </a:p>
        </p:txBody>
      </p:sp>
      <p:sp>
        <p:nvSpPr>
          <p:cNvPr id="1752199" name="Rectangle 135"/>
          <p:cNvSpPr>
            <a:spLocks noChangeArrowheads="1"/>
          </p:cNvSpPr>
          <p:nvPr/>
        </p:nvSpPr>
        <p:spPr bwMode="auto">
          <a:xfrm>
            <a:off x="3097185" y="2625165"/>
            <a:ext cx="1250950" cy="1719263"/>
          </a:xfrm>
          <a:prstGeom prst="rect">
            <a:avLst/>
          </a:prstGeom>
          <a:noFill/>
          <a:ln w="57150"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201" name="Text Box 137"/>
          <p:cNvSpPr txBox="1">
            <a:spLocks noChangeArrowheads="1"/>
          </p:cNvSpPr>
          <p:nvPr/>
        </p:nvSpPr>
        <p:spPr bwMode="auto">
          <a:xfrm>
            <a:off x="3274985" y="3949139"/>
            <a:ext cx="855662"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OS:</a:t>
            </a:r>
            <a:r>
              <a:rPr kumimoji="0" lang="zh-CN" altLang="en-US" sz="1400">
                <a:solidFill>
                  <a:srgbClr val="0000FF"/>
                </a:solidFill>
              </a:rPr>
              <a:t>进程</a:t>
            </a:r>
          </a:p>
        </p:txBody>
      </p:sp>
      <p:sp>
        <p:nvSpPr>
          <p:cNvPr id="1752202" name="Text Box 138"/>
          <p:cNvSpPr txBox="1">
            <a:spLocks noChangeArrowheads="1"/>
          </p:cNvSpPr>
          <p:nvPr/>
        </p:nvSpPr>
        <p:spPr bwMode="auto">
          <a:xfrm>
            <a:off x="3265460" y="1909202"/>
            <a:ext cx="1020762"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Operation</a:t>
            </a:r>
          </a:p>
        </p:txBody>
      </p:sp>
      <p:sp>
        <p:nvSpPr>
          <p:cNvPr id="1752203" name="Line 139"/>
          <p:cNvSpPr>
            <a:spLocks noChangeShapeType="1"/>
          </p:cNvSpPr>
          <p:nvPr/>
        </p:nvSpPr>
        <p:spPr bwMode="auto">
          <a:xfrm>
            <a:off x="3755997" y="2183839"/>
            <a:ext cx="0" cy="4699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204" name="Text Box 140"/>
          <p:cNvSpPr txBox="1">
            <a:spLocks noChangeArrowheads="1"/>
          </p:cNvSpPr>
          <p:nvPr/>
        </p:nvSpPr>
        <p:spPr bwMode="auto">
          <a:xfrm>
            <a:off x="3062260" y="3431615"/>
            <a:ext cx="1330814" cy="307777"/>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Prog</a:t>
            </a:r>
            <a:r>
              <a:rPr kumimoji="0" lang="en-US" altLang="zh-CN" sz="1400" baseline="-25000">
                <a:solidFill>
                  <a:srgbClr val="0000FF"/>
                </a:solidFill>
              </a:rPr>
              <a:t>1… </a:t>
            </a:r>
            <a:r>
              <a:rPr kumimoji="0" lang="en-US" altLang="zh-CN" sz="1400">
                <a:solidFill>
                  <a:srgbClr val="0000FF"/>
                </a:solidFill>
              </a:rPr>
              <a:t>Prog</a:t>
            </a:r>
            <a:r>
              <a:rPr kumimoji="0" lang="en-US" altLang="zh-CN" sz="1400" baseline="-25000">
                <a:solidFill>
                  <a:srgbClr val="0000FF"/>
                </a:solidFill>
              </a:rPr>
              <a:t>n</a:t>
            </a:r>
            <a:r>
              <a:rPr kumimoji="0" lang="zh-CN" altLang="en-US" sz="1400" baseline="-25000">
                <a:solidFill>
                  <a:srgbClr val="0000FF"/>
                </a:solidFill>
              </a:rPr>
              <a:t> </a:t>
            </a:r>
          </a:p>
        </p:txBody>
      </p:sp>
      <p:sp>
        <p:nvSpPr>
          <p:cNvPr id="1752230" name="Line 166"/>
          <p:cNvSpPr>
            <a:spLocks noChangeShapeType="1"/>
          </p:cNvSpPr>
          <p:nvPr/>
        </p:nvSpPr>
        <p:spPr bwMode="auto">
          <a:xfrm>
            <a:off x="3100360" y="3853889"/>
            <a:ext cx="1257300"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232" name="Line 168"/>
          <p:cNvSpPr>
            <a:spLocks noChangeShapeType="1"/>
          </p:cNvSpPr>
          <p:nvPr/>
        </p:nvSpPr>
        <p:spPr bwMode="auto">
          <a:xfrm>
            <a:off x="3100360" y="3371289"/>
            <a:ext cx="1257300"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27" name="Text Box 263"/>
          <p:cNvSpPr txBox="1">
            <a:spLocks noChangeArrowheads="1"/>
          </p:cNvSpPr>
          <p:nvPr/>
        </p:nvSpPr>
        <p:spPr bwMode="auto">
          <a:xfrm>
            <a:off x="8137498" y="3988827"/>
            <a:ext cx="441325"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OS</a:t>
            </a:r>
          </a:p>
        </p:txBody>
      </p:sp>
      <p:sp>
        <p:nvSpPr>
          <p:cNvPr id="1752328" name="Text Box 264"/>
          <p:cNvSpPr txBox="1">
            <a:spLocks noChangeArrowheads="1"/>
          </p:cNvSpPr>
          <p:nvPr/>
        </p:nvSpPr>
        <p:spPr bwMode="auto">
          <a:xfrm>
            <a:off x="7827935" y="1899677"/>
            <a:ext cx="1020762"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Operation</a:t>
            </a:r>
          </a:p>
        </p:txBody>
      </p:sp>
      <p:sp>
        <p:nvSpPr>
          <p:cNvPr id="1752329" name="Line 265"/>
          <p:cNvSpPr>
            <a:spLocks noChangeShapeType="1"/>
          </p:cNvSpPr>
          <p:nvPr/>
        </p:nvSpPr>
        <p:spPr bwMode="auto">
          <a:xfrm>
            <a:off x="8381972" y="2174314"/>
            <a:ext cx="0" cy="4699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nvGrpSpPr>
          <p:cNvPr id="1752333" name="Group 269"/>
          <p:cNvGrpSpPr>
            <a:grpSpLocks/>
          </p:cNvGrpSpPr>
          <p:nvPr/>
        </p:nvGrpSpPr>
        <p:grpSpPr bwMode="auto">
          <a:xfrm>
            <a:off x="7378673" y="2615640"/>
            <a:ext cx="1979613" cy="1719263"/>
            <a:chOff x="4493" y="1379"/>
            <a:chExt cx="794" cy="1083"/>
          </a:xfrm>
        </p:grpSpPr>
        <p:sp>
          <p:nvSpPr>
            <p:cNvPr id="1752326" name="Rectangle 262"/>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30" name="Line 266"/>
            <p:cNvSpPr>
              <a:spLocks noChangeShapeType="1"/>
            </p:cNvSpPr>
            <p:nvPr/>
          </p:nvSpPr>
          <p:spPr bwMode="auto">
            <a:xfrm>
              <a:off x="4495" y="2169"/>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31" name="Line 267"/>
            <p:cNvSpPr>
              <a:spLocks noChangeShapeType="1"/>
            </p:cNvSpPr>
            <p:nvPr/>
          </p:nvSpPr>
          <p:spPr bwMode="auto">
            <a:xfrm>
              <a:off x="4495" y="1865"/>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sp>
        <p:nvSpPr>
          <p:cNvPr id="1752332" name="Text Box 268"/>
          <p:cNvSpPr txBox="1">
            <a:spLocks noChangeArrowheads="1"/>
          </p:cNvSpPr>
          <p:nvPr/>
        </p:nvSpPr>
        <p:spPr bwMode="auto">
          <a:xfrm>
            <a:off x="7731097" y="3460190"/>
            <a:ext cx="1330814" cy="307777"/>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Prog</a:t>
            </a:r>
            <a:r>
              <a:rPr kumimoji="0" lang="en-US" altLang="zh-CN" sz="1400" baseline="-25000">
                <a:solidFill>
                  <a:srgbClr val="0000FF"/>
                </a:solidFill>
              </a:rPr>
              <a:t>1… </a:t>
            </a:r>
            <a:r>
              <a:rPr kumimoji="0" lang="en-US" altLang="zh-CN" sz="1400">
                <a:solidFill>
                  <a:srgbClr val="0000FF"/>
                </a:solidFill>
              </a:rPr>
              <a:t>Prog</a:t>
            </a:r>
            <a:r>
              <a:rPr kumimoji="0" lang="en-US" altLang="zh-CN" sz="1400" baseline="-25000">
                <a:solidFill>
                  <a:srgbClr val="0000FF"/>
                </a:solidFill>
              </a:rPr>
              <a:t>n</a:t>
            </a:r>
            <a:r>
              <a:rPr kumimoji="0" lang="zh-CN" altLang="en-US" sz="1400" baseline="-25000">
                <a:solidFill>
                  <a:srgbClr val="0000FF"/>
                </a:solidFill>
              </a:rPr>
              <a:t> </a:t>
            </a:r>
          </a:p>
        </p:txBody>
      </p:sp>
      <p:sp>
        <p:nvSpPr>
          <p:cNvPr id="1752334" name="Text Box 270"/>
          <p:cNvSpPr txBox="1">
            <a:spLocks noChangeArrowheads="1"/>
          </p:cNvSpPr>
          <p:nvPr/>
        </p:nvSpPr>
        <p:spPr bwMode="auto">
          <a:xfrm>
            <a:off x="6451573" y="3971364"/>
            <a:ext cx="441325"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OS</a:t>
            </a:r>
          </a:p>
        </p:txBody>
      </p:sp>
      <p:sp>
        <p:nvSpPr>
          <p:cNvPr id="1752335" name="Text Box 271"/>
          <p:cNvSpPr txBox="1">
            <a:spLocks noChangeArrowheads="1"/>
          </p:cNvSpPr>
          <p:nvPr/>
        </p:nvSpPr>
        <p:spPr bwMode="auto">
          <a:xfrm>
            <a:off x="6142010" y="1896502"/>
            <a:ext cx="1020762"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Operation</a:t>
            </a:r>
          </a:p>
        </p:txBody>
      </p:sp>
      <p:sp>
        <p:nvSpPr>
          <p:cNvPr id="1752336" name="Line 272"/>
          <p:cNvSpPr>
            <a:spLocks noChangeShapeType="1"/>
          </p:cNvSpPr>
          <p:nvPr/>
        </p:nvSpPr>
        <p:spPr bwMode="auto">
          <a:xfrm>
            <a:off x="6696047" y="2171139"/>
            <a:ext cx="0" cy="4699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nvGrpSpPr>
          <p:cNvPr id="1752337" name="Group 273"/>
          <p:cNvGrpSpPr>
            <a:grpSpLocks/>
          </p:cNvGrpSpPr>
          <p:nvPr/>
        </p:nvGrpSpPr>
        <p:grpSpPr bwMode="auto">
          <a:xfrm>
            <a:off x="6286473" y="2612465"/>
            <a:ext cx="842963" cy="1719263"/>
            <a:chOff x="4493" y="1379"/>
            <a:chExt cx="794" cy="1083"/>
          </a:xfrm>
        </p:grpSpPr>
        <p:sp>
          <p:nvSpPr>
            <p:cNvPr id="1752338" name="Rectangle 274"/>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39" name="Line 275"/>
            <p:cNvSpPr>
              <a:spLocks noChangeShapeType="1"/>
            </p:cNvSpPr>
            <p:nvPr/>
          </p:nvSpPr>
          <p:spPr bwMode="auto">
            <a:xfrm>
              <a:off x="4495" y="2169"/>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40" name="Line 276"/>
            <p:cNvSpPr>
              <a:spLocks noChangeShapeType="1"/>
            </p:cNvSpPr>
            <p:nvPr/>
          </p:nvSpPr>
          <p:spPr bwMode="auto">
            <a:xfrm>
              <a:off x="4495" y="1865"/>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sp>
        <p:nvSpPr>
          <p:cNvPr id="1752341" name="Text Box 277"/>
          <p:cNvSpPr txBox="1">
            <a:spLocks noChangeArrowheads="1"/>
          </p:cNvSpPr>
          <p:nvPr/>
        </p:nvSpPr>
        <p:spPr bwMode="auto">
          <a:xfrm>
            <a:off x="6416648" y="3457014"/>
            <a:ext cx="588963"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Prog</a:t>
            </a:r>
            <a:endParaRPr kumimoji="0" lang="zh-CN" altLang="en-US" sz="1400" baseline="-25000">
              <a:solidFill>
                <a:srgbClr val="0000FF"/>
              </a:solidFill>
            </a:endParaRPr>
          </a:p>
        </p:txBody>
      </p:sp>
      <p:sp>
        <p:nvSpPr>
          <p:cNvPr id="1752342" name="Text Box 278"/>
          <p:cNvSpPr txBox="1">
            <a:spLocks noChangeArrowheads="1"/>
          </p:cNvSpPr>
          <p:nvPr/>
        </p:nvSpPr>
        <p:spPr bwMode="auto">
          <a:xfrm>
            <a:off x="5095848" y="3958664"/>
            <a:ext cx="441325"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OS</a:t>
            </a:r>
          </a:p>
        </p:txBody>
      </p:sp>
      <p:sp>
        <p:nvSpPr>
          <p:cNvPr id="1752343" name="Text Box 279"/>
          <p:cNvSpPr txBox="1">
            <a:spLocks noChangeArrowheads="1"/>
          </p:cNvSpPr>
          <p:nvPr/>
        </p:nvSpPr>
        <p:spPr bwMode="auto">
          <a:xfrm>
            <a:off x="4771998" y="1898089"/>
            <a:ext cx="1020763" cy="304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Operation</a:t>
            </a:r>
          </a:p>
        </p:txBody>
      </p:sp>
      <p:sp>
        <p:nvSpPr>
          <p:cNvPr id="1752344" name="Line 280"/>
          <p:cNvSpPr>
            <a:spLocks noChangeShapeType="1"/>
          </p:cNvSpPr>
          <p:nvPr/>
        </p:nvSpPr>
        <p:spPr bwMode="auto">
          <a:xfrm>
            <a:off x="5326035" y="2172727"/>
            <a:ext cx="0" cy="4699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nvGrpSpPr>
          <p:cNvPr id="1752345" name="Group 281"/>
          <p:cNvGrpSpPr>
            <a:grpSpLocks/>
          </p:cNvGrpSpPr>
          <p:nvPr/>
        </p:nvGrpSpPr>
        <p:grpSpPr bwMode="auto">
          <a:xfrm>
            <a:off x="4621186" y="2614052"/>
            <a:ext cx="1438275" cy="1719262"/>
            <a:chOff x="4493" y="1379"/>
            <a:chExt cx="794" cy="1083"/>
          </a:xfrm>
        </p:grpSpPr>
        <p:sp>
          <p:nvSpPr>
            <p:cNvPr id="1752346" name="Rectangle 282"/>
            <p:cNvSpPr>
              <a:spLocks noChangeArrowheads="1"/>
            </p:cNvSpPr>
            <p:nvPr/>
          </p:nvSpPr>
          <p:spPr bwMode="auto">
            <a:xfrm>
              <a:off x="4493" y="1379"/>
              <a:ext cx="788" cy="1083"/>
            </a:xfrm>
            <a:prstGeom prst="rect">
              <a:avLst/>
            </a:prstGeom>
            <a:noFill/>
            <a:ln w="57150"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47" name="Line 283"/>
            <p:cNvSpPr>
              <a:spLocks noChangeShapeType="1"/>
            </p:cNvSpPr>
            <p:nvPr/>
          </p:nvSpPr>
          <p:spPr bwMode="auto">
            <a:xfrm>
              <a:off x="4495" y="2169"/>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2348" name="Line 284"/>
            <p:cNvSpPr>
              <a:spLocks noChangeShapeType="1"/>
            </p:cNvSpPr>
            <p:nvPr/>
          </p:nvSpPr>
          <p:spPr bwMode="auto">
            <a:xfrm>
              <a:off x="4495" y="1865"/>
              <a:ext cx="792" cy="0"/>
            </a:xfrm>
            <a:prstGeom prst="line">
              <a:avLst/>
            </a:prstGeom>
            <a:noFill/>
            <a:ln w="28575">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grpSp>
      <p:sp>
        <p:nvSpPr>
          <p:cNvPr id="1752349" name="Text Box 285"/>
          <p:cNvSpPr txBox="1">
            <a:spLocks noChangeArrowheads="1"/>
          </p:cNvSpPr>
          <p:nvPr/>
        </p:nvSpPr>
        <p:spPr bwMode="auto">
          <a:xfrm>
            <a:off x="4732310" y="3458603"/>
            <a:ext cx="1330814" cy="307777"/>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1400">
                <a:solidFill>
                  <a:srgbClr val="0000FF"/>
                </a:solidFill>
              </a:rPr>
              <a:t>Prog</a:t>
            </a:r>
            <a:r>
              <a:rPr kumimoji="0" lang="en-US" altLang="zh-CN" sz="1400" baseline="-25000">
                <a:solidFill>
                  <a:srgbClr val="0000FF"/>
                </a:solidFill>
              </a:rPr>
              <a:t>1… </a:t>
            </a:r>
            <a:r>
              <a:rPr kumimoji="0" lang="en-US" altLang="zh-CN" sz="1400">
                <a:solidFill>
                  <a:srgbClr val="0000FF"/>
                </a:solidFill>
              </a:rPr>
              <a:t>Prog</a:t>
            </a:r>
            <a:r>
              <a:rPr kumimoji="0" lang="en-US" altLang="zh-CN" sz="1400" baseline="-25000">
                <a:solidFill>
                  <a:srgbClr val="0000FF"/>
                </a:solidFill>
              </a:rPr>
              <a:t>n</a:t>
            </a:r>
            <a:r>
              <a:rPr kumimoji="0" lang="zh-CN" altLang="en-US" sz="1400" baseline="-25000">
                <a:solidFill>
                  <a:srgbClr val="0000FF"/>
                </a:solidFill>
              </a:rPr>
              <a:t> </a:t>
            </a:r>
          </a:p>
        </p:txBody>
      </p:sp>
      <p:sp>
        <p:nvSpPr>
          <p:cNvPr id="1752350" name="Text Box 286"/>
          <p:cNvSpPr txBox="1">
            <a:spLocks noChangeArrowheads="1"/>
          </p:cNvSpPr>
          <p:nvPr/>
        </p:nvSpPr>
        <p:spPr bwMode="auto">
          <a:xfrm>
            <a:off x="9518623" y="2321953"/>
            <a:ext cx="236175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不同性能的虚拟机：</a:t>
            </a:r>
            <a:r>
              <a:rPr lang="en-US" altLang="zh-CN" dirty="0">
                <a:latin typeface="微软雅黑" panose="020B0503020204020204" pitchFamily="34" charset="-122"/>
                <a:ea typeface="微软雅黑" panose="020B0503020204020204" pitchFamily="34" charset="-122"/>
              </a:rPr>
              <a:t>(1)CPU</a:t>
            </a:r>
            <a:r>
              <a:rPr lang="zh-CN" altLang="en-US" dirty="0">
                <a:latin typeface="微软雅黑" panose="020B0503020204020204" pitchFamily="34" charset="-122"/>
                <a:ea typeface="微软雅黑" panose="020B0503020204020204" pitchFamily="34" charset="-122"/>
              </a:rPr>
              <a:t>数目</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内存容量</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外存容量</a:t>
            </a:r>
          </a:p>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网络带宽</a:t>
            </a:r>
          </a:p>
        </p:txBody>
      </p:sp>
      <p:sp>
        <p:nvSpPr>
          <p:cNvPr id="1752351" name="AutoShape 287"/>
          <p:cNvSpPr>
            <a:spLocks noChangeArrowheads="1"/>
          </p:cNvSpPr>
          <p:nvPr/>
        </p:nvSpPr>
        <p:spPr bwMode="auto">
          <a:xfrm>
            <a:off x="7950085" y="5276854"/>
            <a:ext cx="2863939" cy="1464231"/>
          </a:xfrm>
          <a:prstGeom prst="roundRect">
            <a:avLst>
              <a:gd name="adj" fmla="val 16667"/>
            </a:avLst>
          </a:prstGeom>
          <a:solidFill>
            <a:srgbClr val="0000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bg1"/>
                </a:solidFill>
              </a:rPr>
              <a:t>物理机：</a:t>
            </a:r>
          </a:p>
          <a:p>
            <a:r>
              <a:rPr lang="en-US" altLang="zh-CN">
                <a:solidFill>
                  <a:schemeClr val="bg1"/>
                </a:solidFill>
              </a:rPr>
              <a:t>CPU </a:t>
            </a:r>
            <a:r>
              <a:rPr lang="zh-CN" altLang="en-US">
                <a:solidFill>
                  <a:schemeClr val="bg1"/>
                </a:solidFill>
              </a:rPr>
              <a:t>数百数千个</a:t>
            </a:r>
            <a:r>
              <a:rPr lang="en-US" altLang="zh-CN">
                <a:solidFill>
                  <a:schemeClr val="bg1"/>
                </a:solidFill>
              </a:rPr>
              <a:t>;</a:t>
            </a:r>
          </a:p>
          <a:p>
            <a:r>
              <a:rPr lang="zh-CN" altLang="en-US">
                <a:solidFill>
                  <a:schemeClr val="bg1"/>
                </a:solidFill>
              </a:rPr>
              <a:t>内存 数百数千个</a:t>
            </a:r>
            <a:r>
              <a:rPr lang="en-US" altLang="zh-CN">
                <a:solidFill>
                  <a:schemeClr val="bg1"/>
                </a:solidFill>
              </a:rPr>
              <a:t>64GB</a:t>
            </a:r>
          </a:p>
          <a:p>
            <a:r>
              <a:rPr lang="zh-CN" altLang="en-US">
                <a:solidFill>
                  <a:schemeClr val="bg1"/>
                </a:solidFill>
              </a:rPr>
              <a:t>外存 数百数千个</a:t>
            </a:r>
            <a:r>
              <a:rPr lang="en-US" altLang="zh-CN">
                <a:solidFill>
                  <a:schemeClr val="bg1"/>
                </a:solidFill>
              </a:rPr>
              <a:t>1TB</a:t>
            </a:r>
          </a:p>
        </p:txBody>
      </p:sp>
      <p:sp>
        <p:nvSpPr>
          <p:cNvPr id="1752354" name="Text Box 290"/>
          <p:cNvSpPr txBox="1">
            <a:spLocks noChangeArrowheads="1"/>
          </p:cNvSpPr>
          <p:nvPr/>
        </p:nvSpPr>
        <p:spPr bwMode="auto">
          <a:xfrm>
            <a:off x="749974" y="2697232"/>
            <a:ext cx="2326278" cy="1631216"/>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zh-CN" altLang="en-US" dirty="0">
                <a:solidFill>
                  <a:srgbClr val="000000"/>
                </a:solidFill>
                <a:latin typeface="微软雅黑" panose="020B0503020204020204" pitchFamily="34" charset="-122"/>
                <a:ea typeface="微软雅黑" panose="020B0503020204020204" pitchFamily="34" charset="-122"/>
              </a:rPr>
              <a:t>云 </a:t>
            </a:r>
            <a:r>
              <a:rPr kumimoji="0" lang="en-US" altLang="zh-CN" dirty="0">
                <a:solidFill>
                  <a:srgbClr val="000000"/>
                </a:solidFill>
                <a:latin typeface="微软雅黑" panose="020B0503020204020204" pitchFamily="34" charset="-122"/>
                <a:ea typeface="微软雅黑" panose="020B0503020204020204" pitchFamily="34" charset="-122"/>
              </a:rPr>
              <a:t>(Cloud)</a:t>
            </a:r>
          </a:p>
          <a:p>
            <a:pPr marL="342900" indent="-342900">
              <a:buFont typeface="Wingdings" panose="05000000000000000000" pitchFamily="2" charset="2"/>
              <a:buChar char="l"/>
            </a:pPr>
            <a:r>
              <a:rPr kumimoji="0" lang="zh-CN" altLang="en-US" dirty="0">
                <a:solidFill>
                  <a:srgbClr val="000000"/>
                </a:solidFill>
                <a:latin typeface="微软雅黑" panose="020B0503020204020204" pitchFamily="34" charset="-122"/>
                <a:ea typeface="微软雅黑" panose="020B0503020204020204" pitchFamily="34" charset="-122"/>
              </a:rPr>
              <a:t>可租用</a:t>
            </a:r>
            <a:endParaRPr kumimoji="0" lang="en-US" altLang="zh-CN"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kumimoji="0" lang="zh-CN" altLang="en-US" dirty="0">
                <a:solidFill>
                  <a:srgbClr val="000000"/>
                </a:solidFill>
                <a:latin typeface="微软雅黑" panose="020B0503020204020204" pitchFamily="34" charset="-122"/>
                <a:ea typeface="微软雅黑" panose="020B0503020204020204" pitchFamily="34" charset="-122"/>
              </a:rPr>
              <a:t>基于互联网使用</a:t>
            </a:r>
            <a:endParaRPr kumimoji="0" lang="en-US" altLang="zh-CN"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kumimoji="0" lang="zh-CN" altLang="en-US" dirty="0">
                <a:solidFill>
                  <a:srgbClr val="000000"/>
                </a:solidFill>
                <a:latin typeface="微软雅黑" panose="020B0503020204020204" pitchFamily="34" charset="-122"/>
                <a:ea typeface="微软雅黑" panose="020B0503020204020204" pitchFamily="34" charset="-122"/>
              </a:rPr>
              <a:t>可动态组合</a:t>
            </a:r>
            <a:endParaRPr kumimoji="0" lang="en-US" altLang="zh-CN" dirty="0">
              <a:solidFill>
                <a:srgbClr val="0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kumimoji="0" lang="zh-CN" altLang="en-US" dirty="0">
                <a:solidFill>
                  <a:srgbClr val="000000"/>
                </a:solidFill>
                <a:latin typeface="微软雅黑" panose="020B0503020204020204" pitchFamily="34" charset="-122"/>
                <a:ea typeface="微软雅黑" panose="020B0503020204020204" pitchFamily="34" charset="-122"/>
              </a:rPr>
              <a:t>可灵活扩展资源</a:t>
            </a:r>
            <a:endParaRPr kumimoji="0"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圆角矩形 73">
            <a:extLst>
              <a:ext uri="{FF2B5EF4-FFF2-40B4-BE49-F238E27FC236}">
                <a16:creationId xmlns:a16="http://schemas.microsoft.com/office/drawing/2014/main" id="{F4B08BF5-5899-4F59-8140-8BC6E118FCD1}"/>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(5)  </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云</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 name="标题 1">
            <a:extLst>
              <a:ext uri="{FF2B5EF4-FFF2-40B4-BE49-F238E27FC236}">
                <a16:creationId xmlns:a16="http://schemas.microsoft.com/office/drawing/2014/main" id="{10B635D7-1AEF-4638-8DC6-892265594F24}"/>
              </a:ext>
            </a:extLst>
          </p:cNvPr>
          <p:cNvSpPr txBox="1">
            <a:spLocks/>
          </p:cNvSpPr>
          <p:nvPr/>
        </p:nvSpPr>
        <p:spPr>
          <a:xfrm>
            <a:off x="707570" y="173268"/>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现代计算机的演进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752278"/>
                                        </p:tgtEl>
                                        <p:attrNameLst>
                                          <p:attrName>style.visibility</p:attrName>
                                        </p:attrNameLst>
                                      </p:cBhvr>
                                      <p:to>
                                        <p:strVal val="visible"/>
                                      </p:to>
                                    </p:set>
                                    <p:anim calcmode="lin" valueType="num">
                                      <p:cBhvr additive="base">
                                        <p:cTn id="7" dur="500" fill="hold"/>
                                        <p:tgtEl>
                                          <p:spTgt spid="1752278"/>
                                        </p:tgtEl>
                                        <p:attrNameLst>
                                          <p:attrName>ppt_x</p:attrName>
                                        </p:attrNameLst>
                                      </p:cBhvr>
                                      <p:tavLst>
                                        <p:tav tm="0">
                                          <p:val>
                                            <p:strVal val="#ppt_x"/>
                                          </p:val>
                                        </p:tav>
                                        <p:tav tm="100000">
                                          <p:val>
                                            <p:strVal val="#ppt_x"/>
                                          </p:val>
                                        </p:tav>
                                      </p:tavLst>
                                    </p:anim>
                                    <p:anim calcmode="lin" valueType="num">
                                      <p:cBhvr additive="base">
                                        <p:cTn id="8" dur="500" fill="hold"/>
                                        <p:tgtEl>
                                          <p:spTgt spid="17522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52279"/>
                                        </p:tgtEl>
                                        <p:attrNameLst>
                                          <p:attrName>style.visibility</p:attrName>
                                        </p:attrNameLst>
                                      </p:cBhvr>
                                      <p:to>
                                        <p:strVal val="visible"/>
                                      </p:to>
                                    </p:set>
                                    <p:anim calcmode="lin" valueType="num">
                                      <p:cBhvr additive="base">
                                        <p:cTn id="11" dur="500" fill="hold"/>
                                        <p:tgtEl>
                                          <p:spTgt spid="1752279"/>
                                        </p:tgtEl>
                                        <p:attrNameLst>
                                          <p:attrName>ppt_x</p:attrName>
                                        </p:attrNameLst>
                                      </p:cBhvr>
                                      <p:tavLst>
                                        <p:tav tm="0">
                                          <p:val>
                                            <p:strVal val="#ppt_x"/>
                                          </p:val>
                                        </p:tav>
                                        <p:tav tm="100000">
                                          <p:val>
                                            <p:strVal val="#ppt_x"/>
                                          </p:val>
                                        </p:tav>
                                      </p:tavLst>
                                    </p:anim>
                                    <p:anim calcmode="lin" valueType="num">
                                      <p:cBhvr additive="base">
                                        <p:cTn id="12" dur="500" fill="hold"/>
                                        <p:tgtEl>
                                          <p:spTgt spid="17522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52351"/>
                                        </p:tgtEl>
                                        <p:attrNameLst>
                                          <p:attrName>style.visibility</p:attrName>
                                        </p:attrNameLst>
                                      </p:cBhvr>
                                      <p:to>
                                        <p:strVal val="visible"/>
                                      </p:to>
                                    </p:set>
                                    <p:anim calcmode="lin" valueType="num">
                                      <p:cBhvr additive="base">
                                        <p:cTn id="15" dur="500" fill="hold"/>
                                        <p:tgtEl>
                                          <p:spTgt spid="1752351"/>
                                        </p:tgtEl>
                                        <p:attrNameLst>
                                          <p:attrName>ppt_x</p:attrName>
                                        </p:attrNameLst>
                                      </p:cBhvr>
                                      <p:tavLst>
                                        <p:tav tm="0">
                                          <p:val>
                                            <p:strVal val="#ppt_x"/>
                                          </p:val>
                                        </p:tav>
                                        <p:tav tm="100000">
                                          <p:val>
                                            <p:strVal val="#ppt_x"/>
                                          </p:val>
                                        </p:tav>
                                      </p:tavLst>
                                    </p:anim>
                                    <p:anim calcmode="lin" valueType="num">
                                      <p:cBhvr additive="base">
                                        <p:cTn id="16" dur="500" fill="hold"/>
                                        <p:tgtEl>
                                          <p:spTgt spid="1752351"/>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752295"/>
                                        </p:tgtEl>
                                        <p:attrNameLst>
                                          <p:attrName>style.visibility</p:attrName>
                                        </p:attrNameLst>
                                      </p:cBhvr>
                                      <p:to>
                                        <p:strVal val="visible"/>
                                      </p:to>
                                    </p:set>
                                    <p:anim calcmode="lin" valueType="num">
                                      <p:cBhvr additive="base">
                                        <p:cTn id="21" dur="500" fill="hold"/>
                                        <p:tgtEl>
                                          <p:spTgt spid="1752295"/>
                                        </p:tgtEl>
                                        <p:attrNameLst>
                                          <p:attrName>ppt_x</p:attrName>
                                        </p:attrNameLst>
                                      </p:cBhvr>
                                      <p:tavLst>
                                        <p:tav tm="0">
                                          <p:val>
                                            <p:strVal val="#ppt_x"/>
                                          </p:val>
                                        </p:tav>
                                        <p:tav tm="100000">
                                          <p:val>
                                            <p:strVal val="#ppt_x"/>
                                          </p:val>
                                        </p:tav>
                                      </p:tavLst>
                                    </p:anim>
                                    <p:anim calcmode="lin" valueType="num">
                                      <p:cBhvr additive="base">
                                        <p:cTn id="22" dur="500" fill="hold"/>
                                        <p:tgtEl>
                                          <p:spTgt spid="175229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52294"/>
                                        </p:tgtEl>
                                        <p:attrNameLst>
                                          <p:attrName>style.visibility</p:attrName>
                                        </p:attrNameLst>
                                      </p:cBhvr>
                                      <p:to>
                                        <p:strVal val="visible"/>
                                      </p:to>
                                    </p:set>
                                    <p:anim calcmode="lin" valueType="num">
                                      <p:cBhvr additive="base">
                                        <p:cTn id="25" dur="500" fill="hold"/>
                                        <p:tgtEl>
                                          <p:spTgt spid="1752294"/>
                                        </p:tgtEl>
                                        <p:attrNameLst>
                                          <p:attrName>ppt_x</p:attrName>
                                        </p:attrNameLst>
                                      </p:cBhvr>
                                      <p:tavLst>
                                        <p:tav tm="0">
                                          <p:val>
                                            <p:strVal val="#ppt_x"/>
                                          </p:val>
                                        </p:tav>
                                        <p:tav tm="100000">
                                          <p:val>
                                            <p:strVal val="#ppt_x"/>
                                          </p:val>
                                        </p:tav>
                                      </p:tavLst>
                                    </p:anim>
                                    <p:anim calcmode="lin" valueType="num">
                                      <p:cBhvr additive="base">
                                        <p:cTn id="26" dur="500" fill="hold"/>
                                        <p:tgtEl>
                                          <p:spTgt spid="175229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52298"/>
                                        </p:tgtEl>
                                        <p:attrNameLst>
                                          <p:attrName>style.visibility</p:attrName>
                                        </p:attrNameLst>
                                      </p:cBhvr>
                                      <p:to>
                                        <p:strVal val="visible"/>
                                      </p:to>
                                    </p:set>
                                    <p:anim calcmode="lin" valueType="num">
                                      <p:cBhvr additive="base">
                                        <p:cTn id="29" dur="500" fill="hold"/>
                                        <p:tgtEl>
                                          <p:spTgt spid="1752298"/>
                                        </p:tgtEl>
                                        <p:attrNameLst>
                                          <p:attrName>ppt_x</p:attrName>
                                        </p:attrNameLst>
                                      </p:cBhvr>
                                      <p:tavLst>
                                        <p:tav tm="0">
                                          <p:val>
                                            <p:strVal val="#ppt_x"/>
                                          </p:val>
                                        </p:tav>
                                        <p:tav tm="100000">
                                          <p:val>
                                            <p:strVal val="#ppt_x"/>
                                          </p:val>
                                        </p:tav>
                                      </p:tavLst>
                                    </p:anim>
                                    <p:anim calcmode="lin" valueType="num">
                                      <p:cBhvr additive="base">
                                        <p:cTn id="30" dur="500" fill="hold"/>
                                        <p:tgtEl>
                                          <p:spTgt spid="175229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52274"/>
                                        </p:tgtEl>
                                        <p:attrNameLst>
                                          <p:attrName>style.visibility</p:attrName>
                                        </p:attrNameLst>
                                      </p:cBhvr>
                                      <p:to>
                                        <p:strVal val="visible"/>
                                      </p:to>
                                    </p:set>
                                    <p:anim calcmode="lin" valueType="num">
                                      <p:cBhvr additive="base">
                                        <p:cTn id="35" dur="500" fill="hold"/>
                                        <p:tgtEl>
                                          <p:spTgt spid="1752274"/>
                                        </p:tgtEl>
                                        <p:attrNameLst>
                                          <p:attrName>ppt_x</p:attrName>
                                        </p:attrNameLst>
                                      </p:cBhvr>
                                      <p:tavLst>
                                        <p:tav tm="0">
                                          <p:val>
                                            <p:strVal val="#ppt_x"/>
                                          </p:val>
                                        </p:tav>
                                        <p:tav tm="100000">
                                          <p:val>
                                            <p:strVal val="#ppt_x"/>
                                          </p:val>
                                        </p:tav>
                                      </p:tavLst>
                                    </p:anim>
                                    <p:anim calcmode="lin" valueType="num">
                                      <p:cBhvr additive="base">
                                        <p:cTn id="36" dur="500" fill="hold"/>
                                        <p:tgtEl>
                                          <p:spTgt spid="1752274"/>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752199"/>
                                        </p:tgtEl>
                                        <p:attrNameLst>
                                          <p:attrName>style.visibility</p:attrName>
                                        </p:attrNameLst>
                                      </p:cBhvr>
                                      <p:to>
                                        <p:strVal val="visible"/>
                                      </p:to>
                                    </p:set>
                                    <p:anim calcmode="lin" valueType="num">
                                      <p:cBhvr additive="base">
                                        <p:cTn id="41" dur="500" fill="hold"/>
                                        <p:tgtEl>
                                          <p:spTgt spid="1752199"/>
                                        </p:tgtEl>
                                        <p:attrNameLst>
                                          <p:attrName>ppt_x</p:attrName>
                                        </p:attrNameLst>
                                      </p:cBhvr>
                                      <p:tavLst>
                                        <p:tav tm="0">
                                          <p:val>
                                            <p:strVal val="#ppt_x"/>
                                          </p:val>
                                        </p:tav>
                                        <p:tav tm="100000">
                                          <p:val>
                                            <p:strVal val="#ppt_x"/>
                                          </p:val>
                                        </p:tav>
                                      </p:tavLst>
                                    </p:anim>
                                    <p:anim calcmode="lin" valueType="num">
                                      <p:cBhvr additive="base">
                                        <p:cTn id="42" dur="500" fill="hold"/>
                                        <p:tgtEl>
                                          <p:spTgt spid="175219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52201"/>
                                        </p:tgtEl>
                                        <p:attrNameLst>
                                          <p:attrName>style.visibility</p:attrName>
                                        </p:attrNameLst>
                                      </p:cBhvr>
                                      <p:to>
                                        <p:strVal val="visible"/>
                                      </p:to>
                                    </p:set>
                                    <p:anim calcmode="lin" valueType="num">
                                      <p:cBhvr additive="base">
                                        <p:cTn id="45" dur="500" fill="hold"/>
                                        <p:tgtEl>
                                          <p:spTgt spid="1752201"/>
                                        </p:tgtEl>
                                        <p:attrNameLst>
                                          <p:attrName>ppt_x</p:attrName>
                                        </p:attrNameLst>
                                      </p:cBhvr>
                                      <p:tavLst>
                                        <p:tav tm="0">
                                          <p:val>
                                            <p:strVal val="#ppt_x"/>
                                          </p:val>
                                        </p:tav>
                                        <p:tav tm="100000">
                                          <p:val>
                                            <p:strVal val="#ppt_x"/>
                                          </p:val>
                                        </p:tav>
                                      </p:tavLst>
                                    </p:anim>
                                    <p:anim calcmode="lin" valueType="num">
                                      <p:cBhvr additive="base">
                                        <p:cTn id="46" dur="500" fill="hold"/>
                                        <p:tgtEl>
                                          <p:spTgt spid="175220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52202"/>
                                        </p:tgtEl>
                                        <p:attrNameLst>
                                          <p:attrName>style.visibility</p:attrName>
                                        </p:attrNameLst>
                                      </p:cBhvr>
                                      <p:to>
                                        <p:strVal val="visible"/>
                                      </p:to>
                                    </p:set>
                                    <p:anim calcmode="lin" valueType="num">
                                      <p:cBhvr additive="base">
                                        <p:cTn id="49" dur="500" fill="hold"/>
                                        <p:tgtEl>
                                          <p:spTgt spid="1752202"/>
                                        </p:tgtEl>
                                        <p:attrNameLst>
                                          <p:attrName>ppt_x</p:attrName>
                                        </p:attrNameLst>
                                      </p:cBhvr>
                                      <p:tavLst>
                                        <p:tav tm="0">
                                          <p:val>
                                            <p:strVal val="#ppt_x"/>
                                          </p:val>
                                        </p:tav>
                                        <p:tav tm="100000">
                                          <p:val>
                                            <p:strVal val="#ppt_x"/>
                                          </p:val>
                                        </p:tav>
                                      </p:tavLst>
                                    </p:anim>
                                    <p:anim calcmode="lin" valueType="num">
                                      <p:cBhvr additive="base">
                                        <p:cTn id="50" dur="500" fill="hold"/>
                                        <p:tgtEl>
                                          <p:spTgt spid="175220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52203"/>
                                        </p:tgtEl>
                                        <p:attrNameLst>
                                          <p:attrName>style.visibility</p:attrName>
                                        </p:attrNameLst>
                                      </p:cBhvr>
                                      <p:to>
                                        <p:strVal val="visible"/>
                                      </p:to>
                                    </p:set>
                                    <p:anim calcmode="lin" valueType="num">
                                      <p:cBhvr additive="base">
                                        <p:cTn id="53" dur="500" fill="hold"/>
                                        <p:tgtEl>
                                          <p:spTgt spid="1752203"/>
                                        </p:tgtEl>
                                        <p:attrNameLst>
                                          <p:attrName>ppt_x</p:attrName>
                                        </p:attrNameLst>
                                      </p:cBhvr>
                                      <p:tavLst>
                                        <p:tav tm="0">
                                          <p:val>
                                            <p:strVal val="#ppt_x"/>
                                          </p:val>
                                        </p:tav>
                                        <p:tav tm="100000">
                                          <p:val>
                                            <p:strVal val="#ppt_x"/>
                                          </p:val>
                                        </p:tav>
                                      </p:tavLst>
                                    </p:anim>
                                    <p:anim calcmode="lin" valueType="num">
                                      <p:cBhvr additive="base">
                                        <p:cTn id="54" dur="500" fill="hold"/>
                                        <p:tgtEl>
                                          <p:spTgt spid="175220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52204"/>
                                        </p:tgtEl>
                                        <p:attrNameLst>
                                          <p:attrName>style.visibility</p:attrName>
                                        </p:attrNameLst>
                                      </p:cBhvr>
                                      <p:to>
                                        <p:strVal val="visible"/>
                                      </p:to>
                                    </p:set>
                                    <p:anim calcmode="lin" valueType="num">
                                      <p:cBhvr additive="base">
                                        <p:cTn id="57" dur="500" fill="hold"/>
                                        <p:tgtEl>
                                          <p:spTgt spid="1752204"/>
                                        </p:tgtEl>
                                        <p:attrNameLst>
                                          <p:attrName>ppt_x</p:attrName>
                                        </p:attrNameLst>
                                      </p:cBhvr>
                                      <p:tavLst>
                                        <p:tav tm="0">
                                          <p:val>
                                            <p:strVal val="#ppt_x"/>
                                          </p:val>
                                        </p:tav>
                                        <p:tav tm="100000">
                                          <p:val>
                                            <p:strVal val="#ppt_x"/>
                                          </p:val>
                                        </p:tav>
                                      </p:tavLst>
                                    </p:anim>
                                    <p:anim calcmode="lin" valueType="num">
                                      <p:cBhvr additive="base">
                                        <p:cTn id="58" dur="500" fill="hold"/>
                                        <p:tgtEl>
                                          <p:spTgt spid="175220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52230"/>
                                        </p:tgtEl>
                                        <p:attrNameLst>
                                          <p:attrName>style.visibility</p:attrName>
                                        </p:attrNameLst>
                                      </p:cBhvr>
                                      <p:to>
                                        <p:strVal val="visible"/>
                                      </p:to>
                                    </p:set>
                                    <p:anim calcmode="lin" valueType="num">
                                      <p:cBhvr additive="base">
                                        <p:cTn id="61" dur="500" fill="hold"/>
                                        <p:tgtEl>
                                          <p:spTgt spid="1752230"/>
                                        </p:tgtEl>
                                        <p:attrNameLst>
                                          <p:attrName>ppt_x</p:attrName>
                                        </p:attrNameLst>
                                      </p:cBhvr>
                                      <p:tavLst>
                                        <p:tav tm="0">
                                          <p:val>
                                            <p:strVal val="#ppt_x"/>
                                          </p:val>
                                        </p:tav>
                                        <p:tav tm="100000">
                                          <p:val>
                                            <p:strVal val="#ppt_x"/>
                                          </p:val>
                                        </p:tav>
                                      </p:tavLst>
                                    </p:anim>
                                    <p:anim calcmode="lin" valueType="num">
                                      <p:cBhvr additive="base">
                                        <p:cTn id="62" dur="500" fill="hold"/>
                                        <p:tgtEl>
                                          <p:spTgt spid="175223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752232"/>
                                        </p:tgtEl>
                                        <p:attrNameLst>
                                          <p:attrName>style.visibility</p:attrName>
                                        </p:attrNameLst>
                                      </p:cBhvr>
                                      <p:to>
                                        <p:strVal val="visible"/>
                                      </p:to>
                                    </p:set>
                                    <p:anim calcmode="lin" valueType="num">
                                      <p:cBhvr additive="base">
                                        <p:cTn id="65" dur="500" fill="hold"/>
                                        <p:tgtEl>
                                          <p:spTgt spid="1752232"/>
                                        </p:tgtEl>
                                        <p:attrNameLst>
                                          <p:attrName>ppt_x</p:attrName>
                                        </p:attrNameLst>
                                      </p:cBhvr>
                                      <p:tavLst>
                                        <p:tav tm="0">
                                          <p:val>
                                            <p:strVal val="#ppt_x"/>
                                          </p:val>
                                        </p:tav>
                                        <p:tav tm="100000">
                                          <p:val>
                                            <p:strVal val="#ppt_x"/>
                                          </p:val>
                                        </p:tav>
                                      </p:tavLst>
                                    </p:anim>
                                    <p:anim calcmode="lin" valueType="num">
                                      <p:cBhvr additive="base">
                                        <p:cTn id="66" dur="500" fill="hold"/>
                                        <p:tgtEl>
                                          <p:spTgt spid="1752232"/>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752342"/>
                                        </p:tgtEl>
                                        <p:attrNameLst>
                                          <p:attrName>style.visibility</p:attrName>
                                        </p:attrNameLst>
                                      </p:cBhvr>
                                      <p:to>
                                        <p:strVal val="visible"/>
                                      </p:to>
                                    </p:set>
                                    <p:anim calcmode="lin" valueType="num">
                                      <p:cBhvr additive="base">
                                        <p:cTn id="71" dur="500" fill="hold"/>
                                        <p:tgtEl>
                                          <p:spTgt spid="1752342"/>
                                        </p:tgtEl>
                                        <p:attrNameLst>
                                          <p:attrName>ppt_x</p:attrName>
                                        </p:attrNameLst>
                                      </p:cBhvr>
                                      <p:tavLst>
                                        <p:tav tm="0">
                                          <p:val>
                                            <p:strVal val="#ppt_x"/>
                                          </p:val>
                                        </p:tav>
                                        <p:tav tm="100000">
                                          <p:val>
                                            <p:strVal val="#ppt_x"/>
                                          </p:val>
                                        </p:tav>
                                      </p:tavLst>
                                    </p:anim>
                                    <p:anim calcmode="lin" valueType="num">
                                      <p:cBhvr additive="base">
                                        <p:cTn id="72" dur="500" fill="hold"/>
                                        <p:tgtEl>
                                          <p:spTgt spid="17523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52343"/>
                                        </p:tgtEl>
                                        <p:attrNameLst>
                                          <p:attrName>style.visibility</p:attrName>
                                        </p:attrNameLst>
                                      </p:cBhvr>
                                      <p:to>
                                        <p:strVal val="visible"/>
                                      </p:to>
                                    </p:set>
                                    <p:anim calcmode="lin" valueType="num">
                                      <p:cBhvr additive="base">
                                        <p:cTn id="75" dur="500" fill="hold"/>
                                        <p:tgtEl>
                                          <p:spTgt spid="1752343"/>
                                        </p:tgtEl>
                                        <p:attrNameLst>
                                          <p:attrName>ppt_x</p:attrName>
                                        </p:attrNameLst>
                                      </p:cBhvr>
                                      <p:tavLst>
                                        <p:tav tm="0">
                                          <p:val>
                                            <p:strVal val="#ppt_x"/>
                                          </p:val>
                                        </p:tav>
                                        <p:tav tm="100000">
                                          <p:val>
                                            <p:strVal val="#ppt_x"/>
                                          </p:val>
                                        </p:tav>
                                      </p:tavLst>
                                    </p:anim>
                                    <p:anim calcmode="lin" valueType="num">
                                      <p:cBhvr additive="base">
                                        <p:cTn id="76" dur="500" fill="hold"/>
                                        <p:tgtEl>
                                          <p:spTgt spid="1752343"/>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752344"/>
                                        </p:tgtEl>
                                        <p:attrNameLst>
                                          <p:attrName>style.visibility</p:attrName>
                                        </p:attrNameLst>
                                      </p:cBhvr>
                                      <p:to>
                                        <p:strVal val="visible"/>
                                      </p:to>
                                    </p:set>
                                    <p:anim calcmode="lin" valueType="num">
                                      <p:cBhvr additive="base">
                                        <p:cTn id="79" dur="500" fill="hold"/>
                                        <p:tgtEl>
                                          <p:spTgt spid="1752344"/>
                                        </p:tgtEl>
                                        <p:attrNameLst>
                                          <p:attrName>ppt_x</p:attrName>
                                        </p:attrNameLst>
                                      </p:cBhvr>
                                      <p:tavLst>
                                        <p:tav tm="0">
                                          <p:val>
                                            <p:strVal val="#ppt_x"/>
                                          </p:val>
                                        </p:tav>
                                        <p:tav tm="100000">
                                          <p:val>
                                            <p:strVal val="#ppt_x"/>
                                          </p:val>
                                        </p:tav>
                                      </p:tavLst>
                                    </p:anim>
                                    <p:anim calcmode="lin" valueType="num">
                                      <p:cBhvr additive="base">
                                        <p:cTn id="80" dur="500" fill="hold"/>
                                        <p:tgtEl>
                                          <p:spTgt spid="1752344"/>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52345"/>
                                        </p:tgtEl>
                                        <p:attrNameLst>
                                          <p:attrName>style.visibility</p:attrName>
                                        </p:attrNameLst>
                                      </p:cBhvr>
                                      <p:to>
                                        <p:strVal val="visible"/>
                                      </p:to>
                                    </p:set>
                                    <p:anim calcmode="lin" valueType="num">
                                      <p:cBhvr additive="base">
                                        <p:cTn id="83" dur="500" fill="hold"/>
                                        <p:tgtEl>
                                          <p:spTgt spid="1752345"/>
                                        </p:tgtEl>
                                        <p:attrNameLst>
                                          <p:attrName>ppt_x</p:attrName>
                                        </p:attrNameLst>
                                      </p:cBhvr>
                                      <p:tavLst>
                                        <p:tav tm="0">
                                          <p:val>
                                            <p:strVal val="#ppt_x"/>
                                          </p:val>
                                        </p:tav>
                                        <p:tav tm="100000">
                                          <p:val>
                                            <p:strVal val="#ppt_x"/>
                                          </p:val>
                                        </p:tav>
                                      </p:tavLst>
                                    </p:anim>
                                    <p:anim calcmode="lin" valueType="num">
                                      <p:cBhvr additive="base">
                                        <p:cTn id="84" dur="500" fill="hold"/>
                                        <p:tgtEl>
                                          <p:spTgt spid="175234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752349"/>
                                        </p:tgtEl>
                                        <p:attrNameLst>
                                          <p:attrName>style.visibility</p:attrName>
                                        </p:attrNameLst>
                                      </p:cBhvr>
                                      <p:to>
                                        <p:strVal val="visible"/>
                                      </p:to>
                                    </p:set>
                                    <p:anim calcmode="lin" valueType="num">
                                      <p:cBhvr additive="base">
                                        <p:cTn id="87" dur="500" fill="hold"/>
                                        <p:tgtEl>
                                          <p:spTgt spid="1752349"/>
                                        </p:tgtEl>
                                        <p:attrNameLst>
                                          <p:attrName>ppt_x</p:attrName>
                                        </p:attrNameLst>
                                      </p:cBhvr>
                                      <p:tavLst>
                                        <p:tav tm="0">
                                          <p:val>
                                            <p:strVal val="#ppt_x"/>
                                          </p:val>
                                        </p:tav>
                                        <p:tav tm="100000">
                                          <p:val>
                                            <p:strVal val="#ppt_x"/>
                                          </p:val>
                                        </p:tav>
                                      </p:tavLst>
                                    </p:anim>
                                    <p:anim calcmode="lin" valueType="num">
                                      <p:cBhvr additive="base">
                                        <p:cTn id="88" dur="500" fill="hold"/>
                                        <p:tgtEl>
                                          <p:spTgt spid="1752349"/>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752334"/>
                                        </p:tgtEl>
                                        <p:attrNameLst>
                                          <p:attrName>style.visibility</p:attrName>
                                        </p:attrNameLst>
                                      </p:cBhvr>
                                      <p:to>
                                        <p:strVal val="visible"/>
                                      </p:to>
                                    </p:set>
                                    <p:anim calcmode="lin" valueType="num">
                                      <p:cBhvr additive="base">
                                        <p:cTn id="93" dur="500" fill="hold"/>
                                        <p:tgtEl>
                                          <p:spTgt spid="1752334"/>
                                        </p:tgtEl>
                                        <p:attrNameLst>
                                          <p:attrName>ppt_x</p:attrName>
                                        </p:attrNameLst>
                                      </p:cBhvr>
                                      <p:tavLst>
                                        <p:tav tm="0">
                                          <p:val>
                                            <p:strVal val="#ppt_x"/>
                                          </p:val>
                                        </p:tav>
                                        <p:tav tm="100000">
                                          <p:val>
                                            <p:strVal val="#ppt_x"/>
                                          </p:val>
                                        </p:tav>
                                      </p:tavLst>
                                    </p:anim>
                                    <p:anim calcmode="lin" valueType="num">
                                      <p:cBhvr additive="base">
                                        <p:cTn id="94" dur="500" fill="hold"/>
                                        <p:tgtEl>
                                          <p:spTgt spid="175233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752335"/>
                                        </p:tgtEl>
                                        <p:attrNameLst>
                                          <p:attrName>style.visibility</p:attrName>
                                        </p:attrNameLst>
                                      </p:cBhvr>
                                      <p:to>
                                        <p:strVal val="visible"/>
                                      </p:to>
                                    </p:set>
                                    <p:anim calcmode="lin" valueType="num">
                                      <p:cBhvr additive="base">
                                        <p:cTn id="97" dur="500" fill="hold"/>
                                        <p:tgtEl>
                                          <p:spTgt spid="1752335"/>
                                        </p:tgtEl>
                                        <p:attrNameLst>
                                          <p:attrName>ppt_x</p:attrName>
                                        </p:attrNameLst>
                                      </p:cBhvr>
                                      <p:tavLst>
                                        <p:tav tm="0">
                                          <p:val>
                                            <p:strVal val="#ppt_x"/>
                                          </p:val>
                                        </p:tav>
                                        <p:tav tm="100000">
                                          <p:val>
                                            <p:strVal val="#ppt_x"/>
                                          </p:val>
                                        </p:tav>
                                      </p:tavLst>
                                    </p:anim>
                                    <p:anim calcmode="lin" valueType="num">
                                      <p:cBhvr additive="base">
                                        <p:cTn id="98" dur="500" fill="hold"/>
                                        <p:tgtEl>
                                          <p:spTgt spid="17523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752336"/>
                                        </p:tgtEl>
                                        <p:attrNameLst>
                                          <p:attrName>style.visibility</p:attrName>
                                        </p:attrNameLst>
                                      </p:cBhvr>
                                      <p:to>
                                        <p:strVal val="visible"/>
                                      </p:to>
                                    </p:set>
                                    <p:anim calcmode="lin" valueType="num">
                                      <p:cBhvr additive="base">
                                        <p:cTn id="101" dur="500" fill="hold"/>
                                        <p:tgtEl>
                                          <p:spTgt spid="1752336"/>
                                        </p:tgtEl>
                                        <p:attrNameLst>
                                          <p:attrName>ppt_x</p:attrName>
                                        </p:attrNameLst>
                                      </p:cBhvr>
                                      <p:tavLst>
                                        <p:tav tm="0">
                                          <p:val>
                                            <p:strVal val="#ppt_x"/>
                                          </p:val>
                                        </p:tav>
                                        <p:tav tm="100000">
                                          <p:val>
                                            <p:strVal val="#ppt_x"/>
                                          </p:val>
                                        </p:tav>
                                      </p:tavLst>
                                    </p:anim>
                                    <p:anim calcmode="lin" valueType="num">
                                      <p:cBhvr additive="base">
                                        <p:cTn id="102" dur="500" fill="hold"/>
                                        <p:tgtEl>
                                          <p:spTgt spid="175233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752337"/>
                                        </p:tgtEl>
                                        <p:attrNameLst>
                                          <p:attrName>style.visibility</p:attrName>
                                        </p:attrNameLst>
                                      </p:cBhvr>
                                      <p:to>
                                        <p:strVal val="visible"/>
                                      </p:to>
                                    </p:set>
                                    <p:anim calcmode="lin" valueType="num">
                                      <p:cBhvr additive="base">
                                        <p:cTn id="105" dur="500" fill="hold"/>
                                        <p:tgtEl>
                                          <p:spTgt spid="1752337"/>
                                        </p:tgtEl>
                                        <p:attrNameLst>
                                          <p:attrName>ppt_x</p:attrName>
                                        </p:attrNameLst>
                                      </p:cBhvr>
                                      <p:tavLst>
                                        <p:tav tm="0">
                                          <p:val>
                                            <p:strVal val="#ppt_x"/>
                                          </p:val>
                                        </p:tav>
                                        <p:tav tm="100000">
                                          <p:val>
                                            <p:strVal val="#ppt_x"/>
                                          </p:val>
                                        </p:tav>
                                      </p:tavLst>
                                    </p:anim>
                                    <p:anim calcmode="lin" valueType="num">
                                      <p:cBhvr additive="base">
                                        <p:cTn id="106" dur="500" fill="hold"/>
                                        <p:tgtEl>
                                          <p:spTgt spid="1752337"/>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752341"/>
                                        </p:tgtEl>
                                        <p:attrNameLst>
                                          <p:attrName>style.visibility</p:attrName>
                                        </p:attrNameLst>
                                      </p:cBhvr>
                                      <p:to>
                                        <p:strVal val="visible"/>
                                      </p:to>
                                    </p:set>
                                    <p:anim calcmode="lin" valueType="num">
                                      <p:cBhvr additive="base">
                                        <p:cTn id="109" dur="500" fill="hold"/>
                                        <p:tgtEl>
                                          <p:spTgt spid="1752341"/>
                                        </p:tgtEl>
                                        <p:attrNameLst>
                                          <p:attrName>ppt_x</p:attrName>
                                        </p:attrNameLst>
                                      </p:cBhvr>
                                      <p:tavLst>
                                        <p:tav tm="0">
                                          <p:val>
                                            <p:strVal val="#ppt_x"/>
                                          </p:val>
                                        </p:tav>
                                        <p:tav tm="100000">
                                          <p:val>
                                            <p:strVal val="#ppt_x"/>
                                          </p:val>
                                        </p:tav>
                                      </p:tavLst>
                                    </p:anim>
                                    <p:anim calcmode="lin" valueType="num">
                                      <p:cBhvr additive="base">
                                        <p:cTn id="110" dur="500" fill="hold"/>
                                        <p:tgtEl>
                                          <p:spTgt spid="1752341"/>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752327"/>
                                        </p:tgtEl>
                                        <p:attrNameLst>
                                          <p:attrName>style.visibility</p:attrName>
                                        </p:attrNameLst>
                                      </p:cBhvr>
                                      <p:to>
                                        <p:strVal val="visible"/>
                                      </p:to>
                                    </p:set>
                                    <p:anim calcmode="lin" valueType="num">
                                      <p:cBhvr additive="base">
                                        <p:cTn id="115" dur="500" fill="hold"/>
                                        <p:tgtEl>
                                          <p:spTgt spid="1752327"/>
                                        </p:tgtEl>
                                        <p:attrNameLst>
                                          <p:attrName>ppt_x</p:attrName>
                                        </p:attrNameLst>
                                      </p:cBhvr>
                                      <p:tavLst>
                                        <p:tav tm="0">
                                          <p:val>
                                            <p:strVal val="#ppt_x"/>
                                          </p:val>
                                        </p:tav>
                                        <p:tav tm="100000">
                                          <p:val>
                                            <p:strVal val="#ppt_x"/>
                                          </p:val>
                                        </p:tav>
                                      </p:tavLst>
                                    </p:anim>
                                    <p:anim calcmode="lin" valueType="num">
                                      <p:cBhvr additive="base">
                                        <p:cTn id="116" dur="500" fill="hold"/>
                                        <p:tgtEl>
                                          <p:spTgt spid="175232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752328"/>
                                        </p:tgtEl>
                                        <p:attrNameLst>
                                          <p:attrName>style.visibility</p:attrName>
                                        </p:attrNameLst>
                                      </p:cBhvr>
                                      <p:to>
                                        <p:strVal val="visible"/>
                                      </p:to>
                                    </p:set>
                                    <p:anim calcmode="lin" valueType="num">
                                      <p:cBhvr additive="base">
                                        <p:cTn id="119" dur="500" fill="hold"/>
                                        <p:tgtEl>
                                          <p:spTgt spid="1752328"/>
                                        </p:tgtEl>
                                        <p:attrNameLst>
                                          <p:attrName>ppt_x</p:attrName>
                                        </p:attrNameLst>
                                      </p:cBhvr>
                                      <p:tavLst>
                                        <p:tav tm="0">
                                          <p:val>
                                            <p:strVal val="#ppt_x"/>
                                          </p:val>
                                        </p:tav>
                                        <p:tav tm="100000">
                                          <p:val>
                                            <p:strVal val="#ppt_x"/>
                                          </p:val>
                                        </p:tav>
                                      </p:tavLst>
                                    </p:anim>
                                    <p:anim calcmode="lin" valueType="num">
                                      <p:cBhvr additive="base">
                                        <p:cTn id="120" dur="500" fill="hold"/>
                                        <p:tgtEl>
                                          <p:spTgt spid="1752328"/>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752329"/>
                                        </p:tgtEl>
                                        <p:attrNameLst>
                                          <p:attrName>style.visibility</p:attrName>
                                        </p:attrNameLst>
                                      </p:cBhvr>
                                      <p:to>
                                        <p:strVal val="visible"/>
                                      </p:to>
                                    </p:set>
                                    <p:anim calcmode="lin" valueType="num">
                                      <p:cBhvr additive="base">
                                        <p:cTn id="123" dur="500" fill="hold"/>
                                        <p:tgtEl>
                                          <p:spTgt spid="1752329"/>
                                        </p:tgtEl>
                                        <p:attrNameLst>
                                          <p:attrName>ppt_x</p:attrName>
                                        </p:attrNameLst>
                                      </p:cBhvr>
                                      <p:tavLst>
                                        <p:tav tm="0">
                                          <p:val>
                                            <p:strVal val="#ppt_x"/>
                                          </p:val>
                                        </p:tav>
                                        <p:tav tm="100000">
                                          <p:val>
                                            <p:strVal val="#ppt_x"/>
                                          </p:val>
                                        </p:tav>
                                      </p:tavLst>
                                    </p:anim>
                                    <p:anim calcmode="lin" valueType="num">
                                      <p:cBhvr additive="base">
                                        <p:cTn id="124" dur="500" fill="hold"/>
                                        <p:tgtEl>
                                          <p:spTgt spid="1752329"/>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752333"/>
                                        </p:tgtEl>
                                        <p:attrNameLst>
                                          <p:attrName>style.visibility</p:attrName>
                                        </p:attrNameLst>
                                      </p:cBhvr>
                                      <p:to>
                                        <p:strVal val="visible"/>
                                      </p:to>
                                    </p:set>
                                    <p:anim calcmode="lin" valueType="num">
                                      <p:cBhvr additive="base">
                                        <p:cTn id="127" dur="500" fill="hold"/>
                                        <p:tgtEl>
                                          <p:spTgt spid="1752333"/>
                                        </p:tgtEl>
                                        <p:attrNameLst>
                                          <p:attrName>ppt_x</p:attrName>
                                        </p:attrNameLst>
                                      </p:cBhvr>
                                      <p:tavLst>
                                        <p:tav tm="0">
                                          <p:val>
                                            <p:strVal val="#ppt_x"/>
                                          </p:val>
                                        </p:tav>
                                        <p:tav tm="100000">
                                          <p:val>
                                            <p:strVal val="#ppt_x"/>
                                          </p:val>
                                        </p:tav>
                                      </p:tavLst>
                                    </p:anim>
                                    <p:anim calcmode="lin" valueType="num">
                                      <p:cBhvr additive="base">
                                        <p:cTn id="128" dur="500" fill="hold"/>
                                        <p:tgtEl>
                                          <p:spTgt spid="175233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752332"/>
                                        </p:tgtEl>
                                        <p:attrNameLst>
                                          <p:attrName>style.visibility</p:attrName>
                                        </p:attrNameLst>
                                      </p:cBhvr>
                                      <p:to>
                                        <p:strVal val="visible"/>
                                      </p:to>
                                    </p:set>
                                    <p:anim calcmode="lin" valueType="num">
                                      <p:cBhvr additive="base">
                                        <p:cTn id="131" dur="500" fill="hold"/>
                                        <p:tgtEl>
                                          <p:spTgt spid="1752332"/>
                                        </p:tgtEl>
                                        <p:attrNameLst>
                                          <p:attrName>ppt_x</p:attrName>
                                        </p:attrNameLst>
                                      </p:cBhvr>
                                      <p:tavLst>
                                        <p:tav tm="0">
                                          <p:val>
                                            <p:strVal val="#ppt_x"/>
                                          </p:val>
                                        </p:tav>
                                        <p:tav tm="100000">
                                          <p:val>
                                            <p:strVal val="#ppt_x"/>
                                          </p:val>
                                        </p:tav>
                                      </p:tavLst>
                                    </p:anim>
                                    <p:anim calcmode="lin" valueType="num">
                                      <p:cBhvr additive="base">
                                        <p:cTn id="132" dur="500" fill="hold"/>
                                        <p:tgtEl>
                                          <p:spTgt spid="1752332"/>
                                        </p:tgtEl>
                                        <p:attrNameLst>
                                          <p:attrName>ppt_y</p:attrName>
                                        </p:attrNameLst>
                                      </p:cBhvr>
                                      <p:tavLst>
                                        <p:tav tm="0">
                                          <p:val>
                                            <p:strVal val="1+#ppt_h/2"/>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752350"/>
                                        </p:tgtEl>
                                        <p:attrNameLst>
                                          <p:attrName>style.visibility</p:attrName>
                                        </p:attrNameLst>
                                      </p:cBhvr>
                                      <p:to>
                                        <p:strVal val="visible"/>
                                      </p:to>
                                    </p:set>
                                    <p:anim calcmode="lin" valueType="num">
                                      <p:cBhvr additive="base">
                                        <p:cTn id="137" dur="500" fill="hold"/>
                                        <p:tgtEl>
                                          <p:spTgt spid="1752350"/>
                                        </p:tgtEl>
                                        <p:attrNameLst>
                                          <p:attrName>ppt_x</p:attrName>
                                        </p:attrNameLst>
                                      </p:cBhvr>
                                      <p:tavLst>
                                        <p:tav tm="0">
                                          <p:val>
                                            <p:strVal val="#ppt_x"/>
                                          </p:val>
                                        </p:tav>
                                        <p:tav tm="100000">
                                          <p:val>
                                            <p:strVal val="#ppt_x"/>
                                          </p:val>
                                        </p:tav>
                                      </p:tavLst>
                                    </p:anim>
                                    <p:anim calcmode="lin" valueType="num">
                                      <p:cBhvr additive="base">
                                        <p:cTn id="138" dur="500" fill="hold"/>
                                        <p:tgtEl>
                                          <p:spTgt spid="1752350"/>
                                        </p:tgtEl>
                                        <p:attrNameLst>
                                          <p:attrName>ppt_y</p:attrName>
                                        </p:attrNameLst>
                                      </p:cBhvr>
                                      <p:tavLst>
                                        <p:tav tm="0">
                                          <p:val>
                                            <p:strVal val="1+#ppt_h/2"/>
                                          </p:val>
                                        </p:tav>
                                        <p:tav tm="100000">
                                          <p:val>
                                            <p:strVal val="#ppt_y"/>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nodeType="clickEffect">
                                  <p:stCondLst>
                                    <p:cond delay="0"/>
                                  </p:stCondLst>
                                  <p:childTnLst>
                                    <p:set>
                                      <p:cBhvr>
                                        <p:cTn id="142" dur="1" fill="hold">
                                          <p:stCondLst>
                                            <p:cond delay="0"/>
                                          </p:stCondLst>
                                        </p:cTn>
                                        <p:tgtEl>
                                          <p:spTgt spid="1752316"/>
                                        </p:tgtEl>
                                        <p:attrNameLst>
                                          <p:attrName>style.visibility</p:attrName>
                                        </p:attrNameLst>
                                      </p:cBhvr>
                                      <p:to>
                                        <p:strVal val="visible"/>
                                      </p:to>
                                    </p:set>
                                    <p:anim calcmode="lin" valueType="num">
                                      <p:cBhvr additive="base">
                                        <p:cTn id="143" dur="500" fill="hold"/>
                                        <p:tgtEl>
                                          <p:spTgt spid="1752316"/>
                                        </p:tgtEl>
                                        <p:attrNameLst>
                                          <p:attrName>ppt_x</p:attrName>
                                        </p:attrNameLst>
                                      </p:cBhvr>
                                      <p:tavLst>
                                        <p:tav tm="0">
                                          <p:val>
                                            <p:strVal val="#ppt_x"/>
                                          </p:val>
                                        </p:tav>
                                        <p:tav tm="100000">
                                          <p:val>
                                            <p:strVal val="#ppt_x"/>
                                          </p:val>
                                        </p:tav>
                                      </p:tavLst>
                                    </p:anim>
                                    <p:anim calcmode="lin" valueType="num">
                                      <p:cBhvr additive="base">
                                        <p:cTn id="144" dur="500" fill="hold"/>
                                        <p:tgtEl>
                                          <p:spTgt spid="1752316"/>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 presetClass="entr" presetSubtype="4" fill="hold" nodeType="clickEffect">
                                  <p:stCondLst>
                                    <p:cond delay="0"/>
                                  </p:stCondLst>
                                  <p:childTnLst>
                                    <p:set>
                                      <p:cBhvr>
                                        <p:cTn id="148" dur="1" fill="hold">
                                          <p:stCondLst>
                                            <p:cond delay="0"/>
                                          </p:stCondLst>
                                        </p:cTn>
                                        <p:tgtEl>
                                          <p:spTgt spid="1752317"/>
                                        </p:tgtEl>
                                        <p:attrNameLst>
                                          <p:attrName>style.visibility</p:attrName>
                                        </p:attrNameLst>
                                      </p:cBhvr>
                                      <p:to>
                                        <p:strVal val="visible"/>
                                      </p:to>
                                    </p:set>
                                    <p:anim calcmode="lin" valueType="num">
                                      <p:cBhvr additive="base">
                                        <p:cTn id="149" dur="500" fill="hold"/>
                                        <p:tgtEl>
                                          <p:spTgt spid="1752317"/>
                                        </p:tgtEl>
                                        <p:attrNameLst>
                                          <p:attrName>ppt_x</p:attrName>
                                        </p:attrNameLst>
                                      </p:cBhvr>
                                      <p:tavLst>
                                        <p:tav tm="0">
                                          <p:val>
                                            <p:strVal val="#ppt_x"/>
                                          </p:val>
                                        </p:tav>
                                        <p:tav tm="100000">
                                          <p:val>
                                            <p:strVal val="#ppt_x"/>
                                          </p:val>
                                        </p:tav>
                                      </p:tavLst>
                                    </p:anim>
                                    <p:anim calcmode="lin" valueType="num">
                                      <p:cBhvr additive="base">
                                        <p:cTn id="150" dur="500" fill="hold"/>
                                        <p:tgtEl>
                                          <p:spTgt spid="1752317"/>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1752320"/>
                                        </p:tgtEl>
                                        <p:attrNameLst>
                                          <p:attrName>style.visibility</p:attrName>
                                        </p:attrNameLst>
                                      </p:cBhvr>
                                      <p:to>
                                        <p:strVal val="visible"/>
                                      </p:to>
                                    </p:set>
                                    <p:anim calcmode="lin" valueType="num">
                                      <p:cBhvr additive="base">
                                        <p:cTn id="153" dur="500" fill="hold"/>
                                        <p:tgtEl>
                                          <p:spTgt spid="1752320"/>
                                        </p:tgtEl>
                                        <p:attrNameLst>
                                          <p:attrName>ppt_x</p:attrName>
                                        </p:attrNameLst>
                                      </p:cBhvr>
                                      <p:tavLst>
                                        <p:tav tm="0">
                                          <p:val>
                                            <p:strVal val="#ppt_x"/>
                                          </p:val>
                                        </p:tav>
                                        <p:tav tm="100000">
                                          <p:val>
                                            <p:strVal val="#ppt_x"/>
                                          </p:val>
                                        </p:tav>
                                      </p:tavLst>
                                    </p:anim>
                                    <p:anim calcmode="lin" valueType="num">
                                      <p:cBhvr additive="base">
                                        <p:cTn id="154" dur="500" fill="hold"/>
                                        <p:tgtEl>
                                          <p:spTgt spid="1752320"/>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nodeType="clickEffect">
                                  <p:stCondLst>
                                    <p:cond delay="0"/>
                                  </p:stCondLst>
                                  <p:childTnLst>
                                    <p:set>
                                      <p:cBhvr>
                                        <p:cTn id="158" dur="1" fill="hold">
                                          <p:stCondLst>
                                            <p:cond delay="0"/>
                                          </p:stCondLst>
                                        </p:cTn>
                                        <p:tgtEl>
                                          <p:spTgt spid="1752237"/>
                                        </p:tgtEl>
                                        <p:attrNameLst>
                                          <p:attrName>style.visibility</p:attrName>
                                        </p:attrNameLst>
                                      </p:cBhvr>
                                      <p:to>
                                        <p:strVal val="visible"/>
                                      </p:to>
                                    </p:set>
                                    <p:anim calcmode="lin" valueType="num">
                                      <p:cBhvr additive="base">
                                        <p:cTn id="159" dur="500" fill="hold"/>
                                        <p:tgtEl>
                                          <p:spTgt spid="1752237"/>
                                        </p:tgtEl>
                                        <p:attrNameLst>
                                          <p:attrName>ppt_x</p:attrName>
                                        </p:attrNameLst>
                                      </p:cBhvr>
                                      <p:tavLst>
                                        <p:tav tm="0">
                                          <p:val>
                                            <p:strVal val="#ppt_x"/>
                                          </p:val>
                                        </p:tav>
                                        <p:tav tm="100000">
                                          <p:val>
                                            <p:strVal val="#ppt_x"/>
                                          </p:val>
                                        </p:tav>
                                      </p:tavLst>
                                    </p:anim>
                                    <p:anim calcmode="lin" valueType="num">
                                      <p:cBhvr additive="base">
                                        <p:cTn id="160" dur="500" fill="hold"/>
                                        <p:tgtEl>
                                          <p:spTgt spid="1752237"/>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752238"/>
                                        </p:tgtEl>
                                        <p:attrNameLst>
                                          <p:attrName>style.visibility</p:attrName>
                                        </p:attrNameLst>
                                      </p:cBhvr>
                                      <p:to>
                                        <p:strVal val="visible"/>
                                      </p:to>
                                    </p:set>
                                    <p:anim calcmode="lin" valueType="num">
                                      <p:cBhvr additive="base">
                                        <p:cTn id="163" dur="500" fill="hold"/>
                                        <p:tgtEl>
                                          <p:spTgt spid="1752238"/>
                                        </p:tgtEl>
                                        <p:attrNameLst>
                                          <p:attrName>ppt_x</p:attrName>
                                        </p:attrNameLst>
                                      </p:cBhvr>
                                      <p:tavLst>
                                        <p:tav tm="0">
                                          <p:val>
                                            <p:strVal val="#ppt_x"/>
                                          </p:val>
                                        </p:tav>
                                        <p:tav tm="100000">
                                          <p:val>
                                            <p:strVal val="#ppt_x"/>
                                          </p:val>
                                        </p:tav>
                                      </p:tavLst>
                                    </p:anim>
                                    <p:anim calcmode="lin" valueType="num">
                                      <p:cBhvr additive="base">
                                        <p:cTn id="164" dur="500" fill="hold"/>
                                        <p:tgtEl>
                                          <p:spTgt spid="1752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2238" grpId="0"/>
      <p:bldP spid="1752201" grpId="0"/>
      <p:bldP spid="1752202" grpId="0"/>
      <p:bldP spid="1752204" grpId="0"/>
      <p:bldP spid="1752327" grpId="0"/>
      <p:bldP spid="1752328" grpId="0"/>
      <p:bldP spid="1752332" grpId="0"/>
      <p:bldP spid="1752334" grpId="0"/>
      <p:bldP spid="1752335" grpId="0"/>
      <p:bldP spid="1752341" grpId="0"/>
      <p:bldP spid="1752342" grpId="0"/>
      <p:bldP spid="1752343" grpId="0"/>
      <p:bldP spid="1752349" grpId="0"/>
      <p:bldP spid="1752350" grpId="0"/>
      <p:bldP spid="17523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4731" name="Picture 11" descr="硬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99" y="3163885"/>
            <a:ext cx="2490061" cy="1975106"/>
          </a:xfrm>
          <a:prstGeom prst="rect">
            <a:avLst/>
          </a:prstGeom>
          <a:noFill/>
          <a:extLst>
            <a:ext uri="{909E8E84-426E-40DD-AFC4-6F175D3DCCD1}">
              <a14:hiddenFill xmlns:a14="http://schemas.microsoft.com/office/drawing/2010/main">
                <a:solidFill>
                  <a:srgbClr val="FFFFFF"/>
                </a:solidFill>
              </a14:hiddenFill>
            </a:ext>
          </a:extLst>
        </p:spPr>
      </p:pic>
      <p:pic>
        <p:nvPicPr>
          <p:cNvPr id="16947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6057" y="2347072"/>
            <a:ext cx="3594644" cy="350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11" name="圆角矩形 1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）内存与外存的不同存取方式</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2" name="Text Box 11"/>
          <p:cNvSpPr txBox="1">
            <a:spLocks noChangeArrowheads="1"/>
          </p:cNvSpPr>
          <p:nvPr/>
        </p:nvSpPr>
        <p:spPr bwMode="auto">
          <a:xfrm>
            <a:off x="7702613" y="2674110"/>
            <a:ext cx="3991342" cy="3416320"/>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lang="zh-CN" altLang="en-US" dirty="0">
                <a:solidFill>
                  <a:srgbClr val="C00000"/>
                </a:solidFill>
                <a:ea typeface="微软雅黑" panose="020B0503020204020204" pitchFamily="34" charset="-122"/>
              </a:rPr>
              <a:t>一个典型磁盘的基本信息</a:t>
            </a:r>
          </a:p>
          <a:p>
            <a:pPr algn="l">
              <a:lnSpc>
                <a:spcPct val="150000"/>
              </a:lnSpc>
              <a:buFontTx/>
              <a:buChar char="•"/>
            </a:pPr>
            <a:r>
              <a:rPr lang="en-US" altLang="zh-CN" sz="1600" dirty="0">
                <a:ea typeface="微软雅黑" panose="020B0503020204020204" pitchFamily="34" charset="-122"/>
              </a:rPr>
              <a:t>16</a:t>
            </a:r>
            <a:r>
              <a:rPr lang="zh-CN" altLang="en-US" sz="1600" dirty="0">
                <a:ea typeface="微软雅黑" panose="020B0503020204020204" pitchFamily="34" charset="-122"/>
              </a:rPr>
              <a:t>个盘面</a:t>
            </a:r>
          </a:p>
          <a:p>
            <a:pPr algn="l">
              <a:lnSpc>
                <a:spcPct val="150000"/>
              </a:lnSpc>
              <a:buFontTx/>
              <a:buChar char="•"/>
            </a:pPr>
            <a:r>
              <a:rPr lang="zh-CN" altLang="en-US" sz="1600" dirty="0">
                <a:ea typeface="微软雅黑" panose="020B0503020204020204" pitchFamily="34" charset="-122"/>
              </a:rPr>
              <a:t>每个盘面有</a:t>
            </a:r>
            <a:r>
              <a:rPr lang="en-US" altLang="zh-CN" sz="1600" dirty="0">
                <a:ea typeface="微软雅黑" panose="020B0503020204020204" pitchFamily="34" charset="-122"/>
              </a:rPr>
              <a:t>2</a:t>
            </a:r>
            <a:r>
              <a:rPr lang="en-US" altLang="zh-CN" sz="1600" baseline="30000" dirty="0">
                <a:ea typeface="微软雅黑" panose="020B0503020204020204" pitchFamily="34" charset="-122"/>
              </a:rPr>
              <a:t>16</a:t>
            </a:r>
            <a:r>
              <a:rPr lang="zh-CN" altLang="en-US" sz="1600" dirty="0">
                <a:ea typeface="微软雅黑" panose="020B0503020204020204" pitchFamily="34" charset="-122"/>
              </a:rPr>
              <a:t>或</a:t>
            </a:r>
            <a:r>
              <a:rPr lang="en-US" altLang="zh-CN" sz="1600" dirty="0">
                <a:ea typeface="微软雅黑" panose="020B0503020204020204" pitchFamily="34" charset="-122"/>
              </a:rPr>
              <a:t>65536</a:t>
            </a:r>
            <a:r>
              <a:rPr lang="zh-CN" altLang="en-US" sz="1600" dirty="0">
                <a:ea typeface="微软雅黑" panose="020B0503020204020204" pitchFamily="34" charset="-122"/>
              </a:rPr>
              <a:t>个磁道</a:t>
            </a:r>
          </a:p>
          <a:p>
            <a:pPr algn="l">
              <a:lnSpc>
                <a:spcPct val="150000"/>
              </a:lnSpc>
              <a:buFontTx/>
              <a:buChar char="•"/>
            </a:pPr>
            <a:r>
              <a:rPr lang="zh-CN" altLang="en-US" sz="1600" dirty="0">
                <a:ea typeface="微软雅黑" panose="020B0503020204020204" pitchFamily="34" charset="-122"/>
              </a:rPr>
              <a:t>每个磁道</a:t>
            </a:r>
            <a:r>
              <a:rPr lang="en-US" altLang="zh-CN" sz="1600" dirty="0">
                <a:ea typeface="微软雅黑" panose="020B0503020204020204" pitchFamily="34" charset="-122"/>
              </a:rPr>
              <a:t>(</a:t>
            </a:r>
            <a:r>
              <a:rPr lang="zh-CN" altLang="en-US" sz="1600" dirty="0">
                <a:ea typeface="微软雅黑" panose="020B0503020204020204" pitchFamily="34" charset="-122"/>
              </a:rPr>
              <a:t>平均</a:t>
            </a:r>
            <a:r>
              <a:rPr lang="en-US" altLang="zh-CN" sz="1600" dirty="0">
                <a:ea typeface="微软雅黑" panose="020B0503020204020204" pitchFamily="34" charset="-122"/>
              </a:rPr>
              <a:t>)</a:t>
            </a:r>
            <a:r>
              <a:rPr lang="zh-CN" altLang="en-US" sz="1600" dirty="0">
                <a:ea typeface="微软雅黑" panose="020B0503020204020204" pitchFamily="34" charset="-122"/>
              </a:rPr>
              <a:t>有</a:t>
            </a:r>
            <a:r>
              <a:rPr lang="en-US" altLang="zh-CN" sz="1600" dirty="0">
                <a:ea typeface="微软雅黑" panose="020B0503020204020204" pitchFamily="34" charset="-122"/>
              </a:rPr>
              <a:t>2</a:t>
            </a:r>
            <a:r>
              <a:rPr lang="en-US" altLang="zh-CN" sz="1600" baseline="30000" dirty="0">
                <a:ea typeface="微软雅黑" panose="020B0503020204020204" pitchFamily="34" charset="-122"/>
              </a:rPr>
              <a:t>8</a:t>
            </a:r>
            <a:r>
              <a:rPr lang="en-US" altLang="zh-CN" sz="1600" dirty="0">
                <a:ea typeface="微软雅黑" panose="020B0503020204020204" pitchFamily="34" charset="-122"/>
              </a:rPr>
              <a:t>=256</a:t>
            </a:r>
            <a:r>
              <a:rPr lang="zh-CN" altLang="en-US" sz="1600" dirty="0">
                <a:ea typeface="微软雅黑" panose="020B0503020204020204" pitchFamily="34" charset="-122"/>
              </a:rPr>
              <a:t>个扇区</a:t>
            </a:r>
          </a:p>
          <a:p>
            <a:pPr algn="l">
              <a:lnSpc>
                <a:spcPct val="150000"/>
              </a:lnSpc>
              <a:buFontTx/>
              <a:buChar char="•"/>
            </a:pPr>
            <a:r>
              <a:rPr lang="zh-CN" altLang="en-US" sz="1600" dirty="0">
                <a:ea typeface="微软雅黑" panose="020B0503020204020204" pitchFamily="34" charset="-122"/>
              </a:rPr>
              <a:t>每个扇区有</a:t>
            </a:r>
            <a:r>
              <a:rPr lang="en-US" altLang="zh-CN" sz="1600" dirty="0">
                <a:ea typeface="微软雅黑" panose="020B0503020204020204" pitchFamily="34" charset="-122"/>
              </a:rPr>
              <a:t>2</a:t>
            </a:r>
            <a:r>
              <a:rPr lang="en-US" altLang="zh-CN" sz="1600" baseline="30000" dirty="0">
                <a:ea typeface="微软雅黑" panose="020B0503020204020204" pitchFamily="34" charset="-122"/>
              </a:rPr>
              <a:t>9</a:t>
            </a:r>
            <a:r>
              <a:rPr lang="en-US" altLang="zh-CN" sz="1600" dirty="0">
                <a:ea typeface="微软雅黑" panose="020B0503020204020204" pitchFamily="34" charset="-122"/>
              </a:rPr>
              <a:t>=512</a:t>
            </a:r>
            <a:r>
              <a:rPr lang="zh-CN" altLang="en-US" sz="1600" dirty="0">
                <a:ea typeface="微软雅黑" panose="020B0503020204020204" pitchFamily="34" charset="-122"/>
              </a:rPr>
              <a:t>个字节</a:t>
            </a:r>
          </a:p>
          <a:p>
            <a:pPr algn="l">
              <a:lnSpc>
                <a:spcPct val="150000"/>
              </a:lnSpc>
            </a:pPr>
            <a:r>
              <a:rPr lang="zh-CN" altLang="en-US" dirty="0">
                <a:solidFill>
                  <a:srgbClr val="C00000"/>
                </a:solidFill>
                <a:ea typeface="微软雅黑" panose="020B0503020204020204" pitchFamily="34" charset="-122"/>
              </a:rPr>
              <a:t>磁盘的容量</a:t>
            </a:r>
            <a:r>
              <a:rPr lang="en-US" altLang="zh-CN" dirty="0">
                <a:solidFill>
                  <a:srgbClr val="C00000"/>
                </a:solidFill>
                <a:ea typeface="微软雅黑" panose="020B0503020204020204" pitchFamily="34" charset="-122"/>
              </a:rPr>
              <a:t>=</a:t>
            </a:r>
          </a:p>
          <a:p>
            <a:pPr algn="l">
              <a:lnSpc>
                <a:spcPct val="150000"/>
              </a:lnSpc>
            </a:pPr>
            <a:r>
              <a:rPr lang="en-US" altLang="zh-CN" dirty="0">
                <a:solidFill>
                  <a:srgbClr val="C00000"/>
                </a:solidFill>
                <a:ea typeface="微软雅黑" panose="020B0503020204020204" pitchFamily="34" charset="-122"/>
              </a:rPr>
              <a:t>	2</a:t>
            </a:r>
            <a:r>
              <a:rPr lang="en-US" altLang="zh-CN" baseline="30000" dirty="0">
                <a:solidFill>
                  <a:srgbClr val="C00000"/>
                </a:solidFill>
                <a:ea typeface="微软雅黑" panose="020B0503020204020204" pitchFamily="34" charset="-122"/>
              </a:rPr>
              <a:t>4</a:t>
            </a:r>
            <a:r>
              <a:rPr lang="en-US" altLang="zh-CN" dirty="0">
                <a:solidFill>
                  <a:srgbClr val="C00000"/>
                </a:solidFill>
                <a:ea typeface="微软雅黑" panose="020B0503020204020204" pitchFamily="34" charset="-122"/>
              </a:rPr>
              <a:t>*2</a:t>
            </a:r>
            <a:r>
              <a:rPr lang="en-US" altLang="zh-CN" baseline="30000" dirty="0">
                <a:solidFill>
                  <a:srgbClr val="C00000"/>
                </a:solidFill>
                <a:ea typeface="微软雅黑" panose="020B0503020204020204" pitchFamily="34" charset="-122"/>
              </a:rPr>
              <a:t>16</a:t>
            </a:r>
            <a:r>
              <a:rPr lang="en-US" altLang="zh-CN" dirty="0">
                <a:solidFill>
                  <a:srgbClr val="C00000"/>
                </a:solidFill>
                <a:ea typeface="微软雅黑" panose="020B0503020204020204" pitchFamily="34" charset="-122"/>
              </a:rPr>
              <a:t>*2</a:t>
            </a:r>
            <a:r>
              <a:rPr lang="en-US" altLang="zh-CN" baseline="30000" dirty="0">
                <a:solidFill>
                  <a:srgbClr val="C00000"/>
                </a:solidFill>
                <a:ea typeface="微软雅黑" panose="020B0503020204020204" pitchFamily="34" charset="-122"/>
              </a:rPr>
              <a:t>8</a:t>
            </a:r>
            <a:r>
              <a:rPr lang="en-US" altLang="zh-CN" dirty="0">
                <a:solidFill>
                  <a:srgbClr val="C00000"/>
                </a:solidFill>
                <a:ea typeface="微软雅黑" panose="020B0503020204020204" pitchFamily="34" charset="-122"/>
              </a:rPr>
              <a:t>*2</a:t>
            </a:r>
            <a:r>
              <a:rPr lang="en-US" altLang="zh-CN" baseline="30000" dirty="0">
                <a:solidFill>
                  <a:srgbClr val="C00000"/>
                </a:solidFill>
                <a:ea typeface="微软雅黑" panose="020B0503020204020204" pitchFamily="34" charset="-122"/>
              </a:rPr>
              <a:t>9</a:t>
            </a:r>
            <a:r>
              <a:rPr lang="en-US" altLang="zh-CN" dirty="0">
                <a:solidFill>
                  <a:srgbClr val="C00000"/>
                </a:solidFill>
                <a:ea typeface="微软雅黑" panose="020B0503020204020204" pitchFamily="34" charset="-122"/>
              </a:rPr>
              <a:t>=2</a:t>
            </a:r>
            <a:r>
              <a:rPr lang="en-US" altLang="zh-CN" baseline="30000" dirty="0">
                <a:solidFill>
                  <a:srgbClr val="C00000"/>
                </a:solidFill>
                <a:ea typeface="微软雅黑" panose="020B0503020204020204" pitchFamily="34" charset="-122"/>
              </a:rPr>
              <a:t>37</a:t>
            </a:r>
            <a:r>
              <a:rPr lang="zh-CN" altLang="en-US" dirty="0">
                <a:solidFill>
                  <a:srgbClr val="C00000"/>
                </a:solidFill>
                <a:ea typeface="微软雅黑" panose="020B0503020204020204" pitchFamily="34" charset="-122"/>
              </a:rPr>
              <a:t>字节</a:t>
            </a:r>
            <a:endParaRPr lang="en-US" altLang="zh-CN" dirty="0">
              <a:solidFill>
                <a:srgbClr val="C00000"/>
              </a:solidFill>
              <a:ea typeface="微软雅黑" panose="020B0503020204020204" pitchFamily="34" charset="-122"/>
            </a:endParaRPr>
          </a:p>
          <a:p>
            <a:pPr algn="l">
              <a:lnSpc>
                <a:spcPct val="150000"/>
              </a:lnSpc>
            </a:pPr>
            <a:r>
              <a:rPr lang="en-US" altLang="zh-CN" dirty="0">
                <a:solidFill>
                  <a:srgbClr val="C00000"/>
                </a:solidFill>
                <a:ea typeface="微软雅黑" panose="020B0503020204020204" pitchFamily="34" charset="-122"/>
              </a:rPr>
              <a:t>	=128 GB</a:t>
            </a:r>
            <a:endParaRPr lang="zh-CN" altLang="en-US" dirty="0">
              <a:solidFill>
                <a:srgbClr val="C00000"/>
              </a:solidFill>
              <a:ea typeface="微软雅黑" panose="020B0503020204020204" pitchFamily="34" charset="-122"/>
            </a:endParaRPr>
          </a:p>
        </p:txBody>
      </p:sp>
    </p:spTree>
    <p:extLst>
      <p:ext uri="{BB962C8B-B14F-4D97-AF65-F5344CB8AC3E}">
        <p14:creationId xmlns:p14="http://schemas.microsoft.com/office/powerpoint/2010/main" val="222545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 calcmode="lin" valueType="num">
                                      <p:cBhvr additive="base">
                                        <p:cTn id="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7" end="7"/>
                                            </p:txEl>
                                          </p:spTgt>
                                        </p:tgtEl>
                                        <p:attrNameLst>
                                          <p:attrName>style.visibility</p:attrName>
                                        </p:attrNameLst>
                                      </p:cBhvr>
                                      <p:to>
                                        <p:strVal val="visible"/>
                                      </p:to>
                                    </p:set>
                                    <p:anim calcmode="lin" valueType="num">
                                      <p:cBhvr additive="base">
                                        <p:cTn id="11"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326" name="AutoShape 238"/>
          <p:cNvSpPr>
            <a:spLocks noChangeArrowheads="1"/>
          </p:cNvSpPr>
          <p:nvPr/>
        </p:nvSpPr>
        <p:spPr bwMode="auto">
          <a:xfrm>
            <a:off x="7612821" y="3060700"/>
            <a:ext cx="2209800" cy="1955800"/>
          </a:xfrm>
          <a:prstGeom prst="cloudCallout">
            <a:avLst>
              <a:gd name="adj1" fmla="val 40444"/>
              <a:gd name="adj2" fmla="val 21833"/>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anchor="ctr"/>
          <a:lstStyle/>
          <a:p>
            <a:pPr algn="ctr"/>
            <a:endParaRPr kumimoji="0" lang="zh-CN" altLang="en-US" sz="1200" b="0"/>
          </a:p>
        </p:txBody>
      </p:sp>
      <p:sp>
        <p:nvSpPr>
          <p:cNvPr id="1753297" name="Freeform 209"/>
          <p:cNvSpPr>
            <a:spLocks/>
          </p:cNvSpPr>
          <p:nvPr/>
        </p:nvSpPr>
        <p:spPr bwMode="auto">
          <a:xfrm>
            <a:off x="6266621" y="3857626"/>
            <a:ext cx="2400300" cy="269875"/>
          </a:xfrm>
          <a:custGeom>
            <a:avLst/>
            <a:gdLst>
              <a:gd name="T0" fmla="*/ 1512 w 1512"/>
              <a:gd name="T1" fmla="*/ 170 h 170"/>
              <a:gd name="T2" fmla="*/ 552 w 1512"/>
              <a:gd name="T3" fmla="*/ 18 h 170"/>
              <a:gd name="T4" fmla="*/ 0 w 1512"/>
              <a:gd name="T5" fmla="*/ 61 h 170"/>
            </a:gdLst>
            <a:ahLst/>
            <a:cxnLst>
              <a:cxn ang="0">
                <a:pos x="T0" y="T1"/>
              </a:cxn>
              <a:cxn ang="0">
                <a:pos x="T2" y="T3"/>
              </a:cxn>
              <a:cxn ang="0">
                <a:pos x="T4" y="T5"/>
              </a:cxn>
            </a:cxnLst>
            <a:rect l="0" t="0" r="r" b="b"/>
            <a:pathLst>
              <a:path w="1512" h="170">
                <a:moveTo>
                  <a:pt x="1512" y="170"/>
                </a:moveTo>
                <a:cubicBezTo>
                  <a:pt x="1352" y="146"/>
                  <a:pt x="804" y="36"/>
                  <a:pt x="552" y="18"/>
                </a:cubicBezTo>
                <a:cubicBezTo>
                  <a:pt x="300" y="0"/>
                  <a:pt x="115" y="52"/>
                  <a:pt x="0" y="61"/>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3298" name="Freeform 210"/>
          <p:cNvSpPr>
            <a:spLocks/>
          </p:cNvSpPr>
          <p:nvPr/>
        </p:nvSpPr>
        <p:spPr bwMode="auto">
          <a:xfrm>
            <a:off x="4539421" y="3708400"/>
            <a:ext cx="4140200" cy="393700"/>
          </a:xfrm>
          <a:custGeom>
            <a:avLst/>
            <a:gdLst>
              <a:gd name="T0" fmla="*/ 2608 w 2608"/>
              <a:gd name="T1" fmla="*/ 248 h 248"/>
              <a:gd name="T2" fmla="*/ 1432 w 2608"/>
              <a:gd name="T3" fmla="*/ 32 h 248"/>
              <a:gd name="T4" fmla="*/ 656 w 2608"/>
              <a:gd name="T5" fmla="*/ 56 h 248"/>
              <a:gd name="T6" fmla="*/ 0 w 2608"/>
              <a:gd name="T7" fmla="*/ 152 h 248"/>
            </a:gdLst>
            <a:ahLst/>
            <a:cxnLst>
              <a:cxn ang="0">
                <a:pos x="T0" y="T1"/>
              </a:cxn>
              <a:cxn ang="0">
                <a:pos x="T2" y="T3"/>
              </a:cxn>
              <a:cxn ang="0">
                <a:pos x="T4" y="T5"/>
              </a:cxn>
              <a:cxn ang="0">
                <a:pos x="T6" y="T7"/>
              </a:cxn>
            </a:cxnLst>
            <a:rect l="0" t="0" r="r" b="b"/>
            <a:pathLst>
              <a:path w="2608" h="248">
                <a:moveTo>
                  <a:pt x="2608" y="248"/>
                </a:moveTo>
                <a:cubicBezTo>
                  <a:pt x="2413" y="212"/>
                  <a:pt x="1757" y="64"/>
                  <a:pt x="1432" y="32"/>
                </a:cubicBezTo>
                <a:cubicBezTo>
                  <a:pt x="1107" y="0"/>
                  <a:pt x="895" y="36"/>
                  <a:pt x="656" y="56"/>
                </a:cubicBezTo>
                <a:cubicBezTo>
                  <a:pt x="417" y="76"/>
                  <a:pt x="137" y="132"/>
                  <a:pt x="0" y="152"/>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3300" name="Rectangle 212"/>
          <p:cNvSpPr>
            <a:spLocks noChangeArrowheads="1"/>
          </p:cNvSpPr>
          <p:nvPr/>
        </p:nvSpPr>
        <p:spPr bwMode="auto">
          <a:xfrm>
            <a:off x="2113721" y="3314700"/>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01" name="Rectangle 213"/>
          <p:cNvSpPr>
            <a:spLocks noChangeArrowheads="1"/>
          </p:cNvSpPr>
          <p:nvPr/>
        </p:nvSpPr>
        <p:spPr bwMode="auto">
          <a:xfrm>
            <a:off x="3561521" y="3314700"/>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02" name="Rectangle 214"/>
          <p:cNvSpPr>
            <a:spLocks noChangeArrowheads="1"/>
          </p:cNvSpPr>
          <p:nvPr/>
        </p:nvSpPr>
        <p:spPr bwMode="auto">
          <a:xfrm>
            <a:off x="5314121" y="3302000"/>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03" name="Text Box 215"/>
          <p:cNvSpPr txBox="1">
            <a:spLocks noChangeArrowheads="1"/>
          </p:cNvSpPr>
          <p:nvPr/>
        </p:nvSpPr>
        <p:spPr bwMode="auto">
          <a:xfrm>
            <a:off x="8496672" y="3871913"/>
            <a:ext cx="1196160" cy="400110"/>
          </a:xfrm>
          <a:prstGeom prst="rect">
            <a:avLst/>
          </a:prstGeom>
          <a:noFill/>
          <a:ln w="28575" algn="ctr">
            <a:solidFill>
              <a:srgbClr val="000000"/>
            </a:solidFill>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spAutoFit/>
          </a:bodyPr>
          <a:lstStyle/>
          <a:p>
            <a:pPr algn="ctr"/>
            <a:r>
              <a:rPr kumimoji="0" lang="en-US" altLang="zh-CN" b="0">
                <a:solidFill>
                  <a:srgbClr val="000000"/>
                </a:solidFill>
              </a:rPr>
              <a:t>Software</a:t>
            </a:r>
          </a:p>
        </p:txBody>
      </p:sp>
      <p:grpSp>
        <p:nvGrpSpPr>
          <p:cNvPr id="1753304" name="Group 216"/>
          <p:cNvGrpSpPr>
            <a:grpSpLocks/>
          </p:cNvGrpSpPr>
          <p:nvPr/>
        </p:nvGrpSpPr>
        <p:grpSpPr bwMode="auto">
          <a:xfrm>
            <a:off x="2215321" y="4641850"/>
            <a:ext cx="1030288" cy="579438"/>
            <a:chOff x="1128" y="2736"/>
            <a:chExt cx="649" cy="365"/>
          </a:xfrm>
        </p:grpSpPr>
        <p:sp>
          <p:nvSpPr>
            <p:cNvPr id="1753305" name="AutoShape 217"/>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06" name="Text Box 218"/>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i</a:t>
              </a:r>
            </a:p>
          </p:txBody>
        </p:sp>
      </p:grpSp>
      <p:grpSp>
        <p:nvGrpSpPr>
          <p:cNvPr id="1753307" name="Group 219"/>
          <p:cNvGrpSpPr>
            <a:grpSpLocks/>
          </p:cNvGrpSpPr>
          <p:nvPr/>
        </p:nvGrpSpPr>
        <p:grpSpPr bwMode="auto">
          <a:xfrm>
            <a:off x="3663121" y="4641850"/>
            <a:ext cx="1030288" cy="579438"/>
            <a:chOff x="1128" y="2736"/>
            <a:chExt cx="649" cy="365"/>
          </a:xfrm>
        </p:grpSpPr>
        <p:sp>
          <p:nvSpPr>
            <p:cNvPr id="1753308" name="AutoShape 220"/>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09" name="Text Box 221"/>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j</a:t>
              </a:r>
            </a:p>
          </p:txBody>
        </p:sp>
      </p:grpSp>
      <p:grpSp>
        <p:nvGrpSpPr>
          <p:cNvPr id="1753310" name="Group 222"/>
          <p:cNvGrpSpPr>
            <a:grpSpLocks/>
          </p:cNvGrpSpPr>
          <p:nvPr/>
        </p:nvGrpSpPr>
        <p:grpSpPr bwMode="auto">
          <a:xfrm>
            <a:off x="5403021" y="4641850"/>
            <a:ext cx="1030288" cy="579438"/>
            <a:chOff x="1128" y="2736"/>
            <a:chExt cx="649" cy="365"/>
          </a:xfrm>
        </p:grpSpPr>
        <p:sp>
          <p:nvSpPr>
            <p:cNvPr id="1753311" name="AutoShape 223"/>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12" name="Text Box 224"/>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n</a:t>
              </a:r>
            </a:p>
          </p:txBody>
        </p:sp>
      </p:grpSp>
      <p:sp>
        <p:nvSpPr>
          <p:cNvPr id="1753313" name="Line 225"/>
          <p:cNvSpPr>
            <a:spLocks noChangeShapeType="1"/>
          </p:cNvSpPr>
          <p:nvPr/>
        </p:nvSpPr>
        <p:spPr bwMode="auto">
          <a:xfrm>
            <a:off x="4869621" y="4902200"/>
            <a:ext cx="304800" cy="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14" name="Rectangle 226"/>
          <p:cNvSpPr>
            <a:spLocks noChangeArrowheads="1"/>
          </p:cNvSpPr>
          <p:nvPr/>
        </p:nvSpPr>
        <p:spPr bwMode="auto">
          <a:xfrm>
            <a:off x="2385184" y="3330575"/>
            <a:ext cx="6905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i</a:t>
            </a:r>
            <a:endParaRPr kumimoji="0" lang="zh-CN" altLang="en-US" sz="1200">
              <a:solidFill>
                <a:srgbClr val="000000"/>
              </a:solidFill>
            </a:endParaRPr>
          </a:p>
        </p:txBody>
      </p:sp>
      <p:sp>
        <p:nvSpPr>
          <p:cNvPr id="1753315" name="Rectangle 227"/>
          <p:cNvSpPr>
            <a:spLocks noChangeArrowheads="1"/>
          </p:cNvSpPr>
          <p:nvPr/>
        </p:nvSpPr>
        <p:spPr bwMode="auto">
          <a:xfrm>
            <a:off x="3832984" y="3330575"/>
            <a:ext cx="6905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j</a:t>
            </a:r>
            <a:endParaRPr kumimoji="0" lang="zh-CN" altLang="en-US" sz="1200">
              <a:solidFill>
                <a:srgbClr val="000000"/>
              </a:solidFill>
            </a:endParaRPr>
          </a:p>
        </p:txBody>
      </p:sp>
      <p:sp>
        <p:nvSpPr>
          <p:cNvPr id="1753316" name="Rectangle 228"/>
          <p:cNvSpPr>
            <a:spLocks noChangeArrowheads="1"/>
          </p:cNvSpPr>
          <p:nvPr/>
        </p:nvSpPr>
        <p:spPr bwMode="auto">
          <a:xfrm>
            <a:off x="5547484" y="3330575"/>
            <a:ext cx="7413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n</a:t>
            </a:r>
            <a:endParaRPr kumimoji="0" lang="zh-CN" altLang="en-US" sz="1200">
              <a:solidFill>
                <a:srgbClr val="000000"/>
              </a:solidFill>
            </a:endParaRPr>
          </a:p>
        </p:txBody>
      </p:sp>
      <p:sp>
        <p:nvSpPr>
          <p:cNvPr id="1753317" name="Text Box 229"/>
          <p:cNvSpPr txBox="1">
            <a:spLocks noChangeArrowheads="1"/>
          </p:cNvSpPr>
          <p:nvPr/>
        </p:nvSpPr>
        <p:spPr bwMode="auto">
          <a:xfrm>
            <a:off x="5523659" y="3938589"/>
            <a:ext cx="790601" cy="276999"/>
          </a:xfrm>
          <a:prstGeom prst="rect">
            <a:avLst/>
          </a:prstGeom>
          <a:noFill/>
          <a:ln w="28575" algn="ctr">
            <a:solidFill>
              <a:srgbClr val="0000FF"/>
            </a:solidFill>
            <a:prstDash val="dash"/>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18" name="Text Box 230"/>
          <p:cNvSpPr txBox="1">
            <a:spLocks noChangeArrowheads="1"/>
          </p:cNvSpPr>
          <p:nvPr/>
        </p:nvSpPr>
        <p:spPr bwMode="auto">
          <a:xfrm>
            <a:off x="3771059" y="3938589"/>
            <a:ext cx="790601" cy="276999"/>
          </a:xfrm>
          <a:prstGeom prst="rect">
            <a:avLst/>
          </a:prstGeom>
          <a:noFill/>
          <a:ln w="28575" algn="ctr">
            <a:solidFill>
              <a:srgbClr val="0000FF"/>
            </a:solidFill>
            <a:prstDash val="dash"/>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19" name="Text Box 231"/>
          <p:cNvSpPr txBox="1">
            <a:spLocks noChangeArrowheads="1"/>
          </p:cNvSpPr>
          <p:nvPr/>
        </p:nvSpPr>
        <p:spPr bwMode="auto">
          <a:xfrm>
            <a:off x="2335959" y="3938589"/>
            <a:ext cx="790601" cy="276999"/>
          </a:xfrm>
          <a:prstGeom prst="rect">
            <a:avLst/>
          </a:prstGeom>
          <a:noFill/>
          <a:ln w="28575" algn="ctr">
            <a:solidFill>
              <a:srgbClr val="0000FF"/>
            </a:solidFill>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20" name="Line 232"/>
          <p:cNvSpPr>
            <a:spLocks noChangeShapeType="1"/>
          </p:cNvSpPr>
          <p:nvPr/>
        </p:nvSpPr>
        <p:spPr bwMode="auto">
          <a:xfrm>
            <a:off x="2736021" y="3594100"/>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21" name="Line 233"/>
          <p:cNvSpPr>
            <a:spLocks noChangeShapeType="1"/>
          </p:cNvSpPr>
          <p:nvPr/>
        </p:nvSpPr>
        <p:spPr bwMode="auto">
          <a:xfrm>
            <a:off x="2736021" y="4216400"/>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22" name="Line 234"/>
          <p:cNvSpPr>
            <a:spLocks noChangeShapeType="1"/>
          </p:cNvSpPr>
          <p:nvPr/>
        </p:nvSpPr>
        <p:spPr bwMode="auto">
          <a:xfrm>
            <a:off x="4171121" y="3594100"/>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23" name="Line 235"/>
          <p:cNvSpPr>
            <a:spLocks noChangeShapeType="1"/>
          </p:cNvSpPr>
          <p:nvPr/>
        </p:nvSpPr>
        <p:spPr bwMode="auto">
          <a:xfrm>
            <a:off x="4171121" y="4216400"/>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24" name="Line 236"/>
          <p:cNvSpPr>
            <a:spLocks noChangeShapeType="1"/>
          </p:cNvSpPr>
          <p:nvPr/>
        </p:nvSpPr>
        <p:spPr bwMode="auto">
          <a:xfrm>
            <a:off x="5923721" y="3594100"/>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25" name="Line 237"/>
          <p:cNvSpPr>
            <a:spLocks noChangeShapeType="1"/>
          </p:cNvSpPr>
          <p:nvPr/>
        </p:nvSpPr>
        <p:spPr bwMode="auto">
          <a:xfrm>
            <a:off x="5923721" y="4216400"/>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73" name="Text Box 285"/>
          <p:cNvSpPr txBox="1">
            <a:spLocks noChangeArrowheads="1"/>
          </p:cNvSpPr>
          <p:nvPr/>
        </p:nvSpPr>
        <p:spPr bwMode="auto">
          <a:xfrm>
            <a:off x="7974098" y="2799925"/>
            <a:ext cx="430887" cy="2451953"/>
          </a:xfrm>
          <a:prstGeom prst="rect">
            <a:avLst/>
          </a:prstGeom>
          <a:solidFill>
            <a:srgbClr val="FFFFFF">
              <a:alpha val="50999"/>
            </a:srgbClr>
          </a:solidFill>
          <a:ln w="9525" algn="ctr">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vert="eaVert" wrap="none">
            <a:spAutoFit/>
          </a:bodyPr>
          <a:lstStyle/>
          <a:p>
            <a:pPr algn="ctr"/>
            <a:r>
              <a:rPr kumimoji="0" lang="en-US" altLang="zh-CN" sz="1600"/>
              <a:t>(</a:t>
            </a:r>
            <a:r>
              <a:rPr kumimoji="0" lang="zh-CN" altLang="en-US" sz="1600"/>
              <a:t>服务的</a:t>
            </a:r>
            <a:r>
              <a:rPr kumimoji="0" lang="en-US" altLang="zh-CN" sz="1600"/>
              <a:t>)</a:t>
            </a:r>
            <a:r>
              <a:rPr kumimoji="0" lang="zh-CN" altLang="en-US" sz="1600"/>
              <a:t>预定、监控和结算</a:t>
            </a:r>
            <a:endParaRPr kumimoji="0" lang="en-US" altLang="zh-CN" sz="1600"/>
          </a:p>
        </p:txBody>
      </p:sp>
      <p:sp>
        <p:nvSpPr>
          <p:cNvPr id="1753375" name="Text Box 287"/>
          <p:cNvSpPr txBox="1">
            <a:spLocks noChangeArrowheads="1"/>
          </p:cNvSpPr>
          <p:nvPr/>
        </p:nvSpPr>
        <p:spPr bwMode="auto">
          <a:xfrm>
            <a:off x="2240721" y="2767013"/>
            <a:ext cx="4471988" cy="4572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r>
              <a:rPr kumimoji="0" lang="en-US" altLang="zh-CN" sz="2400">
                <a:solidFill>
                  <a:srgbClr val="000000"/>
                </a:solidFill>
              </a:rPr>
              <a:t>SAAS</a:t>
            </a:r>
            <a:r>
              <a:rPr kumimoji="0" lang="en-US" altLang="zh-CN" sz="2400">
                <a:solidFill>
                  <a:srgbClr val="0000FF"/>
                </a:solidFill>
              </a:rPr>
              <a:t>(Software As A Service)</a:t>
            </a:r>
            <a:endParaRPr kumimoji="0" lang="zh-CN" altLang="en-US" sz="2400">
              <a:solidFill>
                <a:srgbClr val="000000"/>
              </a:solidFill>
            </a:endParaRPr>
          </a:p>
        </p:txBody>
      </p:sp>
      <p:grpSp>
        <p:nvGrpSpPr>
          <p:cNvPr id="1753381" name="Group 293"/>
          <p:cNvGrpSpPr>
            <a:grpSpLocks/>
          </p:cNvGrpSpPr>
          <p:nvPr/>
        </p:nvGrpSpPr>
        <p:grpSpPr bwMode="auto">
          <a:xfrm>
            <a:off x="9098722" y="2844800"/>
            <a:ext cx="1319213" cy="1054100"/>
            <a:chOff x="4503" y="606"/>
            <a:chExt cx="831" cy="664"/>
          </a:xfrm>
        </p:grpSpPr>
        <p:sp>
          <p:nvSpPr>
            <p:cNvPr id="2" name="AutoShape 39"/>
            <p:cNvSpPr>
              <a:spLocks noChangeArrowheads="1"/>
            </p:cNvSpPr>
            <p:nvPr/>
          </p:nvSpPr>
          <p:spPr bwMode="gray">
            <a:xfrm>
              <a:off x="4503" y="606"/>
              <a:ext cx="831" cy="66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ea typeface="宋体" panose="02010600030101010101" pitchFamily="2" charset="-122"/>
              </a:endParaRPr>
            </a:p>
          </p:txBody>
        </p:sp>
        <p:sp>
          <p:nvSpPr>
            <p:cNvPr id="3" name="Oval 40"/>
            <p:cNvSpPr>
              <a:spLocks noChangeArrowheads="1"/>
            </p:cNvSpPr>
            <p:nvPr/>
          </p:nvSpPr>
          <p:spPr bwMode="gray">
            <a:xfrm>
              <a:off x="4572" y="660"/>
              <a:ext cx="693" cy="556"/>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4" name="Text Box 84"/>
            <p:cNvSpPr txBox="1">
              <a:spLocks noChangeArrowheads="1"/>
            </p:cNvSpPr>
            <p:nvPr/>
          </p:nvSpPr>
          <p:spPr bwMode="auto">
            <a:xfrm>
              <a:off x="4573" y="679"/>
              <a:ext cx="688" cy="523"/>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ea typeface="华文中宋" panose="02010600040101010101" pitchFamily="2" charset="-122"/>
                </a:rPr>
                <a:t>云</a:t>
              </a:r>
              <a:r>
                <a:rPr kumimoji="0" lang="en-US" altLang="zh-CN">
                  <a:solidFill>
                    <a:srgbClr val="FFFFFF"/>
                  </a:solidFill>
                  <a:ea typeface="华文中宋" panose="02010600040101010101" pitchFamily="2" charset="-122"/>
                </a:rPr>
                <a:t>Cloud</a:t>
              </a:r>
              <a:endParaRPr kumimoji="0" lang="en-US" altLang="zh-CN" baseline="-25000">
                <a:solidFill>
                  <a:srgbClr val="FFFFFF"/>
                </a:solidFill>
                <a:ea typeface="华文中宋" panose="02010600040101010101" pitchFamily="2" charset="-122"/>
              </a:endParaRPr>
            </a:p>
          </p:txBody>
        </p:sp>
      </p:grpSp>
      <p:sp>
        <p:nvSpPr>
          <p:cNvPr id="5" name="圆角矩形 73">
            <a:extLst>
              <a:ext uri="{FF2B5EF4-FFF2-40B4-BE49-F238E27FC236}">
                <a16:creationId xmlns:a16="http://schemas.microsoft.com/office/drawing/2014/main" id="{19A72D53-1ED3-4CDA-AA42-34ED88A49098}"/>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(6)</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SaaS</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p>
        </p:txBody>
      </p:sp>
      <p:sp>
        <p:nvSpPr>
          <p:cNvPr id="6" name="标题 1">
            <a:extLst>
              <a:ext uri="{FF2B5EF4-FFF2-40B4-BE49-F238E27FC236}">
                <a16:creationId xmlns:a16="http://schemas.microsoft.com/office/drawing/2014/main" id="{DE2DBB6D-3584-4207-977F-D9196BA47B33}"/>
              </a:ext>
            </a:extLst>
          </p:cNvPr>
          <p:cNvSpPr txBox="1">
            <a:spLocks/>
          </p:cNvSpPr>
          <p:nvPr/>
        </p:nvSpPr>
        <p:spPr>
          <a:xfrm>
            <a:off x="707570" y="173268"/>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现代计算机的演进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53297"/>
                                        </p:tgtEl>
                                        <p:attrNameLst>
                                          <p:attrName>style.visibility</p:attrName>
                                        </p:attrNameLst>
                                      </p:cBhvr>
                                      <p:to>
                                        <p:strVal val="visible"/>
                                      </p:to>
                                    </p:set>
                                    <p:anim calcmode="lin" valueType="num">
                                      <p:cBhvr additive="base">
                                        <p:cTn id="7" dur="500" fill="hold"/>
                                        <p:tgtEl>
                                          <p:spTgt spid="1753297"/>
                                        </p:tgtEl>
                                        <p:attrNameLst>
                                          <p:attrName>ppt_x</p:attrName>
                                        </p:attrNameLst>
                                      </p:cBhvr>
                                      <p:tavLst>
                                        <p:tav tm="0">
                                          <p:val>
                                            <p:strVal val="#ppt_x"/>
                                          </p:val>
                                        </p:tav>
                                        <p:tav tm="100000">
                                          <p:val>
                                            <p:strVal val="#ppt_x"/>
                                          </p:val>
                                        </p:tav>
                                      </p:tavLst>
                                    </p:anim>
                                    <p:anim calcmode="lin" valueType="num">
                                      <p:cBhvr additive="base">
                                        <p:cTn id="8" dur="500" fill="hold"/>
                                        <p:tgtEl>
                                          <p:spTgt spid="17532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53298"/>
                                        </p:tgtEl>
                                        <p:attrNameLst>
                                          <p:attrName>style.visibility</p:attrName>
                                        </p:attrNameLst>
                                      </p:cBhvr>
                                      <p:to>
                                        <p:strVal val="visible"/>
                                      </p:to>
                                    </p:set>
                                    <p:anim calcmode="lin" valueType="num">
                                      <p:cBhvr additive="base">
                                        <p:cTn id="11" dur="500" fill="hold"/>
                                        <p:tgtEl>
                                          <p:spTgt spid="1753298"/>
                                        </p:tgtEl>
                                        <p:attrNameLst>
                                          <p:attrName>ppt_x</p:attrName>
                                        </p:attrNameLst>
                                      </p:cBhvr>
                                      <p:tavLst>
                                        <p:tav tm="0">
                                          <p:val>
                                            <p:strVal val="#ppt_x"/>
                                          </p:val>
                                        </p:tav>
                                        <p:tav tm="100000">
                                          <p:val>
                                            <p:strVal val="#ppt_x"/>
                                          </p:val>
                                        </p:tav>
                                      </p:tavLst>
                                    </p:anim>
                                    <p:anim calcmode="lin" valueType="num">
                                      <p:cBhvr additive="base">
                                        <p:cTn id="12" dur="500" fill="hold"/>
                                        <p:tgtEl>
                                          <p:spTgt spid="175329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53301"/>
                                        </p:tgtEl>
                                        <p:attrNameLst>
                                          <p:attrName>style.visibility</p:attrName>
                                        </p:attrNameLst>
                                      </p:cBhvr>
                                      <p:to>
                                        <p:strVal val="visible"/>
                                      </p:to>
                                    </p:set>
                                    <p:anim calcmode="lin" valueType="num">
                                      <p:cBhvr additive="base">
                                        <p:cTn id="15" dur="500" fill="hold"/>
                                        <p:tgtEl>
                                          <p:spTgt spid="1753301"/>
                                        </p:tgtEl>
                                        <p:attrNameLst>
                                          <p:attrName>ppt_x</p:attrName>
                                        </p:attrNameLst>
                                      </p:cBhvr>
                                      <p:tavLst>
                                        <p:tav tm="0">
                                          <p:val>
                                            <p:strVal val="#ppt_x"/>
                                          </p:val>
                                        </p:tav>
                                        <p:tav tm="100000">
                                          <p:val>
                                            <p:strVal val="#ppt_x"/>
                                          </p:val>
                                        </p:tav>
                                      </p:tavLst>
                                    </p:anim>
                                    <p:anim calcmode="lin" valueType="num">
                                      <p:cBhvr additive="base">
                                        <p:cTn id="16" dur="500" fill="hold"/>
                                        <p:tgtEl>
                                          <p:spTgt spid="175330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53302"/>
                                        </p:tgtEl>
                                        <p:attrNameLst>
                                          <p:attrName>style.visibility</p:attrName>
                                        </p:attrNameLst>
                                      </p:cBhvr>
                                      <p:to>
                                        <p:strVal val="visible"/>
                                      </p:to>
                                    </p:set>
                                    <p:anim calcmode="lin" valueType="num">
                                      <p:cBhvr additive="base">
                                        <p:cTn id="19" dur="500" fill="hold"/>
                                        <p:tgtEl>
                                          <p:spTgt spid="1753302"/>
                                        </p:tgtEl>
                                        <p:attrNameLst>
                                          <p:attrName>ppt_x</p:attrName>
                                        </p:attrNameLst>
                                      </p:cBhvr>
                                      <p:tavLst>
                                        <p:tav tm="0">
                                          <p:val>
                                            <p:strVal val="#ppt_x"/>
                                          </p:val>
                                        </p:tav>
                                        <p:tav tm="100000">
                                          <p:val>
                                            <p:strVal val="#ppt_x"/>
                                          </p:val>
                                        </p:tav>
                                      </p:tavLst>
                                    </p:anim>
                                    <p:anim calcmode="lin" valueType="num">
                                      <p:cBhvr additive="base">
                                        <p:cTn id="20" dur="500" fill="hold"/>
                                        <p:tgtEl>
                                          <p:spTgt spid="175330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3303"/>
                                        </p:tgtEl>
                                        <p:attrNameLst>
                                          <p:attrName>style.visibility</p:attrName>
                                        </p:attrNameLst>
                                      </p:cBhvr>
                                      <p:to>
                                        <p:strVal val="visible"/>
                                      </p:to>
                                    </p:set>
                                    <p:anim calcmode="lin" valueType="num">
                                      <p:cBhvr additive="base">
                                        <p:cTn id="23" dur="500" fill="hold"/>
                                        <p:tgtEl>
                                          <p:spTgt spid="1753303"/>
                                        </p:tgtEl>
                                        <p:attrNameLst>
                                          <p:attrName>ppt_x</p:attrName>
                                        </p:attrNameLst>
                                      </p:cBhvr>
                                      <p:tavLst>
                                        <p:tav tm="0">
                                          <p:val>
                                            <p:strVal val="#ppt_x"/>
                                          </p:val>
                                        </p:tav>
                                        <p:tav tm="100000">
                                          <p:val>
                                            <p:strVal val="#ppt_x"/>
                                          </p:val>
                                        </p:tav>
                                      </p:tavLst>
                                    </p:anim>
                                    <p:anim calcmode="lin" valueType="num">
                                      <p:cBhvr additive="base">
                                        <p:cTn id="24" dur="500" fill="hold"/>
                                        <p:tgtEl>
                                          <p:spTgt spid="175330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53307"/>
                                        </p:tgtEl>
                                        <p:attrNameLst>
                                          <p:attrName>style.visibility</p:attrName>
                                        </p:attrNameLst>
                                      </p:cBhvr>
                                      <p:to>
                                        <p:strVal val="visible"/>
                                      </p:to>
                                    </p:set>
                                    <p:anim calcmode="lin" valueType="num">
                                      <p:cBhvr additive="base">
                                        <p:cTn id="27" dur="500" fill="hold"/>
                                        <p:tgtEl>
                                          <p:spTgt spid="1753307"/>
                                        </p:tgtEl>
                                        <p:attrNameLst>
                                          <p:attrName>ppt_x</p:attrName>
                                        </p:attrNameLst>
                                      </p:cBhvr>
                                      <p:tavLst>
                                        <p:tav tm="0">
                                          <p:val>
                                            <p:strVal val="#ppt_x"/>
                                          </p:val>
                                        </p:tav>
                                        <p:tav tm="100000">
                                          <p:val>
                                            <p:strVal val="#ppt_x"/>
                                          </p:val>
                                        </p:tav>
                                      </p:tavLst>
                                    </p:anim>
                                    <p:anim calcmode="lin" valueType="num">
                                      <p:cBhvr additive="base">
                                        <p:cTn id="28" dur="500" fill="hold"/>
                                        <p:tgtEl>
                                          <p:spTgt spid="175330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53310"/>
                                        </p:tgtEl>
                                        <p:attrNameLst>
                                          <p:attrName>style.visibility</p:attrName>
                                        </p:attrNameLst>
                                      </p:cBhvr>
                                      <p:to>
                                        <p:strVal val="visible"/>
                                      </p:to>
                                    </p:set>
                                    <p:anim calcmode="lin" valueType="num">
                                      <p:cBhvr additive="base">
                                        <p:cTn id="31" dur="500" fill="hold"/>
                                        <p:tgtEl>
                                          <p:spTgt spid="1753310"/>
                                        </p:tgtEl>
                                        <p:attrNameLst>
                                          <p:attrName>ppt_x</p:attrName>
                                        </p:attrNameLst>
                                      </p:cBhvr>
                                      <p:tavLst>
                                        <p:tav tm="0">
                                          <p:val>
                                            <p:strVal val="#ppt_x"/>
                                          </p:val>
                                        </p:tav>
                                        <p:tav tm="100000">
                                          <p:val>
                                            <p:strVal val="#ppt_x"/>
                                          </p:val>
                                        </p:tav>
                                      </p:tavLst>
                                    </p:anim>
                                    <p:anim calcmode="lin" valueType="num">
                                      <p:cBhvr additive="base">
                                        <p:cTn id="32" dur="500" fill="hold"/>
                                        <p:tgtEl>
                                          <p:spTgt spid="17533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53313"/>
                                        </p:tgtEl>
                                        <p:attrNameLst>
                                          <p:attrName>style.visibility</p:attrName>
                                        </p:attrNameLst>
                                      </p:cBhvr>
                                      <p:to>
                                        <p:strVal val="visible"/>
                                      </p:to>
                                    </p:set>
                                    <p:anim calcmode="lin" valueType="num">
                                      <p:cBhvr additive="base">
                                        <p:cTn id="35" dur="500" fill="hold"/>
                                        <p:tgtEl>
                                          <p:spTgt spid="1753313"/>
                                        </p:tgtEl>
                                        <p:attrNameLst>
                                          <p:attrName>ppt_x</p:attrName>
                                        </p:attrNameLst>
                                      </p:cBhvr>
                                      <p:tavLst>
                                        <p:tav tm="0">
                                          <p:val>
                                            <p:strVal val="#ppt_x"/>
                                          </p:val>
                                        </p:tav>
                                        <p:tav tm="100000">
                                          <p:val>
                                            <p:strVal val="#ppt_x"/>
                                          </p:val>
                                        </p:tav>
                                      </p:tavLst>
                                    </p:anim>
                                    <p:anim calcmode="lin" valueType="num">
                                      <p:cBhvr additive="base">
                                        <p:cTn id="36" dur="500" fill="hold"/>
                                        <p:tgtEl>
                                          <p:spTgt spid="17533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53315"/>
                                        </p:tgtEl>
                                        <p:attrNameLst>
                                          <p:attrName>style.visibility</p:attrName>
                                        </p:attrNameLst>
                                      </p:cBhvr>
                                      <p:to>
                                        <p:strVal val="visible"/>
                                      </p:to>
                                    </p:set>
                                    <p:anim calcmode="lin" valueType="num">
                                      <p:cBhvr additive="base">
                                        <p:cTn id="39" dur="500" fill="hold"/>
                                        <p:tgtEl>
                                          <p:spTgt spid="1753315"/>
                                        </p:tgtEl>
                                        <p:attrNameLst>
                                          <p:attrName>ppt_x</p:attrName>
                                        </p:attrNameLst>
                                      </p:cBhvr>
                                      <p:tavLst>
                                        <p:tav tm="0">
                                          <p:val>
                                            <p:strVal val="#ppt_x"/>
                                          </p:val>
                                        </p:tav>
                                        <p:tav tm="100000">
                                          <p:val>
                                            <p:strVal val="#ppt_x"/>
                                          </p:val>
                                        </p:tav>
                                      </p:tavLst>
                                    </p:anim>
                                    <p:anim calcmode="lin" valueType="num">
                                      <p:cBhvr additive="base">
                                        <p:cTn id="40" dur="500" fill="hold"/>
                                        <p:tgtEl>
                                          <p:spTgt spid="17533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53316"/>
                                        </p:tgtEl>
                                        <p:attrNameLst>
                                          <p:attrName>style.visibility</p:attrName>
                                        </p:attrNameLst>
                                      </p:cBhvr>
                                      <p:to>
                                        <p:strVal val="visible"/>
                                      </p:to>
                                    </p:set>
                                    <p:anim calcmode="lin" valueType="num">
                                      <p:cBhvr additive="base">
                                        <p:cTn id="43" dur="500" fill="hold"/>
                                        <p:tgtEl>
                                          <p:spTgt spid="1753316"/>
                                        </p:tgtEl>
                                        <p:attrNameLst>
                                          <p:attrName>ppt_x</p:attrName>
                                        </p:attrNameLst>
                                      </p:cBhvr>
                                      <p:tavLst>
                                        <p:tav tm="0">
                                          <p:val>
                                            <p:strVal val="#ppt_x"/>
                                          </p:val>
                                        </p:tav>
                                        <p:tav tm="100000">
                                          <p:val>
                                            <p:strVal val="#ppt_x"/>
                                          </p:val>
                                        </p:tav>
                                      </p:tavLst>
                                    </p:anim>
                                    <p:anim calcmode="lin" valueType="num">
                                      <p:cBhvr additive="base">
                                        <p:cTn id="44" dur="500" fill="hold"/>
                                        <p:tgtEl>
                                          <p:spTgt spid="17533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53317"/>
                                        </p:tgtEl>
                                        <p:attrNameLst>
                                          <p:attrName>style.visibility</p:attrName>
                                        </p:attrNameLst>
                                      </p:cBhvr>
                                      <p:to>
                                        <p:strVal val="visible"/>
                                      </p:to>
                                    </p:set>
                                    <p:anim calcmode="lin" valueType="num">
                                      <p:cBhvr additive="base">
                                        <p:cTn id="47" dur="500" fill="hold"/>
                                        <p:tgtEl>
                                          <p:spTgt spid="1753317"/>
                                        </p:tgtEl>
                                        <p:attrNameLst>
                                          <p:attrName>ppt_x</p:attrName>
                                        </p:attrNameLst>
                                      </p:cBhvr>
                                      <p:tavLst>
                                        <p:tav tm="0">
                                          <p:val>
                                            <p:strVal val="#ppt_x"/>
                                          </p:val>
                                        </p:tav>
                                        <p:tav tm="100000">
                                          <p:val>
                                            <p:strVal val="#ppt_x"/>
                                          </p:val>
                                        </p:tav>
                                      </p:tavLst>
                                    </p:anim>
                                    <p:anim calcmode="lin" valueType="num">
                                      <p:cBhvr additive="base">
                                        <p:cTn id="48" dur="500" fill="hold"/>
                                        <p:tgtEl>
                                          <p:spTgt spid="17533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53318"/>
                                        </p:tgtEl>
                                        <p:attrNameLst>
                                          <p:attrName>style.visibility</p:attrName>
                                        </p:attrNameLst>
                                      </p:cBhvr>
                                      <p:to>
                                        <p:strVal val="visible"/>
                                      </p:to>
                                    </p:set>
                                    <p:anim calcmode="lin" valueType="num">
                                      <p:cBhvr additive="base">
                                        <p:cTn id="51" dur="500" fill="hold"/>
                                        <p:tgtEl>
                                          <p:spTgt spid="1753318"/>
                                        </p:tgtEl>
                                        <p:attrNameLst>
                                          <p:attrName>ppt_x</p:attrName>
                                        </p:attrNameLst>
                                      </p:cBhvr>
                                      <p:tavLst>
                                        <p:tav tm="0">
                                          <p:val>
                                            <p:strVal val="#ppt_x"/>
                                          </p:val>
                                        </p:tav>
                                        <p:tav tm="100000">
                                          <p:val>
                                            <p:strVal val="#ppt_x"/>
                                          </p:val>
                                        </p:tav>
                                      </p:tavLst>
                                    </p:anim>
                                    <p:anim calcmode="lin" valueType="num">
                                      <p:cBhvr additive="base">
                                        <p:cTn id="52" dur="500" fill="hold"/>
                                        <p:tgtEl>
                                          <p:spTgt spid="17533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53322"/>
                                        </p:tgtEl>
                                        <p:attrNameLst>
                                          <p:attrName>style.visibility</p:attrName>
                                        </p:attrNameLst>
                                      </p:cBhvr>
                                      <p:to>
                                        <p:strVal val="visible"/>
                                      </p:to>
                                    </p:set>
                                    <p:anim calcmode="lin" valueType="num">
                                      <p:cBhvr additive="base">
                                        <p:cTn id="55" dur="500" fill="hold"/>
                                        <p:tgtEl>
                                          <p:spTgt spid="1753322"/>
                                        </p:tgtEl>
                                        <p:attrNameLst>
                                          <p:attrName>ppt_x</p:attrName>
                                        </p:attrNameLst>
                                      </p:cBhvr>
                                      <p:tavLst>
                                        <p:tav tm="0">
                                          <p:val>
                                            <p:strVal val="#ppt_x"/>
                                          </p:val>
                                        </p:tav>
                                        <p:tav tm="100000">
                                          <p:val>
                                            <p:strVal val="#ppt_x"/>
                                          </p:val>
                                        </p:tav>
                                      </p:tavLst>
                                    </p:anim>
                                    <p:anim calcmode="lin" valueType="num">
                                      <p:cBhvr additive="base">
                                        <p:cTn id="56" dur="500" fill="hold"/>
                                        <p:tgtEl>
                                          <p:spTgt spid="175332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53323"/>
                                        </p:tgtEl>
                                        <p:attrNameLst>
                                          <p:attrName>style.visibility</p:attrName>
                                        </p:attrNameLst>
                                      </p:cBhvr>
                                      <p:to>
                                        <p:strVal val="visible"/>
                                      </p:to>
                                    </p:set>
                                    <p:anim calcmode="lin" valueType="num">
                                      <p:cBhvr additive="base">
                                        <p:cTn id="59" dur="500" fill="hold"/>
                                        <p:tgtEl>
                                          <p:spTgt spid="1753323"/>
                                        </p:tgtEl>
                                        <p:attrNameLst>
                                          <p:attrName>ppt_x</p:attrName>
                                        </p:attrNameLst>
                                      </p:cBhvr>
                                      <p:tavLst>
                                        <p:tav tm="0">
                                          <p:val>
                                            <p:strVal val="#ppt_x"/>
                                          </p:val>
                                        </p:tav>
                                        <p:tav tm="100000">
                                          <p:val>
                                            <p:strVal val="#ppt_x"/>
                                          </p:val>
                                        </p:tav>
                                      </p:tavLst>
                                    </p:anim>
                                    <p:anim calcmode="lin" valueType="num">
                                      <p:cBhvr additive="base">
                                        <p:cTn id="60" dur="500" fill="hold"/>
                                        <p:tgtEl>
                                          <p:spTgt spid="175332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753324"/>
                                        </p:tgtEl>
                                        <p:attrNameLst>
                                          <p:attrName>style.visibility</p:attrName>
                                        </p:attrNameLst>
                                      </p:cBhvr>
                                      <p:to>
                                        <p:strVal val="visible"/>
                                      </p:to>
                                    </p:set>
                                    <p:anim calcmode="lin" valueType="num">
                                      <p:cBhvr additive="base">
                                        <p:cTn id="63" dur="500" fill="hold"/>
                                        <p:tgtEl>
                                          <p:spTgt spid="1753324"/>
                                        </p:tgtEl>
                                        <p:attrNameLst>
                                          <p:attrName>ppt_x</p:attrName>
                                        </p:attrNameLst>
                                      </p:cBhvr>
                                      <p:tavLst>
                                        <p:tav tm="0">
                                          <p:val>
                                            <p:strVal val="#ppt_x"/>
                                          </p:val>
                                        </p:tav>
                                        <p:tav tm="100000">
                                          <p:val>
                                            <p:strVal val="#ppt_x"/>
                                          </p:val>
                                        </p:tav>
                                      </p:tavLst>
                                    </p:anim>
                                    <p:anim calcmode="lin" valueType="num">
                                      <p:cBhvr additive="base">
                                        <p:cTn id="64" dur="500" fill="hold"/>
                                        <p:tgtEl>
                                          <p:spTgt spid="175332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753325"/>
                                        </p:tgtEl>
                                        <p:attrNameLst>
                                          <p:attrName>style.visibility</p:attrName>
                                        </p:attrNameLst>
                                      </p:cBhvr>
                                      <p:to>
                                        <p:strVal val="visible"/>
                                      </p:to>
                                    </p:set>
                                    <p:anim calcmode="lin" valueType="num">
                                      <p:cBhvr additive="base">
                                        <p:cTn id="67" dur="500" fill="hold"/>
                                        <p:tgtEl>
                                          <p:spTgt spid="1753325"/>
                                        </p:tgtEl>
                                        <p:attrNameLst>
                                          <p:attrName>ppt_x</p:attrName>
                                        </p:attrNameLst>
                                      </p:cBhvr>
                                      <p:tavLst>
                                        <p:tav tm="0">
                                          <p:val>
                                            <p:strVal val="#ppt_x"/>
                                          </p:val>
                                        </p:tav>
                                        <p:tav tm="100000">
                                          <p:val>
                                            <p:strVal val="#ppt_x"/>
                                          </p:val>
                                        </p:tav>
                                      </p:tavLst>
                                    </p:anim>
                                    <p:anim calcmode="lin" valueType="num">
                                      <p:cBhvr additive="base">
                                        <p:cTn id="68" dur="500" fill="hold"/>
                                        <p:tgtEl>
                                          <p:spTgt spid="17533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53326"/>
                                        </p:tgtEl>
                                        <p:attrNameLst>
                                          <p:attrName>style.visibility</p:attrName>
                                        </p:attrNameLst>
                                      </p:cBhvr>
                                      <p:to>
                                        <p:strVal val="visible"/>
                                      </p:to>
                                    </p:set>
                                    <p:anim calcmode="lin" valueType="num">
                                      <p:cBhvr additive="base">
                                        <p:cTn id="71" dur="500" fill="hold"/>
                                        <p:tgtEl>
                                          <p:spTgt spid="1753326"/>
                                        </p:tgtEl>
                                        <p:attrNameLst>
                                          <p:attrName>ppt_x</p:attrName>
                                        </p:attrNameLst>
                                      </p:cBhvr>
                                      <p:tavLst>
                                        <p:tav tm="0">
                                          <p:val>
                                            <p:strVal val="#ppt_x"/>
                                          </p:val>
                                        </p:tav>
                                        <p:tav tm="100000">
                                          <p:val>
                                            <p:strVal val="#ppt_x"/>
                                          </p:val>
                                        </p:tav>
                                      </p:tavLst>
                                    </p:anim>
                                    <p:anim calcmode="lin" valueType="num">
                                      <p:cBhvr additive="base">
                                        <p:cTn id="72" dur="500" fill="hold"/>
                                        <p:tgtEl>
                                          <p:spTgt spid="175332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53381"/>
                                        </p:tgtEl>
                                        <p:attrNameLst>
                                          <p:attrName>style.visibility</p:attrName>
                                        </p:attrNameLst>
                                      </p:cBhvr>
                                      <p:to>
                                        <p:strVal val="visible"/>
                                      </p:to>
                                    </p:set>
                                    <p:anim calcmode="lin" valueType="num">
                                      <p:cBhvr additive="base">
                                        <p:cTn id="75" dur="500" fill="hold"/>
                                        <p:tgtEl>
                                          <p:spTgt spid="1753381"/>
                                        </p:tgtEl>
                                        <p:attrNameLst>
                                          <p:attrName>ppt_x</p:attrName>
                                        </p:attrNameLst>
                                      </p:cBhvr>
                                      <p:tavLst>
                                        <p:tav tm="0">
                                          <p:val>
                                            <p:strVal val="#ppt_x"/>
                                          </p:val>
                                        </p:tav>
                                        <p:tav tm="100000">
                                          <p:val>
                                            <p:strVal val="#ppt_x"/>
                                          </p:val>
                                        </p:tav>
                                      </p:tavLst>
                                    </p:anim>
                                    <p:anim calcmode="lin" valueType="num">
                                      <p:cBhvr additive="base">
                                        <p:cTn id="76" dur="500" fill="hold"/>
                                        <p:tgtEl>
                                          <p:spTgt spid="175338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53373"/>
                                        </p:tgtEl>
                                        <p:attrNameLst>
                                          <p:attrName>style.visibility</p:attrName>
                                        </p:attrNameLst>
                                      </p:cBhvr>
                                      <p:to>
                                        <p:strVal val="visible"/>
                                      </p:to>
                                    </p:set>
                                    <p:anim calcmode="lin" valueType="num">
                                      <p:cBhvr additive="base">
                                        <p:cTn id="79" dur="500" fill="hold"/>
                                        <p:tgtEl>
                                          <p:spTgt spid="1753373"/>
                                        </p:tgtEl>
                                        <p:attrNameLst>
                                          <p:attrName>ppt_x</p:attrName>
                                        </p:attrNameLst>
                                      </p:cBhvr>
                                      <p:tavLst>
                                        <p:tav tm="0">
                                          <p:val>
                                            <p:strVal val="#ppt_x"/>
                                          </p:val>
                                        </p:tav>
                                        <p:tav tm="100000">
                                          <p:val>
                                            <p:strVal val="#ppt_x"/>
                                          </p:val>
                                        </p:tav>
                                      </p:tavLst>
                                    </p:anim>
                                    <p:anim calcmode="lin" valueType="num">
                                      <p:cBhvr additive="base">
                                        <p:cTn id="80" dur="500" fill="hold"/>
                                        <p:tgtEl>
                                          <p:spTgt spid="1753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326" grpId="0" animBg="1"/>
      <p:bldP spid="1753303" grpId="0" animBg="1"/>
      <p:bldP spid="1753315" grpId="0"/>
      <p:bldP spid="1753316" grpId="0"/>
      <p:bldP spid="1753317" grpId="0" animBg="1"/>
      <p:bldP spid="1753318" grpId="0" animBg="1"/>
      <p:bldP spid="175337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356" name="AutoShape 268"/>
          <p:cNvSpPr>
            <a:spLocks noChangeArrowheads="1"/>
          </p:cNvSpPr>
          <p:nvPr/>
        </p:nvSpPr>
        <p:spPr bwMode="auto">
          <a:xfrm>
            <a:off x="6755075" y="3150262"/>
            <a:ext cx="3873500" cy="3073400"/>
          </a:xfrm>
          <a:prstGeom prst="cloudCallout">
            <a:avLst>
              <a:gd name="adj1" fmla="val 37009"/>
              <a:gd name="adj2" fmla="val -39000"/>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anchor="ctr"/>
          <a:lstStyle/>
          <a:p>
            <a:pPr algn="ctr"/>
            <a:endParaRPr kumimoji="0" lang="zh-CN" altLang="en-US" sz="1200" b="0"/>
          </a:p>
        </p:txBody>
      </p:sp>
      <p:sp>
        <p:nvSpPr>
          <p:cNvPr id="1753327" name="Freeform 239"/>
          <p:cNvSpPr>
            <a:spLocks/>
          </p:cNvSpPr>
          <p:nvPr/>
        </p:nvSpPr>
        <p:spPr bwMode="auto">
          <a:xfrm>
            <a:off x="5980375" y="3616988"/>
            <a:ext cx="2400300" cy="269875"/>
          </a:xfrm>
          <a:custGeom>
            <a:avLst/>
            <a:gdLst>
              <a:gd name="T0" fmla="*/ 1512 w 1512"/>
              <a:gd name="T1" fmla="*/ 170 h 170"/>
              <a:gd name="T2" fmla="*/ 552 w 1512"/>
              <a:gd name="T3" fmla="*/ 18 h 170"/>
              <a:gd name="T4" fmla="*/ 0 w 1512"/>
              <a:gd name="T5" fmla="*/ 61 h 170"/>
            </a:gdLst>
            <a:ahLst/>
            <a:cxnLst>
              <a:cxn ang="0">
                <a:pos x="T0" y="T1"/>
              </a:cxn>
              <a:cxn ang="0">
                <a:pos x="T2" y="T3"/>
              </a:cxn>
              <a:cxn ang="0">
                <a:pos x="T4" y="T5"/>
              </a:cxn>
            </a:cxnLst>
            <a:rect l="0" t="0" r="r" b="b"/>
            <a:pathLst>
              <a:path w="1512" h="170">
                <a:moveTo>
                  <a:pt x="1512" y="170"/>
                </a:moveTo>
                <a:cubicBezTo>
                  <a:pt x="1352" y="146"/>
                  <a:pt x="804" y="36"/>
                  <a:pt x="552" y="18"/>
                </a:cubicBezTo>
                <a:cubicBezTo>
                  <a:pt x="300" y="0"/>
                  <a:pt x="115" y="52"/>
                  <a:pt x="0" y="61"/>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3328" name="Freeform 240"/>
          <p:cNvSpPr>
            <a:spLocks/>
          </p:cNvSpPr>
          <p:nvPr/>
        </p:nvSpPr>
        <p:spPr bwMode="auto">
          <a:xfrm>
            <a:off x="4253175" y="3467762"/>
            <a:ext cx="4140200" cy="393700"/>
          </a:xfrm>
          <a:custGeom>
            <a:avLst/>
            <a:gdLst>
              <a:gd name="T0" fmla="*/ 2608 w 2608"/>
              <a:gd name="T1" fmla="*/ 248 h 248"/>
              <a:gd name="T2" fmla="*/ 1432 w 2608"/>
              <a:gd name="T3" fmla="*/ 32 h 248"/>
              <a:gd name="T4" fmla="*/ 656 w 2608"/>
              <a:gd name="T5" fmla="*/ 56 h 248"/>
              <a:gd name="T6" fmla="*/ 0 w 2608"/>
              <a:gd name="T7" fmla="*/ 152 h 248"/>
            </a:gdLst>
            <a:ahLst/>
            <a:cxnLst>
              <a:cxn ang="0">
                <a:pos x="T0" y="T1"/>
              </a:cxn>
              <a:cxn ang="0">
                <a:pos x="T2" y="T3"/>
              </a:cxn>
              <a:cxn ang="0">
                <a:pos x="T4" y="T5"/>
              </a:cxn>
              <a:cxn ang="0">
                <a:pos x="T6" y="T7"/>
              </a:cxn>
            </a:cxnLst>
            <a:rect l="0" t="0" r="r" b="b"/>
            <a:pathLst>
              <a:path w="2608" h="248">
                <a:moveTo>
                  <a:pt x="2608" y="248"/>
                </a:moveTo>
                <a:cubicBezTo>
                  <a:pt x="2413" y="212"/>
                  <a:pt x="1757" y="64"/>
                  <a:pt x="1432" y="32"/>
                </a:cubicBezTo>
                <a:cubicBezTo>
                  <a:pt x="1107" y="0"/>
                  <a:pt x="895" y="36"/>
                  <a:pt x="656" y="56"/>
                </a:cubicBezTo>
                <a:cubicBezTo>
                  <a:pt x="417" y="76"/>
                  <a:pt x="137" y="132"/>
                  <a:pt x="0" y="152"/>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3329" name="Freeform 241"/>
          <p:cNvSpPr>
            <a:spLocks/>
          </p:cNvSpPr>
          <p:nvPr/>
        </p:nvSpPr>
        <p:spPr bwMode="auto">
          <a:xfrm>
            <a:off x="2830775" y="3339176"/>
            <a:ext cx="5549900" cy="509587"/>
          </a:xfrm>
          <a:custGeom>
            <a:avLst/>
            <a:gdLst>
              <a:gd name="T0" fmla="*/ 3496 w 3496"/>
              <a:gd name="T1" fmla="*/ 321 h 321"/>
              <a:gd name="T2" fmla="*/ 2232 w 3496"/>
              <a:gd name="T3" fmla="*/ 41 h 321"/>
              <a:gd name="T4" fmla="*/ 1208 w 3496"/>
              <a:gd name="T5" fmla="*/ 73 h 321"/>
              <a:gd name="T6" fmla="*/ 624 w 3496"/>
              <a:gd name="T7" fmla="*/ 137 h 321"/>
              <a:gd name="T8" fmla="*/ 0 w 3496"/>
              <a:gd name="T9" fmla="*/ 241 h 321"/>
            </a:gdLst>
            <a:ahLst/>
            <a:cxnLst>
              <a:cxn ang="0">
                <a:pos x="T0" y="T1"/>
              </a:cxn>
              <a:cxn ang="0">
                <a:pos x="T2" y="T3"/>
              </a:cxn>
              <a:cxn ang="0">
                <a:pos x="T4" y="T5"/>
              </a:cxn>
              <a:cxn ang="0">
                <a:pos x="T6" y="T7"/>
              </a:cxn>
              <a:cxn ang="0">
                <a:pos x="T8" y="T9"/>
              </a:cxn>
            </a:cxnLst>
            <a:rect l="0" t="0" r="r" b="b"/>
            <a:pathLst>
              <a:path w="3496" h="321">
                <a:moveTo>
                  <a:pt x="3496" y="321"/>
                </a:moveTo>
                <a:cubicBezTo>
                  <a:pt x="3287" y="274"/>
                  <a:pt x="2613" y="82"/>
                  <a:pt x="2232" y="41"/>
                </a:cubicBezTo>
                <a:cubicBezTo>
                  <a:pt x="1851" y="0"/>
                  <a:pt x="1476" y="57"/>
                  <a:pt x="1208" y="73"/>
                </a:cubicBezTo>
                <a:cubicBezTo>
                  <a:pt x="940" y="89"/>
                  <a:pt x="825" y="109"/>
                  <a:pt x="624" y="137"/>
                </a:cubicBezTo>
                <a:cubicBezTo>
                  <a:pt x="423" y="165"/>
                  <a:pt x="130" y="219"/>
                  <a:pt x="0" y="241"/>
                </a:cubicBezTo>
              </a:path>
            </a:pathLst>
          </a:custGeom>
          <a:noFill/>
          <a:ln w="3810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FF3300">
                      <a:gamma/>
                      <a:shade val="60000"/>
                      <a:invGamma/>
                    </a:srgbClr>
                  </a:outerShdw>
                </a:effectLst>
              </a14:hiddenEffects>
            </a:ext>
          </a:extLst>
        </p:spPr>
        <p:txBody>
          <a:bodyPr wrap="none" anchor="ctr"/>
          <a:lstStyle/>
          <a:p>
            <a:endParaRPr lang="zh-CN" altLang="en-US"/>
          </a:p>
        </p:txBody>
      </p:sp>
      <p:sp>
        <p:nvSpPr>
          <p:cNvPr id="1753330" name="Rectangle 242"/>
          <p:cNvSpPr>
            <a:spLocks noChangeArrowheads="1"/>
          </p:cNvSpPr>
          <p:nvPr/>
        </p:nvSpPr>
        <p:spPr bwMode="auto">
          <a:xfrm>
            <a:off x="1827475" y="3074062"/>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31" name="Rectangle 243"/>
          <p:cNvSpPr>
            <a:spLocks noChangeArrowheads="1"/>
          </p:cNvSpPr>
          <p:nvPr/>
        </p:nvSpPr>
        <p:spPr bwMode="auto">
          <a:xfrm>
            <a:off x="3275275" y="3074062"/>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32" name="Rectangle 244"/>
          <p:cNvSpPr>
            <a:spLocks noChangeArrowheads="1"/>
          </p:cNvSpPr>
          <p:nvPr/>
        </p:nvSpPr>
        <p:spPr bwMode="auto">
          <a:xfrm>
            <a:off x="5027875" y="3061362"/>
            <a:ext cx="1193800" cy="1955800"/>
          </a:xfrm>
          <a:prstGeom prst="rect">
            <a:avLst/>
          </a:prstGeom>
          <a:solidFill>
            <a:srgbClr val="FFFFFF">
              <a:alpha val="50999"/>
            </a:srgbClr>
          </a:solidFill>
          <a:ln w="9525" algn="ctr">
            <a:solidFill>
              <a:srgbClr val="000000"/>
            </a:solidFill>
            <a:miter lim="800000"/>
            <a:headEnd/>
            <a:tailEnd/>
          </a:ln>
          <a:effectLst/>
          <a:extLs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33" name="Text Box 245"/>
          <p:cNvSpPr txBox="1">
            <a:spLocks noChangeArrowheads="1"/>
          </p:cNvSpPr>
          <p:nvPr/>
        </p:nvSpPr>
        <p:spPr bwMode="auto">
          <a:xfrm>
            <a:off x="8210426" y="3631275"/>
            <a:ext cx="1196160" cy="400110"/>
          </a:xfrm>
          <a:prstGeom prst="rect">
            <a:avLst/>
          </a:prstGeom>
          <a:noFill/>
          <a:ln w="28575" algn="ctr">
            <a:solidFill>
              <a:srgbClr val="000000"/>
            </a:solidFill>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spAutoFit/>
          </a:bodyPr>
          <a:lstStyle/>
          <a:p>
            <a:pPr algn="ctr"/>
            <a:r>
              <a:rPr kumimoji="0" lang="en-US" altLang="zh-CN" b="0">
                <a:solidFill>
                  <a:srgbClr val="000000"/>
                </a:solidFill>
              </a:rPr>
              <a:t>Software</a:t>
            </a:r>
          </a:p>
        </p:txBody>
      </p:sp>
      <p:grpSp>
        <p:nvGrpSpPr>
          <p:cNvPr id="1753334" name="Group 246"/>
          <p:cNvGrpSpPr>
            <a:grpSpLocks/>
          </p:cNvGrpSpPr>
          <p:nvPr/>
        </p:nvGrpSpPr>
        <p:grpSpPr bwMode="auto">
          <a:xfrm>
            <a:off x="1929075" y="4401212"/>
            <a:ext cx="1030288" cy="579438"/>
            <a:chOff x="1128" y="2736"/>
            <a:chExt cx="649" cy="365"/>
          </a:xfrm>
        </p:grpSpPr>
        <p:sp>
          <p:nvSpPr>
            <p:cNvPr id="1753335" name="AutoShape 247"/>
            <p:cNvSpPr>
              <a:spLocks noChangeArrowheads="1"/>
            </p:cNvSpPr>
            <p:nvPr/>
          </p:nvSpPr>
          <p:spPr bwMode="auto">
            <a:xfrm>
              <a:off x="1128" y="2736"/>
              <a:ext cx="640" cy="352"/>
            </a:xfrm>
            <a:prstGeom prst="can">
              <a:avLst>
                <a:gd name="adj" fmla="val 20454"/>
              </a:avLst>
            </a:prstGeom>
            <a:noFill/>
            <a:ln w="28575">
              <a:solidFill>
                <a:srgbClr val="0000FF"/>
              </a:solidFill>
              <a:prstDash val="dash"/>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36" name="Text Box 248"/>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i</a:t>
              </a:r>
            </a:p>
          </p:txBody>
        </p:sp>
      </p:grpSp>
      <p:grpSp>
        <p:nvGrpSpPr>
          <p:cNvPr id="1753337" name="Group 249"/>
          <p:cNvGrpSpPr>
            <a:grpSpLocks/>
          </p:cNvGrpSpPr>
          <p:nvPr/>
        </p:nvGrpSpPr>
        <p:grpSpPr bwMode="auto">
          <a:xfrm>
            <a:off x="3376875" y="4401212"/>
            <a:ext cx="1030288" cy="579438"/>
            <a:chOff x="1128" y="2736"/>
            <a:chExt cx="649" cy="365"/>
          </a:xfrm>
        </p:grpSpPr>
        <p:sp>
          <p:nvSpPr>
            <p:cNvPr id="1753338" name="AutoShape 250"/>
            <p:cNvSpPr>
              <a:spLocks noChangeArrowheads="1"/>
            </p:cNvSpPr>
            <p:nvPr/>
          </p:nvSpPr>
          <p:spPr bwMode="auto">
            <a:xfrm>
              <a:off x="1128" y="2736"/>
              <a:ext cx="640" cy="352"/>
            </a:xfrm>
            <a:prstGeom prst="can">
              <a:avLst>
                <a:gd name="adj" fmla="val 20454"/>
              </a:avLst>
            </a:prstGeom>
            <a:noFill/>
            <a:ln w="28575">
              <a:solidFill>
                <a:srgbClr val="0000FF"/>
              </a:solidFill>
              <a:prstDash val="dash"/>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39" name="Text Box 251"/>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j</a:t>
              </a:r>
            </a:p>
          </p:txBody>
        </p:sp>
      </p:grpSp>
      <p:grpSp>
        <p:nvGrpSpPr>
          <p:cNvPr id="1753340" name="Group 252"/>
          <p:cNvGrpSpPr>
            <a:grpSpLocks/>
          </p:cNvGrpSpPr>
          <p:nvPr/>
        </p:nvGrpSpPr>
        <p:grpSpPr bwMode="auto">
          <a:xfrm>
            <a:off x="5116775" y="4401212"/>
            <a:ext cx="1030288" cy="579438"/>
            <a:chOff x="1128" y="2736"/>
            <a:chExt cx="649" cy="365"/>
          </a:xfrm>
        </p:grpSpPr>
        <p:sp>
          <p:nvSpPr>
            <p:cNvPr id="1753341" name="AutoShape 253"/>
            <p:cNvSpPr>
              <a:spLocks noChangeArrowheads="1"/>
            </p:cNvSpPr>
            <p:nvPr/>
          </p:nvSpPr>
          <p:spPr bwMode="auto">
            <a:xfrm>
              <a:off x="1128" y="2736"/>
              <a:ext cx="640" cy="352"/>
            </a:xfrm>
            <a:prstGeom prst="can">
              <a:avLst>
                <a:gd name="adj" fmla="val 20454"/>
              </a:avLst>
            </a:prstGeom>
            <a:noFill/>
            <a:ln w="28575">
              <a:solidFill>
                <a:srgbClr val="0000FF"/>
              </a:solidFill>
              <a:prstDash val="dash"/>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42" name="Text Box 254"/>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n</a:t>
              </a:r>
            </a:p>
          </p:txBody>
        </p:sp>
      </p:grpSp>
      <p:sp>
        <p:nvSpPr>
          <p:cNvPr id="1753343" name="Line 255"/>
          <p:cNvSpPr>
            <a:spLocks noChangeShapeType="1"/>
          </p:cNvSpPr>
          <p:nvPr/>
        </p:nvSpPr>
        <p:spPr bwMode="auto">
          <a:xfrm>
            <a:off x="4583375" y="4661562"/>
            <a:ext cx="304800" cy="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44" name="Rectangle 256"/>
          <p:cNvSpPr>
            <a:spLocks noChangeArrowheads="1"/>
          </p:cNvSpPr>
          <p:nvPr/>
        </p:nvSpPr>
        <p:spPr bwMode="auto">
          <a:xfrm>
            <a:off x="2098938" y="3089937"/>
            <a:ext cx="6905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i</a:t>
            </a:r>
            <a:endParaRPr kumimoji="0" lang="zh-CN" altLang="en-US" sz="1200">
              <a:solidFill>
                <a:srgbClr val="000000"/>
              </a:solidFill>
            </a:endParaRPr>
          </a:p>
        </p:txBody>
      </p:sp>
      <p:sp>
        <p:nvSpPr>
          <p:cNvPr id="1753345" name="Rectangle 257"/>
          <p:cNvSpPr>
            <a:spLocks noChangeArrowheads="1"/>
          </p:cNvSpPr>
          <p:nvPr/>
        </p:nvSpPr>
        <p:spPr bwMode="auto">
          <a:xfrm>
            <a:off x="3546738" y="3089937"/>
            <a:ext cx="6905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j</a:t>
            </a:r>
            <a:endParaRPr kumimoji="0" lang="zh-CN" altLang="en-US" sz="1200">
              <a:solidFill>
                <a:srgbClr val="000000"/>
              </a:solidFill>
            </a:endParaRPr>
          </a:p>
        </p:txBody>
      </p:sp>
      <p:sp>
        <p:nvSpPr>
          <p:cNvPr id="1753346" name="Rectangle 258"/>
          <p:cNvSpPr>
            <a:spLocks noChangeArrowheads="1"/>
          </p:cNvSpPr>
          <p:nvPr/>
        </p:nvSpPr>
        <p:spPr bwMode="auto">
          <a:xfrm>
            <a:off x="5261238" y="3089937"/>
            <a:ext cx="741362" cy="27463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wrap="none">
            <a:spAutoFit/>
          </a:bodyPr>
          <a:lstStyle/>
          <a:p>
            <a:pPr algn="ctr"/>
            <a:r>
              <a:rPr kumimoji="0" lang="en-US" altLang="zh-CN" sz="1200">
                <a:solidFill>
                  <a:srgbClr val="000000"/>
                </a:solidFill>
              </a:rPr>
              <a:t>User# n</a:t>
            </a:r>
            <a:endParaRPr kumimoji="0" lang="zh-CN" altLang="en-US" sz="1200">
              <a:solidFill>
                <a:srgbClr val="000000"/>
              </a:solidFill>
            </a:endParaRPr>
          </a:p>
        </p:txBody>
      </p:sp>
      <p:sp>
        <p:nvSpPr>
          <p:cNvPr id="1753347" name="Text Box 259"/>
          <p:cNvSpPr txBox="1">
            <a:spLocks noChangeArrowheads="1"/>
          </p:cNvSpPr>
          <p:nvPr/>
        </p:nvSpPr>
        <p:spPr bwMode="auto">
          <a:xfrm>
            <a:off x="5237413" y="3697951"/>
            <a:ext cx="790601" cy="276999"/>
          </a:xfrm>
          <a:prstGeom prst="rect">
            <a:avLst/>
          </a:prstGeom>
          <a:noFill/>
          <a:ln w="28575" algn="ctr">
            <a:solidFill>
              <a:srgbClr val="0000FF"/>
            </a:solidFill>
            <a:prstDash val="dash"/>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48" name="Text Box 260"/>
          <p:cNvSpPr txBox="1">
            <a:spLocks noChangeArrowheads="1"/>
          </p:cNvSpPr>
          <p:nvPr/>
        </p:nvSpPr>
        <p:spPr bwMode="auto">
          <a:xfrm>
            <a:off x="3484813" y="3697951"/>
            <a:ext cx="790601" cy="276999"/>
          </a:xfrm>
          <a:prstGeom prst="rect">
            <a:avLst/>
          </a:prstGeom>
          <a:noFill/>
          <a:ln w="28575" algn="ctr">
            <a:solidFill>
              <a:srgbClr val="0000FF"/>
            </a:solidFill>
            <a:prstDash val="dash"/>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49" name="Text Box 261"/>
          <p:cNvSpPr txBox="1">
            <a:spLocks noChangeArrowheads="1"/>
          </p:cNvSpPr>
          <p:nvPr/>
        </p:nvSpPr>
        <p:spPr bwMode="auto">
          <a:xfrm>
            <a:off x="2049713" y="3697951"/>
            <a:ext cx="790601" cy="276999"/>
          </a:xfrm>
          <a:prstGeom prst="rect">
            <a:avLst/>
          </a:prstGeom>
          <a:noFill/>
          <a:ln w="28575" algn="ctr">
            <a:solidFill>
              <a:srgbClr val="0000FF"/>
            </a:solidFill>
            <a:prstDash val="dash"/>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spAutoFit/>
          </a:bodyPr>
          <a:lstStyle/>
          <a:p>
            <a:pPr algn="ctr"/>
            <a:r>
              <a:rPr kumimoji="0" lang="en-US" altLang="zh-CN" sz="1200" b="0">
                <a:solidFill>
                  <a:srgbClr val="000000"/>
                </a:solidFill>
              </a:rPr>
              <a:t>Software</a:t>
            </a:r>
          </a:p>
        </p:txBody>
      </p:sp>
      <p:sp>
        <p:nvSpPr>
          <p:cNvPr id="1753350" name="Line 262"/>
          <p:cNvSpPr>
            <a:spLocks noChangeShapeType="1"/>
          </p:cNvSpPr>
          <p:nvPr/>
        </p:nvSpPr>
        <p:spPr bwMode="auto">
          <a:xfrm>
            <a:off x="2449775" y="3353462"/>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51" name="Line 263"/>
          <p:cNvSpPr>
            <a:spLocks noChangeShapeType="1"/>
          </p:cNvSpPr>
          <p:nvPr/>
        </p:nvSpPr>
        <p:spPr bwMode="auto">
          <a:xfrm>
            <a:off x="2449775" y="3975762"/>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52" name="Line 264"/>
          <p:cNvSpPr>
            <a:spLocks noChangeShapeType="1"/>
          </p:cNvSpPr>
          <p:nvPr/>
        </p:nvSpPr>
        <p:spPr bwMode="auto">
          <a:xfrm>
            <a:off x="3884875" y="3353462"/>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53" name="Line 265"/>
          <p:cNvSpPr>
            <a:spLocks noChangeShapeType="1"/>
          </p:cNvSpPr>
          <p:nvPr/>
        </p:nvSpPr>
        <p:spPr bwMode="auto">
          <a:xfrm>
            <a:off x="3884875" y="3975762"/>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54" name="Line 266"/>
          <p:cNvSpPr>
            <a:spLocks noChangeShapeType="1"/>
          </p:cNvSpPr>
          <p:nvPr/>
        </p:nvSpPr>
        <p:spPr bwMode="auto">
          <a:xfrm>
            <a:off x="5637475" y="3353462"/>
            <a:ext cx="0" cy="34290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55" name="Line 267"/>
          <p:cNvSpPr>
            <a:spLocks noChangeShapeType="1"/>
          </p:cNvSpPr>
          <p:nvPr/>
        </p:nvSpPr>
        <p:spPr bwMode="auto">
          <a:xfrm>
            <a:off x="5637475" y="3975762"/>
            <a:ext cx="0" cy="546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grpSp>
        <p:nvGrpSpPr>
          <p:cNvPr id="1753357" name="Group 269"/>
          <p:cNvGrpSpPr>
            <a:grpSpLocks/>
          </p:cNvGrpSpPr>
          <p:nvPr/>
        </p:nvGrpSpPr>
        <p:grpSpPr bwMode="auto">
          <a:xfrm>
            <a:off x="7034475" y="5404512"/>
            <a:ext cx="1030288" cy="579438"/>
            <a:chOff x="1128" y="2736"/>
            <a:chExt cx="649" cy="365"/>
          </a:xfrm>
        </p:grpSpPr>
        <p:sp>
          <p:nvSpPr>
            <p:cNvPr id="1753358" name="AutoShape 270"/>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59" name="Text Box 271"/>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i</a:t>
              </a:r>
            </a:p>
          </p:txBody>
        </p:sp>
      </p:grpSp>
      <p:grpSp>
        <p:nvGrpSpPr>
          <p:cNvPr id="1753360" name="Group 272"/>
          <p:cNvGrpSpPr>
            <a:grpSpLocks/>
          </p:cNvGrpSpPr>
          <p:nvPr/>
        </p:nvGrpSpPr>
        <p:grpSpPr bwMode="auto">
          <a:xfrm>
            <a:off x="8113975" y="5404512"/>
            <a:ext cx="1030288" cy="579438"/>
            <a:chOff x="1128" y="2736"/>
            <a:chExt cx="649" cy="365"/>
          </a:xfrm>
        </p:grpSpPr>
        <p:sp>
          <p:nvSpPr>
            <p:cNvPr id="1753361" name="AutoShape 273"/>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62" name="Text Box 274"/>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j</a:t>
              </a:r>
            </a:p>
          </p:txBody>
        </p:sp>
      </p:grpSp>
      <p:grpSp>
        <p:nvGrpSpPr>
          <p:cNvPr id="1753363" name="Group 275"/>
          <p:cNvGrpSpPr>
            <a:grpSpLocks/>
          </p:cNvGrpSpPr>
          <p:nvPr/>
        </p:nvGrpSpPr>
        <p:grpSpPr bwMode="auto">
          <a:xfrm>
            <a:off x="9447475" y="5404512"/>
            <a:ext cx="1030288" cy="579438"/>
            <a:chOff x="1128" y="2736"/>
            <a:chExt cx="649" cy="365"/>
          </a:xfrm>
        </p:grpSpPr>
        <p:sp>
          <p:nvSpPr>
            <p:cNvPr id="1753364" name="AutoShape 276"/>
            <p:cNvSpPr>
              <a:spLocks noChangeArrowheads="1"/>
            </p:cNvSpPr>
            <p:nvPr/>
          </p:nvSpPr>
          <p:spPr bwMode="auto">
            <a:xfrm>
              <a:off x="1128" y="2736"/>
              <a:ext cx="640" cy="352"/>
            </a:xfrm>
            <a:prstGeom prst="can">
              <a:avLst>
                <a:gd name="adj" fmla="val 20454"/>
              </a:avLst>
            </a:prstGeom>
            <a:noFill/>
            <a:ln w="28575">
              <a:solidFill>
                <a:srgbClr val="000000"/>
              </a:solidFill>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65" name="Text Box 277"/>
            <p:cNvSpPr txBox="1">
              <a:spLocks noChangeArrowheads="1"/>
            </p:cNvSpPr>
            <p:nvPr/>
          </p:nvSpPr>
          <p:spPr bwMode="auto">
            <a:xfrm>
              <a:off x="1134" y="2813"/>
              <a:ext cx="643" cy="288"/>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pPr algn="ctr"/>
              <a:r>
                <a:rPr kumimoji="0" lang="en-US" altLang="zh-CN" sz="1200">
                  <a:solidFill>
                    <a:srgbClr val="000000"/>
                  </a:solidFill>
                </a:rPr>
                <a:t>File or RDB of </a:t>
              </a:r>
              <a:r>
                <a:rPr kumimoji="0" lang="en-US" altLang="zh-CN" sz="1200">
                  <a:solidFill>
                    <a:srgbClr val="FF0000"/>
                  </a:solidFill>
                </a:rPr>
                <a:t>User# n</a:t>
              </a:r>
            </a:p>
          </p:txBody>
        </p:sp>
      </p:grpSp>
      <p:sp>
        <p:nvSpPr>
          <p:cNvPr id="1753366" name="Line 278"/>
          <p:cNvSpPr>
            <a:spLocks noChangeShapeType="1"/>
          </p:cNvSpPr>
          <p:nvPr/>
        </p:nvSpPr>
        <p:spPr bwMode="auto">
          <a:xfrm>
            <a:off x="9129975" y="5664862"/>
            <a:ext cx="304800" cy="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67" name="AutoShape 279"/>
          <p:cNvSpPr>
            <a:spLocks noChangeArrowheads="1"/>
          </p:cNvSpPr>
          <p:nvPr/>
        </p:nvSpPr>
        <p:spPr bwMode="auto">
          <a:xfrm>
            <a:off x="6894775" y="5131462"/>
            <a:ext cx="3683000" cy="927100"/>
          </a:xfrm>
          <a:prstGeom prst="can">
            <a:avLst>
              <a:gd name="adj" fmla="val 15361"/>
            </a:avLst>
          </a:prstGeom>
          <a:noFill/>
          <a:ln w="28575">
            <a:solidFill>
              <a:srgbClr val="0000FF"/>
            </a:solidFill>
            <a:prstDash val="sysDot"/>
            <a:round/>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68" name="Text Box 280"/>
          <p:cNvSpPr txBox="1">
            <a:spLocks noChangeArrowheads="1"/>
          </p:cNvSpPr>
          <p:nvPr/>
        </p:nvSpPr>
        <p:spPr bwMode="auto">
          <a:xfrm>
            <a:off x="7871089" y="4453601"/>
            <a:ext cx="1855787" cy="461665"/>
          </a:xfrm>
          <a:prstGeom prst="rect">
            <a:avLst/>
          </a:prstGeom>
          <a:noFill/>
          <a:ln w="28575" algn="ctr">
            <a:solidFill>
              <a:srgbClr val="0000FF"/>
            </a:solidFill>
            <a:miter lim="800000"/>
            <a:headEnd/>
            <a:tailEn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a:spAutoFit/>
          </a:bodyPr>
          <a:lstStyle/>
          <a:p>
            <a:pPr algn="ctr"/>
            <a:r>
              <a:rPr kumimoji="0" lang="en-US" altLang="zh-CN" sz="1200">
                <a:solidFill>
                  <a:srgbClr val="000000"/>
                </a:solidFill>
              </a:rPr>
              <a:t>Gloabal File System or Global RDB/NoSQL</a:t>
            </a:r>
          </a:p>
        </p:txBody>
      </p:sp>
      <p:sp>
        <p:nvSpPr>
          <p:cNvPr id="1753369" name="Freeform 281"/>
          <p:cNvSpPr>
            <a:spLocks/>
          </p:cNvSpPr>
          <p:nvPr/>
        </p:nvSpPr>
        <p:spPr bwMode="auto">
          <a:xfrm>
            <a:off x="7478975" y="4928262"/>
            <a:ext cx="1244600" cy="558800"/>
          </a:xfrm>
          <a:custGeom>
            <a:avLst/>
            <a:gdLst>
              <a:gd name="T0" fmla="*/ 808 w 808"/>
              <a:gd name="T1" fmla="*/ 0 h 352"/>
              <a:gd name="T2" fmla="*/ 552 w 808"/>
              <a:gd name="T3" fmla="*/ 96 h 352"/>
              <a:gd name="T4" fmla="*/ 136 w 808"/>
              <a:gd name="T5" fmla="*/ 152 h 352"/>
              <a:gd name="T6" fmla="*/ 0 w 808"/>
              <a:gd name="T7" fmla="*/ 352 h 352"/>
            </a:gdLst>
            <a:ahLst/>
            <a:cxnLst>
              <a:cxn ang="0">
                <a:pos x="T0" y="T1"/>
              </a:cxn>
              <a:cxn ang="0">
                <a:pos x="T2" y="T3"/>
              </a:cxn>
              <a:cxn ang="0">
                <a:pos x="T4" y="T5"/>
              </a:cxn>
              <a:cxn ang="0">
                <a:pos x="T6" y="T7"/>
              </a:cxn>
            </a:cxnLst>
            <a:rect l="0" t="0" r="r" b="b"/>
            <a:pathLst>
              <a:path w="808" h="352">
                <a:moveTo>
                  <a:pt x="808" y="0"/>
                </a:moveTo>
                <a:cubicBezTo>
                  <a:pt x="765" y="16"/>
                  <a:pt x="664" y="71"/>
                  <a:pt x="552" y="96"/>
                </a:cubicBezTo>
                <a:cubicBezTo>
                  <a:pt x="440" y="121"/>
                  <a:pt x="228" y="109"/>
                  <a:pt x="136" y="152"/>
                </a:cubicBezTo>
                <a:cubicBezTo>
                  <a:pt x="44" y="195"/>
                  <a:pt x="28" y="310"/>
                  <a:pt x="0" y="352"/>
                </a:cubicBez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70" name="Freeform 282"/>
          <p:cNvSpPr>
            <a:spLocks/>
          </p:cNvSpPr>
          <p:nvPr/>
        </p:nvSpPr>
        <p:spPr bwMode="auto">
          <a:xfrm flipH="1">
            <a:off x="8888675" y="4928262"/>
            <a:ext cx="1117600" cy="558800"/>
          </a:xfrm>
          <a:custGeom>
            <a:avLst/>
            <a:gdLst>
              <a:gd name="T0" fmla="*/ 808 w 808"/>
              <a:gd name="T1" fmla="*/ 0 h 352"/>
              <a:gd name="T2" fmla="*/ 552 w 808"/>
              <a:gd name="T3" fmla="*/ 96 h 352"/>
              <a:gd name="T4" fmla="*/ 136 w 808"/>
              <a:gd name="T5" fmla="*/ 152 h 352"/>
              <a:gd name="T6" fmla="*/ 0 w 808"/>
              <a:gd name="T7" fmla="*/ 352 h 352"/>
            </a:gdLst>
            <a:ahLst/>
            <a:cxnLst>
              <a:cxn ang="0">
                <a:pos x="T0" y="T1"/>
              </a:cxn>
              <a:cxn ang="0">
                <a:pos x="T2" y="T3"/>
              </a:cxn>
              <a:cxn ang="0">
                <a:pos x="T4" y="T5"/>
              </a:cxn>
              <a:cxn ang="0">
                <a:pos x="T6" y="T7"/>
              </a:cxn>
            </a:cxnLst>
            <a:rect l="0" t="0" r="r" b="b"/>
            <a:pathLst>
              <a:path w="808" h="352">
                <a:moveTo>
                  <a:pt x="808" y="0"/>
                </a:moveTo>
                <a:cubicBezTo>
                  <a:pt x="765" y="16"/>
                  <a:pt x="664" y="71"/>
                  <a:pt x="552" y="96"/>
                </a:cubicBezTo>
                <a:cubicBezTo>
                  <a:pt x="440" y="121"/>
                  <a:pt x="228" y="109"/>
                  <a:pt x="136" y="152"/>
                </a:cubicBezTo>
                <a:cubicBezTo>
                  <a:pt x="44" y="195"/>
                  <a:pt x="28" y="310"/>
                  <a:pt x="0" y="352"/>
                </a:cubicBez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71" name="Freeform 283"/>
          <p:cNvSpPr>
            <a:spLocks/>
          </p:cNvSpPr>
          <p:nvPr/>
        </p:nvSpPr>
        <p:spPr bwMode="auto">
          <a:xfrm>
            <a:off x="8596575" y="4902862"/>
            <a:ext cx="241300" cy="584200"/>
          </a:xfrm>
          <a:custGeom>
            <a:avLst/>
            <a:gdLst>
              <a:gd name="T0" fmla="*/ 808 w 808"/>
              <a:gd name="T1" fmla="*/ 0 h 352"/>
              <a:gd name="T2" fmla="*/ 552 w 808"/>
              <a:gd name="T3" fmla="*/ 96 h 352"/>
              <a:gd name="T4" fmla="*/ 136 w 808"/>
              <a:gd name="T5" fmla="*/ 152 h 352"/>
              <a:gd name="T6" fmla="*/ 0 w 808"/>
              <a:gd name="T7" fmla="*/ 352 h 352"/>
            </a:gdLst>
            <a:ahLst/>
            <a:cxnLst>
              <a:cxn ang="0">
                <a:pos x="T0" y="T1"/>
              </a:cxn>
              <a:cxn ang="0">
                <a:pos x="T2" y="T3"/>
              </a:cxn>
              <a:cxn ang="0">
                <a:pos x="T4" y="T5"/>
              </a:cxn>
              <a:cxn ang="0">
                <a:pos x="T6" y="T7"/>
              </a:cxn>
            </a:cxnLst>
            <a:rect l="0" t="0" r="r" b="b"/>
            <a:pathLst>
              <a:path w="808" h="352">
                <a:moveTo>
                  <a:pt x="808" y="0"/>
                </a:moveTo>
                <a:cubicBezTo>
                  <a:pt x="765" y="16"/>
                  <a:pt x="664" y="71"/>
                  <a:pt x="552" y="96"/>
                </a:cubicBezTo>
                <a:cubicBezTo>
                  <a:pt x="440" y="121"/>
                  <a:pt x="228" y="109"/>
                  <a:pt x="136" y="152"/>
                </a:cubicBezTo>
                <a:cubicBezTo>
                  <a:pt x="44" y="195"/>
                  <a:pt x="28" y="310"/>
                  <a:pt x="0" y="352"/>
                </a:cubicBezTo>
              </a:path>
            </a:pathLst>
          </a:custGeom>
          <a:noFill/>
          <a:ln w="38100" cap="flat" cmpd="sng">
            <a:solidFill>
              <a:srgbClr val="000000"/>
            </a:solidFill>
            <a:prstDash val="solid"/>
            <a:round/>
            <a:headEnd type="triangle" w="med" len="med"/>
            <a:tailEnd type="triangle" w="med" len="med"/>
          </a:ln>
          <a:effectLst/>
          <a:extLst>
            <a:ext uri="{909E8E84-426E-40DD-AFC4-6F175D3DCCD1}">
              <a14:hiddenFill xmlns:a14="http://schemas.microsoft.com/office/drawing/2010/main">
                <a:solidFill>
                  <a:srgbClr val="4F81BD"/>
                </a:solidFill>
              </a14:hiddenFill>
            </a:ext>
            <a:ext uri="{AF507438-7753-43E0-B8FC-AC1667EBCBE1}">
              <a14:hiddenEffects xmlns:a14="http://schemas.microsoft.com/office/drawing/2010/main">
                <a:effectLst>
                  <a:outerShdw dist="17961" dir="13500000" algn="ctr" rotWithShape="0">
                    <a:srgbClr val="000000">
                      <a:gamma/>
                      <a:shade val="60000"/>
                      <a:invGamma/>
                    </a:srgbClr>
                  </a:outerShdw>
                </a:effectLst>
              </a14:hiddenEffects>
            </a:ext>
          </a:extLst>
        </p:spPr>
        <p:txBody>
          <a:bodyPr wrap="none" anchor="ctr"/>
          <a:lstStyle/>
          <a:p>
            <a:endParaRPr lang="zh-CN" altLang="en-US"/>
          </a:p>
        </p:txBody>
      </p:sp>
      <p:sp>
        <p:nvSpPr>
          <p:cNvPr id="1753372" name="Line 284"/>
          <p:cNvSpPr>
            <a:spLocks noChangeShapeType="1"/>
          </p:cNvSpPr>
          <p:nvPr/>
        </p:nvSpPr>
        <p:spPr bwMode="auto">
          <a:xfrm flipV="1">
            <a:off x="8787075" y="4026562"/>
            <a:ext cx="0" cy="4191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FF">
                      <a:gamma/>
                      <a:shade val="60000"/>
                      <a:invGamma/>
                    </a:srgbClr>
                  </a:outerShdw>
                </a:effectLst>
              </a14:hiddenEffects>
            </a:ext>
          </a:extLst>
        </p:spPr>
        <p:txBody>
          <a:bodyPr wrap="none" anchor="ctr"/>
          <a:lstStyle/>
          <a:p>
            <a:endParaRPr lang="zh-CN" altLang="en-US"/>
          </a:p>
        </p:txBody>
      </p:sp>
      <p:sp>
        <p:nvSpPr>
          <p:cNvPr id="1753374" name="Text Box 286"/>
          <p:cNvSpPr txBox="1">
            <a:spLocks noChangeArrowheads="1"/>
          </p:cNvSpPr>
          <p:nvPr/>
        </p:nvSpPr>
        <p:spPr bwMode="auto">
          <a:xfrm>
            <a:off x="7167152" y="2525950"/>
            <a:ext cx="430887" cy="2451953"/>
          </a:xfrm>
          <a:prstGeom prst="rect">
            <a:avLst/>
          </a:prstGeom>
          <a:solidFill>
            <a:srgbClr val="FFFFFF">
              <a:alpha val="50999"/>
            </a:srgbClr>
          </a:solidFill>
          <a:ln w="9525" algn="ctr">
            <a:solidFill>
              <a:srgbClr val="FF0000"/>
            </a:solidFill>
            <a:miter lim="800000"/>
            <a:headEnd/>
            <a:tailEnd/>
          </a:ln>
          <a:effectLst/>
          <a:extLst>
            <a:ext uri="{AF507438-7753-43E0-B8FC-AC1667EBCBE1}">
              <a14:hiddenEffects xmlns:a14="http://schemas.microsoft.com/office/drawing/2010/main">
                <a:effectLst>
                  <a:outerShdw dist="17961" dir="13500000" algn="ctr" rotWithShape="0">
                    <a:srgbClr val="FF0000">
                      <a:gamma/>
                      <a:shade val="60000"/>
                      <a:invGamma/>
                    </a:srgbClr>
                  </a:outerShdw>
                </a:effectLst>
              </a14:hiddenEffects>
            </a:ext>
          </a:extLst>
        </p:spPr>
        <p:txBody>
          <a:bodyPr vert="eaVert" wrap="none">
            <a:spAutoFit/>
          </a:bodyPr>
          <a:lstStyle/>
          <a:p>
            <a:pPr algn="ctr"/>
            <a:r>
              <a:rPr kumimoji="0" lang="en-US" altLang="zh-CN" sz="1600"/>
              <a:t>(</a:t>
            </a:r>
            <a:r>
              <a:rPr kumimoji="0" lang="zh-CN" altLang="en-US" sz="1600"/>
              <a:t>服务的</a:t>
            </a:r>
            <a:r>
              <a:rPr kumimoji="0" lang="en-US" altLang="zh-CN" sz="1600"/>
              <a:t>)</a:t>
            </a:r>
            <a:r>
              <a:rPr kumimoji="0" lang="zh-CN" altLang="en-US" sz="1600"/>
              <a:t>预定、监控和结算</a:t>
            </a:r>
            <a:endParaRPr kumimoji="0" lang="en-US" altLang="zh-CN" sz="1600"/>
          </a:p>
        </p:txBody>
      </p:sp>
      <p:sp>
        <p:nvSpPr>
          <p:cNvPr id="1753376" name="Text Box 288"/>
          <p:cNvSpPr txBox="1">
            <a:spLocks noChangeArrowheads="1"/>
          </p:cNvSpPr>
          <p:nvPr/>
        </p:nvSpPr>
        <p:spPr bwMode="auto">
          <a:xfrm>
            <a:off x="1825888" y="5299738"/>
            <a:ext cx="4367212" cy="701675"/>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17961" dir="13500000" algn="ctr" rotWithShape="0">
                    <a:srgbClr val="4F81BD">
                      <a:gamma/>
                      <a:shade val="60000"/>
                      <a:invGamma/>
                    </a:srgbClr>
                  </a:outerShdw>
                </a:effectLst>
              </a14:hiddenEffects>
            </a:ext>
          </a:extLst>
        </p:spPr>
        <p:txBody>
          <a:bodyPr>
            <a:spAutoFit/>
          </a:bodyPr>
          <a:lstStyle/>
          <a:p>
            <a:r>
              <a:rPr kumimoji="0" lang="en-US" altLang="zh-CN" dirty="0">
                <a:solidFill>
                  <a:srgbClr val="000000"/>
                </a:solidFill>
              </a:rPr>
              <a:t>SAAS</a:t>
            </a:r>
            <a:r>
              <a:rPr kumimoji="0" lang="zh-CN" altLang="en-US" dirty="0">
                <a:solidFill>
                  <a:srgbClr val="000000"/>
                </a:solidFill>
              </a:rPr>
              <a:t>：将应用软件以可配置可计费的服务方式提供给用户使用</a:t>
            </a:r>
          </a:p>
        </p:txBody>
      </p:sp>
      <p:grpSp>
        <p:nvGrpSpPr>
          <p:cNvPr id="1753382" name="Group 294"/>
          <p:cNvGrpSpPr>
            <a:grpSpLocks/>
          </p:cNvGrpSpPr>
          <p:nvPr/>
        </p:nvGrpSpPr>
        <p:grpSpPr bwMode="auto">
          <a:xfrm>
            <a:off x="9399851" y="3216937"/>
            <a:ext cx="1319213" cy="1054100"/>
            <a:chOff x="4503" y="606"/>
            <a:chExt cx="831" cy="664"/>
          </a:xfrm>
        </p:grpSpPr>
        <p:sp>
          <p:nvSpPr>
            <p:cNvPr id="20" name="AutoShape 39"/>
            <p:cNvSpPr>
              <a:spLocks noChangeArrowheads="1"/>
            </p:cNvSpPr>
            <p:nvPr/>
          </p:nvSpPr>
          <p:spPr bwMode="gray">
            <a:xfrm>
              <a:off x="4503" y="606"/>
              <a:ext cx="831" cy="66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a:solidFill>
                  <a:srgbClr val="000000"/>
                </a:solidFill>
                <a:ea typeface="宋体" panose="02010600030101010101" pitchFamily="2" charset="-122"/>
              </a:endParaRPr>
            </a:p>
          </p:txBody>
        </p:sp>
        <p:sp>
          <p:nvSpPr>
            <p:cNvPr id="21" name="Oval 40"/>
            <p:cNvSpPr>
              <a:spLocks noChangeArrowheads="1"/>
            </p:cNvSpPr>
            <p:nvPr/>
          </p:nvSpPr>
          <p:spPr bwMode="gray">
            <a:xfrm>
              <a:off x="4572" y="660"/>
              <a:ext cx="693" cy="556"/>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200">
                <a:solidFill>
                  <a:srgbClr val="000000"/>
                </a:solidFill>
                <a:ea typeface="宋体" panose="02010600030101010101" pitchFamily="2" charset="-122"/>
              </a:endParaRPr>
            </a:p>
          </p:txBody>
        </p:sp>
        <p:sp>
          <p:nvSpPr>
            <p:cNvPr id="16" name="Text Box 84"/>
            <p:cNvSpPr txBox="1">
              <a:spLocks noChangeArrowheads="1"/>
            </p:cNvSpPr>
            <p:nvPr/>
          </p:nvSpPr>
          <p:spPr bwMode="auto">
            <a:xfrm>
              <a:off x="4573" y="679"/>
              <a:ext cx="688" cy="523"/>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a:solidFill>
                    <a:srgbClr val="FFFFFF"/>
                  </a:solidFill>
                  <a:ea typeface="华文中宋" panose="02010600040101010101" pitchFamily="2" charset="-122"/>
                </a:rPr>
                <a:t>云</a:t>
              </a:r>
              <a:r>
                <a:rPr kumimoji="0" lang="en-US" altLang="zh-CN">
                  <a:solidFill>
                    <a:srgbClr val="FFFFFF"/>
                  </a:solidFill>
                  <a:ea typeface="华文中宋" panose="02010600040101010101" pitchFamily="2" charset="-122"/>
                </a:rPr>
                <a:t>Cloud</a:t>
              </a:r>
              <a:endParaRPr kumimoji="0" lang="en-US" altLang="zh-CN" baseline="-25000">
                <a:solidFill>
                  <a:srgbClr val="FFFFFF"/>
                </a:solidFill>
                <a:ea typeface="华文中宋" panose="02010600040101010101" pitchFamily="2" charset="-122"/>
              </a:endParaRPr>
            </a:p>
          </p:txBody>
        </p:sp>
      </p:grpSp>
      <p:sp>
        <p:nvSpPr>
          <p:cNvPr id="5" name="圆角矩形 73">
            <a:extLst>
              <a:ext uri="{FF2B5EF4-FFF2-40B4-BE49-F238E27FC236}">
                <a16:creationId xmlns:a16="http://schemas.microsoft.com/office/drawing/2014/main" id="{19A72D53-1ED3-4CDA-AA42-34ED88A49098}"/>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(6)</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SaaS</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 </a:t>
            </a:r>
          </a:p>
        </p:txBody>
      </p:sp>
      <p:sp>
        <p:nvSpPr>
          <p:cNvPr id="6" name="标题 1">
            <a:extLst>
              <a:ext uri="{FF2B5EF4-FFF2-40B4-BE49-F238E27FC236}">
                <a16:creationId xmlns:a16="http://schemas.microsoft.com/office/drawing/2014/main" id="{DE2DBB6D-3584-4207-977F-D9196BA47B33}"/>
              </a:ext>
            </a:extLst>
          </p:cNvPr>
          <p:cNvSpPr txBox="1">
            <a:spLocks/>
          </p:cNvSpPr>
          <p:nvPr/>
        </p:nvSpPr>
        <p:spPr>
          <a:xfrm>
            <a:off x="707570" y="173268"/>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现代计算机的演进 </a:t>
            </a:r>
          </a:p>
        </p:txBody>
      </p:sp>
    </p:spTree>
    <p:extLst>
      <p:ext uri="{BB962C8B-B14F-4D97-AF65-F5344CB8AC3E}">
        <p14:creationId xmlns:p14="http://schemas.microsoft.com/office/powerpoint/2010/main" val="2314422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53327"/>
                                        </p:tgtEl>
                                        <p:attrNameLst>
                                          <p:attrName>style.visibility</p:attrName>
                                        </p:attrNameLst>
                                      </p:cBhvr>
                                      <p:to>
                                        <p:strVal val="visible"/>
                                      </p:to>
                                    </p:set>
                                    <p:anim calcmode="lin" valueType="num">
                                      <p:cBhvr additive="base">
                                        <p:cTn id="7" dur="500" fill="hold"/>
                                        <p:tgtEl>
                                          <p:spTgt spid="1753327"/>
                                        </p:tgtEl>
                                        <p:attrNameLst>
                                          <p:attrName>ppt_x</p:attrName>
                                        </p:attrNameLst>
                                      </p:cBhvr>
                                      <p:tavLst>
                                        <p:tav tm="0">
                                          <p:val>
                                            <p:strVal val="#ppt_x"/>
                                          </p:val>
                                        </p:tav>
                                        <p:tav tm="100000">
                                          <p:val>
                                            <p:strVal val="#ppt_x"/>
                                          </p:val>
                                        </p:tav>
                                      </p:tavLst>
                                    </p:anim>
                                    <p:anim calcmode="lin" valueType="num">
                                      <p:cBhvr additive="base">
                                        <p:cTn id="8" dur="500" fill="hold"/>
                                        <p:tgtEl>
                                          <p:spTgt spid="17533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53328"/>
                                        </p:tgtEl>
                                        <p:attrNameLst>
                                          <p:attrName>style.visibility</p:attrName>
                                        </p:attrNameLst>
                                      </p:cBhvr>
                                      <p:to>
                                        <p:strVal val="visible"/>
                                      </p:to>
                                    </p:set>
                                    <p:anim calcmode="lin" valueType="num">
                                      <p:cBhvr additive="base">
                                        <p:cTn id="11" dur="500" fill="hold"/>
                                        <p:tgtEl>
                                          <p:spTgt spid="1753328"/>
                                        </p:tgtEl>
                                        <p:attrNameLst>
                                          <p:attrName>ppt_x</p:attrName>
                                        </p:attrNameLst>
                                      </p:cBhvr>
                                      <p:tavLst>
                                        <p:tav tm="0">
                                          <p:val>
                                            <p:strVal val="#ppt_x"/>
                                          </p:val>
                                        </p:tav>
                                        <p:tav tm="100000">
                                          <p:val>
                                            <p:strVal val="#ppt_x"/>
                                          </p:val>
                                        </p:tav>
                                      </p:tavLst>
                                    </p:anim>
                                    <p:anim calcmode="lin" valueType="num">
                                      <p:cBhvr additive="base">
                                        <p:cTn id="12" dur="500" fill="hold"/>
                                        <p:tgtEl>
                                          <p:spTgt spid="17533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53329"/>
                                        </p:tgtEl>
                                        <p:attrNameLst>
                                          <p:attrName>style.visibility</p:attrName>
                                        </p:attrNameLst>
                                      </p:cBhvr>
                                      <p:to>
                                        <p:strVal val="visible"/>
                                      </p:to>
                                    </p:set>
                                    <p:anim calcmode="lin" valueType="num">
                                      <p:cBhvr additive="base">
                                        <p:cTn id="15" dur="500" fill="hold"/>
                                        <p:tgtEl>
                                          <p:spTgt spid="1753329"/>
                                        </p:tgtEl>
                                        <p:attrNameLst>
                                          <p:attrName>ppt_x</p:attrName>
                                        </p:attrNameLst>
                                      </p:cBhvr>
                                      <p:tavLst>
                                        <p:tav tm="0">
                                          <p:val>
                                            <p:strVal val="#ppt_x"/>
                                          </p:val>
                                        </p:tav>
                                        <p:tav tm="100000">
                                          <p:val>
                                            <p:strVal val="#ppt_x"/>
                                          </p:val>
                                        </p:tav>
                                      </p:tavLst>
                                    </p:anim>
                                    <p:anim calcmode="lin" valueType="num">
                                      <p:cBhvr additive="base">
                                        <p:cTn id="16" dur="500" fill="hold"/>
                                        <p:tgtEl>
                                          <p:spTgt spid="17533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53330"/>
                                        </p:tgtEl>
                                        <p:attrNameLst>
                                          <p:attrName>style.visibility</p:attrName>
                                        </p:attrNameLst>
                                      </p:cBhvr>
                                      <p:to>
                                        <p:strVal val="visible"/>
                                      </p:to>
                                    </p:set>
                                    <p:anim calcmode="lin" valueType="num">
                                      <p:cBhvr additive="base">
                                        <p:cTn id="19" dur="500" fill="hold"/>
                                        <p:tgtEl>
                                          <p:spTgt spid="1753330"/>
                                        </p:tgtEl>
                                        <p:attrNameLst>
                                          <p:attrName>ppt_x</p:attrName>
                                        </p:attrNameLst>
                                      </p:cBhvr>
                                      <p:tavLst>
                                        <p:tav tm="0">
                                          <p:val>
                                            <p:strVal val="#ppt_x"/>
                                          </p:val>
                                        </p:tav>
                                        <p:tav tm="100000">
                                          <p:val>
                                            <p:strVal val="#ppt_x"/>
                                          </p:val>
                                        </p:tav>
                                      </p:tavLst>
                                    </p:anim>
                                    <p:anim calcmode="lin" valueType="num">
                                      <p:cBhvr additive="base">
                                        <p:cTn id="20" dur="500" fill="hold"/>
                                        <p:tgtEl>
                                          <p:spTgt spid="17533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53331"/>
                                        </p:tgtEl>
                                        <p:attrNameLst>
                                          <p:attrName>style.visibility</p:attrName>
                                        </p:attrNameLst>
                                      </p:cBhvr>
                                      <p:to>
                                        <p:strVal val="visible"/>
                                      </p:to>
                                    </p:set>
                                    <p:anim calcmode="lin" valueType="num">
                                      <p:cBhvr additive="base">
                                        <p:cTn id="23" dur="500" fill="hold"/>
                                        <p:tgtEl>
                                          <p:spTgt spid="1753331"/>
                                        </p:tgtEl>
                                        <p:attrNameLst>
                                          <p:attrName>ppt_x</p:attrName>
                                        </p:attrNameLst>
                                      </p:cBhvr>
                                      <p:tavLst>
                                        <p:tav tm="0">
                                          <p:val>
                                            <p:strVal val="#ppt_x"/>
                                          </p:val>
                                        </p:tav>
                                        <p:tav tm="100000">
                                          <p:val>
                                            <p:strVal val="#ppt_x"/>
                                          </p:val>
                                        </p:tav>
                                      </p:tavLst>
                                    </p:anim>
                                    <p:anim calcmode="lin" valueType="num">
                                      <p:cBhvr additive="base">
                                        <p:cTn id="24" dur="500" fill="hold"/>
                                        <p:tgtEl>
                                          <p:spTgt spid="175333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53332"/>
                                        </p:tgtEl>
                                        <p:attrNameLst>
                                          <p:attrName>style.visibility</p:attrName>
                                        </p:attrNameLst>
                                      </p:cBhvr>
                                      <p:to>
                                        <p:strVal val="visible"/>
                                      </p:to>
                                    </p:set>
                                    <p:anim calcmode="lin" valueType="num">
                                      <p:cBhvr additive="base">
                                        <p:cTn id="27" dur="500" fill="hold"/>
                                        <p:tgtEl>
                                          <p:spTgt spid="1753332"/>
                                        </p:tgtEl>
                                        <p:attrNameLst>
                                          <p:attrName>ppt_x</p:attrName>
                                        </p:attrNameLst>
                                      </p:cBhvr>
                                      <p:tavLst>
                                        <p:tav tm="0">
                                          <p:val>
                                            <p:strVal val="#ppt_x"/>
                                          </p:val>
                                        </p:tav>
                                        <p:tav tm="100000">
                                          <p:val>
                                            <p:strVal val="#ppt_x"/>
                                          </p:val>
                                        </p:tav>
                                      </p:tavLst>
                                    </p:anim>
                                    <p:anim calcmode="lin" valueType="num">
                                      <p:cBhvr additive="base">
                                        <p:cTn id="28" dur="500" fill="hold"/>
                                        <p:tgtEl>
                                          <p:spTgt spid="17533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53333"/>
                                        </p:tgtEl>
                                        <p:attrNameLst>
                                          <p:attrName>style.visibility</p:attrName>
                                        </p:attrNameLst>
                                      </p:cBhvr>
                                      <p:to>
                                        <p:strVal val="visible"/>
                                      </p:to>
                                    </p:set>
                                    <p:anim calcmode="lin" valueType="num">
                                      <p:cBhvr additive="base">
                                        <p:cTn id="31" dur="500" fill="hold"/>
                                        <p:tgtEl>
                                          <p:spTgt spid="1753333"/>
                                        </p:tgtEl>
                                        <p:attrNameLst>
                                          <p:attrName>ppt_x</p:attrName>
                                        </p:attrNameLst>
                                      </p:cBhvr>
                                      <p:tavLst>
                                        <p:tav tm="0">
                                          <p:val>
                                            <p:strVal val="#ppt_x"/>
                                          </p:val>
                                        </p:tav>
                                        <p:tav tm="100000">
                                          <p:val>
                                            <p:strVal val="#ppt_x"/>
                                          </p:val>
                                        </p:tav>
                                      </p:tavLst>
                                    </p:anim>
                                    <p:anim calcmode="lin" valueType="num">
                                      <p:cBhvr additive="base">
                                        <p:cTn id="32" dur="500" fill="hold"/>
                                        <p:tgtEl>
                                          <p:spTgt spid="17533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53334"/>
                                        </p:tgtEl>
                                        <p:attrNameLst>
                                          <p:attrName>style.visibility</p:attrName>
                                        </p:attrNameLst>
                                      </p:cBhvr>
                                      <p:to>
                                        <p:strVal val="visible"/>
                                      </p:to>
                                    </p:set>
                                    <p:anim calcmode="lin" valueType="num">
                                      <p:cBhvr additive="base">
                                        <p:cTn id="35" dur="500" fill="hold"/>
                                        <p:tgtEl>
                                          <p:spTgt spid="1753334"/>
                                        </p:tgtEl>
                                        <p:attrNameLst>
                                          <p:attrName>ppt_x</p:attrName>
                                        </p:attrNameLst>
                                      </p:cBhvr>
                                      <p:tavLst>
                                        <p:tav tm="0">
                                          <p:val>
                                            <p:strVal val="#ppt_x"/>
                                          </p:val>
                                        </p:tav>
                                        <p:tav tm="100000">
                                          <p:val>
                                            <p:strVal val="#ppt_x"/>
                                          </p:val>
                                        </p:tav>
                                      </p:tavLst>
                                    </p:anim>
                                    <p:anim calcmode="lin" valueType="num">
                                      <p:cBhvr additive="base">
                                        <p:cTn id="36" dur="500" fill="hold"/>
                                        <p:tgtEl>
                                          <p:spTgt spid="175333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53337"/>
                                        </p:tgtEl>
                                        <p:attrNameLst>
                                          <p:attrName>style.visibility</p:attrName>
                                        </p:attrNameLst>
                                      </p:cBhvr>
                                      <p:to>
                                        <p:strVal val="visible"/>
                                      </p:to>
                                    </p:set>
                                    <p:anim calcmode="lin" valueType="num">
                                      <p:cBhvr additive="base">
                                        <p:cTn id="39" dur="500" fill="hold"/>
                                        <p:tgtEl>
                                          <p:spTgt spid="1753337"/>
                                        </p:tgtEl>
                                        <p:attrNameLst>
                                          <p:attrName>ppt_x</p:attrName>
                                        </p:attrNameLst>
                                      </p:cBhvr>
                                      <p:tavLst>
                                        <p:tav tm="0">
                                          <p:val>
                                            <p:strVal val="#ppt_x"/>
                                          </p:val>
                                        </p:tav>
                                        <p:tav tm="100000">
                                          <p:val>
                                            <p:strVal val="#ppt_x"/>
                                          </p:val>
                                        </p:tav>
                                      </p:tavLst>
                                    </p:anim>
                                    <p:anim calcmode="lin" valueType="num">
                                      <p:cBhvr additive="base">
                                        <p:cTn id="40" dur="500" fill="hold"/>
                                        <p:tgtEl>
                                          <p:spTgt spid="17533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53340"/>
                                        </p:tgtEl>
                                        <p:attrNameLst>
                                          <p:attrName>style.visibility</p:attrName>
                                        </p:attrNameLst>
                                      </p:cBhvr>
                                      <p:to>
                                        <p:strVal val="visible"/>
                                      </p:to>
                                    </p:set>
                                    <p:anim calcmode="lin" valueType="num">
                                      <p:cBhvr additive="base">
                                        <p:cTn id="43" dur="500" fill="hold"/>
                                        <p:tgtEl>
                                          <p:spTgt spid="1753340"/>
                                        </p:tgtEl>
                                        <p:attrNameLst>
                                          <p:attrName>ppt_x</p:attrName>
                                        </p:attrNameLst>
                                      </p:cBhvr>
                                      <p:tavLst>
                                        <p:tav tm="0">
                                          <p:val>
                                            <p:strVal val="#ppt_x"/>
                                          </p:val>
                                        </p:tav>
                                        <p:tav tm="100000">
                                          <p:val>
                                            <p:strVal val="#ppt_x"/>
                                          </p:val>
                                        </p:tav>
                                      </p:tavLst>
                                    </p:anim>
                                    <p:anim calcmode="lin" valueType="num">
                                      <p:cBhvr additive="base">
                                        <p:cTn id="44" dur="500" fill="hold"/>
                                        <p:tgtEl>
                                          <p:spTgt spid="175334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53343"/>
                                        </p:tgtEl>
                                        <p:attrNameLst>
                                          <p:attrName>style.visibility</p:attrName>
                                        </p:attrNameLst>
                                      </p:cBhvr>
                                      <p:to>
                                        <p:strVal val="visible"/>
                                      </p:to>
                                    </p:set>
                                    <p:anim calcmode="lin" valueType="num">
                                      <p:cBhvr additive="base">
                                        <p:cTn id="47" dur="500" fill="hold"/>
                                        <p:tgtEl>
                                          <p:spTgt spid="1753343"/>
                                        </p:tgtEl>
                                        <p:attrNameLst>
                                          <p:attrName>ppt_x</p:attrName>
                                        </p:attrNameLst>
                                      </p:cBhvr>
                                      <p:tavLst>
                                        <p:tav tm="0">
                                          <p:val>
                                            <p:strVal val="#ppt_x"/>
                                          </p:val>
                                        </p:tav>
                                        <p:tav tm="100000">
                                          <p:val>
                                            <p:strVal val="#ppt_x"/>
                                          </p:val>
                                        </p:tav>
                                      </p:tavLst>
                                    </p:anim>
                                    <p:anim calcmode="lin" valueType="num">
                                      <p:cBhvr additive="base">
                                        <p:cTn id="48" dur="500" fill="hold"/>
                                        <p:tgtEl>
                                          <p:spTgt spid="17533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53344"/>
                                        </p:tgtEl>
                                        <p:attrNameLst>
                                          <p:attrName>style.visibility</p:attrName>
                                        </p:attrNameLst>
                                      </p:cBhvr>
                                      <p:to>
                                        <p:strVal val="visible"/>
                                      </p:to>
                                    </p:set>
                                    <p:anim calcmode="lin" valueType="num">
                                      <p:cBhvr additive="base">
                                        <p:cTn id="51" dur="500" fill="hold"/>
                                        <p:tgtEl>
                                          <p:spTgt spid="1753344"/>
                                        </p:tgtEl>
                                        <p:attrNameLst>
                                          <p:attrName>ppt_x</p:attrName>
                                        </p:attrNameLst>
                                      </p:cBhvr>
                                      <p:tavLst>
                                        <p:tav tm="0">
                                          <p:val>
                                            <p:strVal val="#ppt_x"/>
                                          </p:val>
                                        </p:tav>
                                        <p:tav tm="100000">
                                          <p:val>
                                            <p:strVal val="#ppt_x"/>
                                          </p:val>
                                        </p:tav>
                                      </p:tavLst>
                                    </p:anim>
                                    <p:anim calcmode="lin" valueType="num">
                                      <p:cBhvr additive="base">
                                        <p:cTn id="52" dur="500" fill="hold"/>
                                        <p:tgtEl>
                                          <p:spTgt spid="175334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53345"/>
                                        </p:tgtEl>
                                        <p:attrNameLst>
                                          <p:attrName>style.visibility</p:attrName>
                                        </p:attrNameLst>
                                      </p:cBhvr>
                                      <p:to>
                                        <p:strVal val="visible"/>
                                      </p:to>
                                    </p:set>
                                    <p:anim calcmode="lin" valueType="num">
                                      <p:cBhvr additive="base">
                                        <p:cTn id="55" dur="500" fill="hold"/>
                                        <p:tgtEl>
                                          <p:spTgt spid="1753345"/>
                                        </p:tgtEl>
                                        <p:attrNameLst>
                                          <p:attrName>ppt_x</p:attrName>
                                        </p:attrNameLst>
                                      </p:cBhvr>
                                      <p:tavLst>
                                        <p:tav tm="0">
                                          <p:val>
                                            <p:strVal val="#ppt_x"/>
                                          </p:val>
                                        </p:tav>
                                        <p:tav tm="100000">
                                          <p:val>
                                            <p:strVal val="#ppt_x"/>
                                          </p:val>
                                        </p:tav>
                                      </p:tavLst>
                                    </p:anim>
                                    <p:anim calcmode="lin" valueType="num">
                                      <p:cBhvr additive="base">
                                        <p:cTn id="56" dur="500" fill="hold"/>
                                        <p:tgtEl>
                                          <p:spTgt spid="17533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53346"/>
                                        </p:tgtEl>
                                        <p:attrNameLst>
                                          <p:attrName>style.visibility</p:attrName>
                                        </p:attrNameLst>
                                      </p:cBhvr>
                                      <p:to>
                                        <p:strVal val="visible"/>
                                      </p:to>
                                    </p:set>
                                    <p:anim calcmode="lin" valueType="num">
                                      <p:cBhvr additive="base">
                                        <p:cTn id="59" dur="500" fill="hold"/>
                                        <p:tgtEl>
                                          <p:spTgt spid="1753346"/>
                                        </p:tgtEl>
                                        <p:attrNameLst>
                                          <p:attrName>ppt_x</p:attrName>
                                        </p:attrNameLst>
                                      </p:cBhvr>
                                      <p:tavLst>
                                        <p:tav tm="0">
                                          <p:val>
                                            <p:strVal val="#ppt_x"/>
                                          </p:val>
                                        </p:tav>
                                        <p:tav tm="100000">
                                          <p:val>
                                            <p:strVal val="#ppt_x"/>
                                          </p:val>
                                        </p:tav>
                                      </p:tavLst>
                                    </p:anim>
                                    <p:anim calcmode="lin" valueType="num">
                                      <p:cBhvr additive="base">
                                        <p:cTn id="60" dur="500" fill="hold"/>
                                        <p:tgtEl>
                                          <p:spTgt spid="17533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53347"/>
                                        </p:tgtEl>
                                        <p:attrNameLst>
                                          <p:attrName>style.visibility</p:attrName>
                                        </p:attrNameLst>
                                      </p:cBhvr>
                                      <p:to>
                                        <p:strVal val="visible"/>
                                      </p:to>
                                    </p:set>
                                    <p:anim calcmode="lin" valueType="num">
                                      <p:cBhvr additive="base">
                                        <p:cTn id="63" dur="500" fill="hold"/>
                                        <p:tgtEl>
                                          <p:spTgt spid="1753347"/>
                                        </p:tgtEl>
                                        <p:attrNameLst>
                                          <p:attrName>ppt_x</p:attrName>
                                        </p:attrNameLst>
                                      </p:cBhvr>
                                      <p:tavLst>
                                        <p:tav tm="0">
                                          <p:val>
                                            <p:strVal val="#ppt_x"/>
                                          </p:val>
                                        </p:tav>
                                        <p:tav tm="100000">
                                          <p:val>
                                            <p:strVal val="#ppt_x"/>
                                          </p:val>
                                        </p:tav>
                                      </p:tavLst>
                                    </p:anim>
                                    <p:anim calcmode="lin" valueType="num">
                                      <p:cBhvr additive="base">
                                        <p:cTn id="64" dur="500" fill="hold"/>
                                        <p:tgtEl>
                                          <p:spTgt spid="175334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53348"/>
                                        </p:tgtEl>
                                        <p:attrNameLst>
                                          <p:attrName>style.visibility</p:attrName>
                                        </p:attrNameLst>
                                      </p:cBhvr>
                                      <p:to>
                                        <p:strVal val="visible"/>
                                      </p:to>
                                    </p:set>
                                    <p:anim calcmode="lin" valueType="num">
                                      <p:cBhvr additive="base">
                                        <p:cTn id="67" dur="500" fill="hold"/>
                                        <p:tgtEl>
                                          <p:spTgt spid="1753348"/>
                                        </p:tgtEl>
                                        <p:attrNameLst>
                                          <p:attrName>ppt_x</p:attrName>
                                        </p:attrNameLst>
                                      </p:cBhvr>
                                      <p:tavLst>
                                        <p:tav tm="0">
                                          <p:val>
                                            <p:strVal val="#ppt_x"/>
                                          </p:val>
                                        </p:tav>
                                        <p:tav tm="100000">
                                          <p:val>
                                            <p:strVal val="#ppt_x"/>
                                          </p:val>
                                        </p:tav>
                                      </p:tavLst>
                                    </p:anim>
                                    <p:anim calcmode="lin" valueType="num">
                                      <p:cBhvr additive="base">
                                        <p:cTn id="68" dur="500" fill="hold"/>
                                        <p:tgtEl>
                                          <p:spTgt spid="175334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53349"/>
                                        </p:tgtEl>
                                        <p:attrNameLst>
                                          <p:attrName>style.visibility</p:attrName>
                                        </p:attrNameLst>
                                      </p:cBhvr>
                                      <p:to>
                                        <p:strVal val="visible"/>
                                      </p:to>
                                    </p:set>
                                    <p:anim calcmode="lin" valueType="num">
                                      <p:cBhvr additive="base">
                                        <p:cTn id="71" dur="500" fill="hold"/>
                                        <p:tgtEl>
                                          <p:spTgt spid="1753349"/>
                                        </p:tgtEl>
                                        <p:attrNameLst>
                                          <p:attrName>ppt_x</p:attrName>
                                        </p:attrNameLst>
                                      </p:cBhvr>
                                      <p:tavLst>
                                        <p:tav tm="0">
                                          <p:val>
                                            <p:strVal val="#ppt_x"/>
                                          </p:val>
                                        </p:tav>
                                        <p:tav tm="100000">
                                          <p:val>
                                            <p:strVal val="#ppt_x"/>
                                          </p:val>
                                        </p:tav>
                                      </p:tavLst>
                                    </p:anim>
                                    <p:anim calcmode="lin" valueType="num">
                                      <p:cBhvr additive="base">
                                        <p:cTn id="72" dur="500" fill="hold"/>
                                        <p:tgtEl>
                                          <p:spTgt spid="175334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53350"/>
                                        </p:tgtEl>
                                        <p:attrNameLst>
                                          <p:attrName>style.visibility</p:attrName>
                                        </p:attrNameLst>
                                      </p:cBhvr>
                                      <p:to>
                                        <p:strVal val="visible"/>
                                      </p:to>
                                    </p:set>
                                    <p:anim calcmode="lin" valueType="num">
                                      <p:cBhvr additive="base">
                                        <p:cTn id="75" dur="500" fill="hold"/>
                                        <p:tgtEl>
                                          <p:spTgt spid="1753350"/>
                                        </p:tgtEl>
                                        <p:attrNameLst>
                                          <p:attrName>ppt_x</p:attrName>
                                        </p:attrNameLst>
                                      </p:cBhvr>
                                      <p:tavLst>
                                        <p:tav tm="0">
                                          <p:val>
                                            <p:strVal val="#ppt_x"/>
                                          </p:val>
                                        </p:tav>
                                        <p:tav tm="100000">
                                          <p:val>
                                            <p:strVal val="#ppt_x"/>
                                          </p:val>
                                        </p:tav>
                                      </p:tavLst>
                                    </p:anim>
                                    <p:anim calcmode="lin" valueType="num">
                                      <p:cBhvr additive="base">
                                        <p:cTn id="76" dur="500" fill="hold"/>
                                        <p:tgtEl>
                                          <p:spTgt spid="175335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753351"/>
                                        </p:tgtEl>
                                        <p:attrNameLst>
                                          <p:attrName>style.visibility</p:attrName>
                                        </p:attrNameLst>
                                      </p:cBhvr>
                                      <p:to>
                                        <p:strVal val="visible"/>
                                      </p:to>
                                    </p:set>
                                    <p:anim calcmode="lin" valueType="num">
                                      <p:cBhvr additive="base">
                                        <p:cTn id="79" dur="500" fill="hold"/>
                                        <p:tgtEl>
                                          <p:spTgt spid="1753351"/>
                                        </p:tgtEl>
                                        <p:attrNameLst>
                                          <p:attrName>ppt_x</p:attrName>
                                        </p:attrNameLst>
                                      </p:cBhvr>
                                      <p:tavLst>
                                        <p:tav tm="0">
                                          <p:val>
                                            <p:strVal val="#ppt_x"/>
                                          </p:val>
                                        </p:tav>
                                        <p:tav tm="100000">
                                          <p:val>
                                            <p:strVal val="#ppt_x"/>
                                          </p:val>
                                        </p:tav>
                                      </p:tavLst>
                                    </p:anim>
                                    <p:anim calcmode="lin" valueType="num">
                                      <p:cBhvr additive="base">
                                        <p:cTn id="80" dur="500" fill="hold"/>
                                        <p:tgtEl>
                                          <p:spTgt spid="175335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53352"/>
                                        </p:tgtEl>
                                        <p:attrNameLst>
                                          <p:attrName>style.visibility</p:attrName>
                                        </p:attrNameLst>
                                      </p:cBhvr>
                                      <p:to>
                                        <p:strVal val="visible"/>
                                      </p:to>
                                    </p:set>
                                    <p:anim calcmode="lin" valueType="num">
                                      <p:cBhvr additive="base">
                                        <p:cTn id="83" dur="500" fill="hold"/>
                                        <p:tgtEl>
                                          <p:spTgt spid="1753352"/>
                                        </p:tgtEl>
                                        <p:attrNameLst>
                                          <p:attrName>ppt_x</p:attrName>
                                        </p:attrNameLst>
                                      </p:cBhvr>
                                      <p:tavLst>
                                        <p:tav tm="0">
                                          <p:val>
                                            <p:strVal val="#ppt_x"/>
                                          </p:val>
                                        </p:tav>
                                        <p:tav tm="100000">
                                          <p:val>
                                            <p:strVal val="#ppt_x"/>
                                          </p:val>
                                        </p:tav>
                                      </p:tavLst>
                                    </p:anim>
                                    <p:anim calcmode="lin" valueType="num">
                                      <p:cBhvr additive="base">
                                        <p:cTn id="84" dur="500" fill="hold"/>
                                        <p:tgtEl>
                                          <p:spTgt spid="175335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753353"/>
                                        </p:tgtEl>
                                        <p:attrNameLst>
                                          <p:attrName>style.visibility</p:attrName>
                                        </p:attrNameLst>
                                      </p:cBhvr>
                                      <p:to>
                                        <p:strVal val="visible"/>
                                      </p:to>
                                    </p:set>
                                    <p:anim calcmode="lin" valueType="num">
                                      <p:cBhvr additive="base">
                                        <p:cTn id="87" dur="500" fill="hold"/>
                                        <p:tgtEl>
                                          <p:spTgt spid="1753353"/>
                                        </p:tgtEl>
                                        <p:attrNameLst>
                                          <p:attrName>ppt_x</p:attrName>
                                        </p:attrNameLst>
                                      </p:cBhvr>
                                      <p:tavLst>
                                        <p:tav tm="0">
                                          <p:val>
                                            <p:strVal val="#ppt_x"/>
                                          </p:val>
                                        </p:tav>
                                        <p:tav tm="100000">
                                          <p:val>
                                            <p:strVal val="#ppt_x"/>
                                          </p:val>
                                        </p:tav>
                                      </p:tavLst>
                                    </p:anim>
                                    <p:anim calcmode="lin" valueType="num">
                                      <p:cBhvr additive="base">
                                        <p:cTn id="88" dur="500" fill="hold"/>
                                        <p:tgtEl>
                                          <p:spTgt spid="175335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753354"/>
                                        </p:tgtEl>
                                        <p:attrNameLst>
                                          <p:attrName>style.visibility</p:attrName>
                                        </p:attrNameLst>
                                      </p:cBhvr>
                                      <p:to>
                                        <p:strVal val="visible"/>
                                      </p:to>
                                    </p:set>
                                    <p:anim calcmode="lin" valueType="num">
                                      <p:cBhvr additive="base">
                                        <p:cTn id="91" dur="500" fill="hold"/>
                                        <p:tgtEl>
                                          <p:spTgt spid="1753354"/>
                                        </p:tgtEl>
                                        <p:attrNameLst>
                                          <p:attrName>ppt_x</p:attrName>
                                        </p:attrNameLst>
                                      </p:cBhvr>
                                      <p:tavLst>
                                        <p:tav tm="0">
                                          <p:val>
                                            <p:strVal val="#ppt_x"/>
                                          </p:val>
                                        </p:tav>
                                        <p:tav tm="100000">
                                          <p:val>
                                            <p:strVal val="#ppt_x"/>
                                          </p:val>
                                        </p:tav>
                                      </p:tavLst>
                                    </p:anim>
                                    <p:anim calcmode="lin" valueType="num">
                                      <p:cBhvr additive="base">
                                        <p:cTn id="92" dur="500" fill="hold"/>
                                        <p:tgtEl>
                                          <p:spTgt spid="175335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753355"/>
                                        </p:tgtEl>
                                        <p:attrNameLst>
                                          <p:attrName>style.visibility</p:attrName>
                                        </p:attrNameLst>
                                      </p:cBhvr>
                                      <p:to>
                                        <p:strVal val="visible"/>
                                      </p:to>
                                    </p:set>
                                    <p:anim calcmode="lin" valueType="num">
                                      <p:cBhvr additive="base">
                                        <p:cTn id="95" dur="500" fill="hold"/>
                                        <p:tgtEl>
                                          <p:spTgt spid="1753355"/>
                                        </p:tgtEl>
                                        <p:attrNameLst>
                                          <p:attrName>ppt_x</p:attrName>
                                        </p:attrNameLst>
                                      </p:cBhvr>
                                      <p:tavLst>
                                        <p:tav tm="0">
                                          <p:val>
                                            <p:strVal val="#ppt_x"/>
                                          </p:val>
                                        </p:tav>
                                        <p:tav tm="100000">
                                          <p:val>
                                            <p:strVal val="#ppt_x"/>
                                          </p:val>
                                        </p:tav>
                                      </p:tavLst>
                                    </p:anim>
                                    <p:anim calcmode="lin" valueType="num">
                                      <p:cBhvr additive="base">
                                        <p:cTn id="96" dur="500" fill="hold"/>
                                        <p:tgtEl>
                                          <p:spTgt spid="175335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53356"/>
                                        </p:tgtEl>
                                        <p:attrNameLst>
                                          <p:attrName>style.visibility</p:attrName>
                                        </p:attrNameLst>
                                      </p:cBhvr>
                                      <p:to>
                                        <p:strVal val="visible"/>
                                      </p:to>
                                    </p:set>
                                    <p:anim calcmode="lin" valueType="num">
                                      <p:cBhvr additive="base">
                                        <p:cTn id="99" dur="500" fill="hold"/>
                                        <p:tgtEl>
                                          <p:spTgt spid="1753356"/>
                                        </p:tgtEl>
                                        <p:attrNameLst>
                                          <p:attrName>ppt_x</p:attrName>
                                        </p:attrNameLst>
                                      </p:cBhvr>
                                      <p:tavLst>
                                        <p:tav tm="0">
                                          <p:val>
                                            <p:strVal val="#ppt_x"/>
                                          </p:val>
                                        </p:tav>
                                        <p:tav tm="100000">
                                          <p:val>
                                            <p:strVal val="#ppt_x"/>
                                          </p:val>
                                        </p:tav>
                                      </p:tavLst>
                                    </p:anim>
                                    <p:anim calcmode="lin" valueType="num">
                                      <p:cBhvr additive="base">
                                        <p:cTn id="100" dur="500" fill="hold"/>
                                        <p:tgtEl>
                                          <p:spTgt spid="175335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753382"/>
                                        </p:tgtEl>
                                        <p:attrNameLst>
                                          <p:attrName>style.visibility</p:attrName>
                                        </p:attrNameLst>
                                      </p:cBhvr>
                                      <p:to>
                                        <p:strVal val="visible"/>
                                      </p:to>
                                    </p:set>
                                    <p:anim calcmode="lin" valueType="num">
                                      <p:cBhvr additive="base">
                                        <p:cTn id="103" dur="500" fill="hold"/>
                                        <p:tgtEl>
                                          <p:spTgt spid="1753382"/>
                                        </p:tgtEl>
                                        <p:attrNameLst>
                                          <p:attrName>ppt_x</p:attrName>
                                        </p:attrNameLst>
                                      </p:cBhvr>
                                      <p:tavLst>
                                        <p:tav tm="0">
                                          <p:val>
                                            <p:strVal val="#ppt_x"/>
                                          </p:val>
                                        </p:tav>
                                        <p:tav tm="100000">
                                          <p:val>
                                            <p:strVal val="#ppt_x"/>
                                          </p:val>
                                        </p:tav>
                                      </p:tavLst>
                                    </p:anim>
                                    <p:anim calcmode="lin" valueType="num">
                                      <p:cBhvr additive="base">
                                        <p:cTn id="104" dur="500" fill="hold"/>
                                        <p:tgtEl>
                                          <p:spTgt spid="175338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753357"/>
                                        </p:tgtEl>
                                        <p:attrNameLst>
                                          <p:attrName>style.visibility</p:attrName>
                                        </p:attrNameLst>
                                      </p:cBhvr>
                                      <p:to>
                                        <p:strVal val="visible"/>
                                      </p:to>
                                    </p:set>
                                    <p:anim calcmode="lin" valueType="num">
                                      <p:cBhvr additive="base">
                                        <p:cTn id="107" dur="500" fill="hold"/>
                                        <p:tgtEl>
                                          <p:spTgt spid="1753357"/>
                                        </p:tgtEl>
                                        <p:attrNameLst>
                                          <p:attrName>ppt_x</p:attrName>
                                        </p:attrNameLst>
                                      </p:cBhvr>
                                      <p:tavLst>
                                        <p:tav tm="0">
                                          <p:val>
                                            <p:strVal val="#ppt_x"/>
                                          </p:val>
                                        </p:tav>
                                        <p:tav tm="100000">
                                          <p:val>
                                            <p:strVal val="#ppt_x"/>
                                          </p:val>
                                        </p:tav>
                                      </p:tavLst>
                                    </p:anim>
                                    <p:anim calcmode="lin" valueType="num">
                                      <p:cBhvr additive="base">
                                        <p:cTn id="108" dur="500" fill="hold"/>
                                        <p:tgtEl>
                                          <p:spTgt spid="175335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753360"/>
                                        </p:tgtEl>
                                        <p:attrNameLst>
                                          <p:attrName>style.visibility</p:attrName>
                                        </p:attrNameLst>
                                      </p:cBhvr>
                                      <p:to>
                                        <p:strVal val="visible"/>
                                      </p:to>
                                    </p:set>
                                    <p:anim calcmode="lin" valueType="num">
                                      <p:cBhvr additive="base">
                                        <p:cTn id="111" dur="500" fill="hold"/>
                                        <p:tgtEl>
                                          <p:spTgt spid="1753360"/>
                                        </p:tgtEl>
                                        <p:attrNameLst>
                                          <p:attrName>ppt_x</p:attrName>
                                        </p:attrNameLst>
                                      </p:cBhvr>
                                      <p:tavLst>
                                        <p:tav tm="0">
                                          <p:val>
                                            <p:strVal val="#ppt_x"/>
                                          </p:val>
                                        </p:tav>
                                        <p:tav tm="100000">
                                          <p:val>
                                            <p:strVal val="#ppt_x"/>
                                          </p:val>
                                        </p:tav>
                                      </p:tavLst>
                                    </p:anim>
                                    <p:anim calcmode="lin" valueType="num">
                                      <p:cBhvr additive="base">
                                        <p:cTn id="112" dur="500" fill="hold"/>
                                        <p:tgtEl>
                                          <p:spTgt spid="175336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1753363"/>
                                        </p:tgtEl>
                                        <p:attrNameLst>
                                          <p:attrName>style.visibility</p:attrName>
                                        </p:attrNameLst>
                                      </p:cBhvr>
                                      <p:to>
                                        <p:strVal val="visible"/>
                                      </p:to>
                                    </p:set>
                                    <p:anim calcmode="lin" valueType="num">
                                      <p:cBhvr additive="base">
                                        <p:cTn id="115" dur="500" fill="hold"/>
                                        <p:tgtEl>
                                          <p:spTgt spid="1753363"/>
                                        </p:tgtEl>
                                        <p:attrNameLst>
                                          <p:attrName>ppt_x</p:attrName>
                                        </p:attrNameLst>
                                      </p:cBhvr>
                                      <p:tavLst>
                                        <p:tav tm="0">
                                          <p:val>
                                            <p:strVal val="#ppt_x"/>
                                          </p:val>
                                        </p:tav>
                                        <p:tav tm="100000">
                                          <p:val>
                                            <p:strVal val="#ppt_x"/>
                                          </p:val>
                                        </p:tav>
                                      </p:tavLst>
                                    </p:anim>
                                    <p:anim calcmode="lin" valueType="num">
                                      <p:cBhvr additive="base">
                                        <p:cTn id="116" dur="500" fill="hold"/>
                                        <p:tgtEl>
                                          <p:spTgt spid="175336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753366"/>
                                        </p:tgtEl>
                                        <p:attrNameLst>
                                          <p:attrName>style.visibility</p:attrName>
                                        </p:attrNameLst>
                                      </p:cBhvr>
                                      <p:to>
                                        <p:strVal val="visible"/>
                                      </p:to>
                                    </p:set>
                                    <p:anim calcmode="lin" valueType="num">
                                      <p:cBhvr additive="base">
                                        <p:cTn id="119" dur="500" fill="hold"/>
                                        <p:tgtEl>
                                          <p:spTgt spid="1753366"/>
                                        </p:tgtEl>
                                        <p:attrNameLst>
                                          <p:attrName>ppt_x</p:attrName>
                                        </p:attrNameLst>
                                      </p:cBhvr>
                                      <p:tavLst>
                                        <p:tav tm="0">
                                          <p:val>
                                            <p:strVal val="#ppt_x"/>
                                          </p:val>
                                        </p:tav>
                                        <p:tav tm="100000">
                                          <p:val>
                                            <p:strVal val="#ppt_x"/>
                                          </p:val>
                                        </p:tav>
                                      </p:tavLst>
                                    </p:anim>
                                    <p:anim calcmode="lin" valueType="num">
                                      <p:cBhvr additive="base">
                                        <p:cTn id="120" dur="500" fill="hold"/>
                                        <p:tgtEl>
                                          <p:spTgt spid="1753366"/>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753367"/>
                                        </p:tgtEl>
                                        <p:attrNameLst>
                                          <p:attrName>style.visibility</p:attrName>
                                        </p:attrNameLst>
                                      </p:cBhvr>
                                      <p:to>
                                        <p:strVal val="visible"/>
                                      </p:to>
                                    </p:set>
                                    <p:anim calcmode="lin" valueType="num">
                                      <p:cBhvr additive="base">
                                        <p:cTn id="123" dur="500" fill="hold"/>
                                        <p:tgtEl>
                                          <p:spTgt spid="1753367"/>
                                        </p:tgtEl>
                                        <p:attrNameLst>
                                          <p:attrName>ppt_x</p:attrName>
                                        </p:attrNameLst>
                                      </p:cBhvr>
                                      <p:tavLst>
                                        <p:tav tm="0">
                                          <p:val>
                                            <p:strVal val="#ppt_x"/>
                                          </p:val>
                                        </p:tav>
                                        <p:tav tm="100000">
                                          <p:val>
                                            <p:strVal val="#ppt_x"/>
                                          </p:val>
                                        </p:tav>
                                      </p:tavLst>
                                    </p:anim>
                                    <p:anim calcmode="lin" valueType="num">
                                      <p:cBhvr additive="base">
                                        <p:cTn id="124" dur="500" fill="hold"/>
                                        <p:tgtEl>
                                          <p:spTgt spid="1753367"/>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753368"/>
                                        </p:tgtEl>
                                        <p:attrNameLst>
                                          <p:attrName>style.visibility</p:attrName>
                                        </p:attrNameLst>
                                      </p:cBhvr>
                                      <p:to>
                                        <p:strVal val="visible"/>
                                      </p:to>
                                    </p:set>
                                    <p:anim calcmode="lin" valueType="num">
                                      <p:cBhvr additive="base">
                                        <p:cTn id="127" dur="500" fill="hold"/>
                                        <p:tgtEl>
                                          <p:spTgt spid="1753368"/>
                                        </p:tgtEl>
                                        <p:attrNameLst>
                                          <p:attrName>ppt_x</p:attrName>
                                        </p:attrNameLst>
                                      </p:cBhvr>
                                      <p:tavLst>
                                        <p:tav tm="0">
                                          <p:val>
                                            <p:strVal val="#ppt_x"/>
                                          </p:val>
                                        </p:tav>
                                        <p:tav tm="100000">
                                          <p:val>
                                            <p:strVal val="#ppt_x"/>
                                          </p:val>
                                        </p:tav>
                                      </p:tavLst>
                                    </p:anim>
                                    <p:anim calcmode="lin" valueType="num">
                                      <p:cBhvr additive="base">
                                        <p:cTn id="128" dur="500" fill="hold"/>
                                        <p:tgtEl>
                                          <p:spTgt spid="175336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1753369"/>
                                        </p:tgtEl>
                                        <p:attrNameLst>
                                          <p:attrName>style.visibility</p:attrName>
                                        </p:attrNameLst>
                                      </p:cBhvr>
                                      <p:to>
                                        <p:strVal val="visible"/>
                                      </p:to>
                                    </p:set>
                                    <p:anim calcmode="lin" valueType="num">
                                      <p:cBhvr additive="base">
                                        <p:cTn id="131" dur="500" fill="hold"/>
                                        <p:tgtEl>
                                          <p:spTgt spid="1753369"/>
                                        </p:tgtEl>
                                        <p:attrNameLst>
                                          <p:attrName>ppt_x</p:attrName>
                                        </p:attrNameLst>
                                      </p:cBhvr>
                                      <p:tavLst>
                                        <p:tav tm="0">
                                          <p:val>
                                            <p:strVal val="#ppt_x"/>
                                          </p:val>
                                        </p:tav>
                                        <p:tav tm="100000">
                                          <p:val>
                                            <p:strVal val="#ppt_x"/>
                                          </p:val>
                                        </p:tav>
                                      </p:tavLst>
                                    </p:anim>
                                    <p:anim calcmode="lin" valueType="num">
                                      <p:cBhvr additive="base">
                                        <p:cTn id="132" dur="500" fill="hold"/>
                                        <p:tgtEl>
                                          <p:spTgt spid="1753369"/>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1753370"/>
                                        </p:tgtEl>
                                        <p:attrNameLst>
                                          <p:attrName>style.visibility</p:attrName>
                                        </p:attrNameLst>
                                      </p:cBhvr>
                                      <p:to>
                                        <p:strVal val="visible"/>
                                      </p:to>
                                    </p:set>
                                    <p:anim calcmode="lin" valueType="num">
                                      <p:cBhvr additive="base">
                                        <p:cTn id="135" dur="500" fill="hold"/>
                                        <p:tgtEl>
                                          <p:spTgt spid="1753370"/>
                                        </p:tgtEl>
                                        <p:attrNameLst>
                                          <p:attrName>ppt_x</p:attrName>
                                        </p:attrNameLst>
                                      </p:cBhvr>
                                      <p:tavLst>
                                        <p:tav tm="0">
                                          <p:val>
                                            <p:strVal val="#ppt_x"/>
                                          </p:val>
                                        </p:tav>
                                        <p:tav tm="100000">
                                          <p:val>
                                            <p:strVal val="#ppt_x"/>
                                          </p:val>
                                        </p:tav>
                                      </p:tavLst>
                                    </p:anim>
                                    <p:anim calcmode="lin" valueType="num">
                                      <p:cBhvr additive="base">
                                        <p:cTn id="136" dur="500" fill="hold"/>
                                        <p:tgtEl>
                                          <p:spTgt spid="1753370"/>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1753371"/>
                                        </p:tgtEl>
                                        <p:attrNameLst>
                                          <p:attrName>style.visibility</p:attrName>
                                        </p:attrNameLst>
                                      </p:cBhvr>
                                      <p:to>
                                        <p:strVal val="visible"/>
                                      </p:to>
                                    </p:set>
                                    <p:anim calcmode="lin" valueType="num">
                                      <p:cBhvr additive="base">
                                        <p:cTn id="139" dur="500" fill="hold"/>
                                        <p:tgtEl>
                                          <p:spTgt spid="1753371"/>
                                        </p:tgtEl>
                                        <p:attrNameLst>
                                          <p:attrName>ppt_x</p:attrName>
                                        </p:attrNameLst>
                                      </p:cBhvr>
                                      <p:tavLst>
                                        <p:tav tm="0">
                                          <p:val>
                                            <p:strVal val="#ppt_x"/>
                                          </p:val>
                                        </p:tav>
                                        <p:tav tm="100000">
                                          <p:val>
                                            <p:strVal val="#ppt_x"/>
                                          </p:val>
                                        </p:tav>
                                      </p:tavLst>
                                    </p:anim>
                                    <p:anim calcmode="lin" valueType="num">
                                      <p:cBhvr additive="base">
                                        <p:cTn id="140" dur="500" fill="hold"/>
                                        <p:tgtEl>
                                          <p:spTgt spid="1753371"/>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1753372"/>
                                        </p:tgtEl>
                                        <p:attrNameLst>
                                          <p:attrName>style.visibility</p:attrName>
                                        </p:attrNameLst>
                                      </p:cBhvr>
                                      <p:to>
                                        <p:strVal val="visible"/>
                                      </p:to>
                                    </p:set>
                                    <p:anim calcmode="lin" valueType="num">
                                      <p:cBhvr additive="base">
                                        <p:cTn id="143" dur="500" fill="hold"/>
                                        <p:tgtEl>
                                          <p:spTgt spid="1753372"/>
                                        </p:tgtEl>
                                        <p:attrNameLst>
                                          <p:attrName>ppt_x</p:attrName>
                                        </p:attrNameLst>
                                      </p:cBhvr>
                                      <p:tavLst>
                                        <p:tav tm="0">
                                          <p:val>
                                            <p:strVal val="#ppt_x"/>
                                          </p:val>
                                        </p:tav>
                                        <p:tav tm="100000">
                                          <p:val>
                                            <p:strVal val="#ppt_x"/>
                                          </p:val>
                                        </p:tav>
                                      </p:tavLst>
                                    </p:anim>
                                    <p:anim calcmode="lin" valueType="num">
                                      <p:cBhvr additive="base">
                                        <p:cTn id="144" dur="500" fill="hold"/>
                                        <p:tgtEl>
                                          <p:spTgt spid="1753372"/>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753374"/>
                                        </p:tgtEl>
                                        <p:attrNameLst>
                                          <p:attrName>style.visibility</p:attrName>
                                        </p:attrNameLst>
                                      </p:cBhvr>
                                      <p:to>
                                        <p:strVal val="visible"/>
                                      </p:to>
                                    </p:set>
                                    <p:anim calcmode="lin" valueType="num">
                                      <p:cBhvr additive="base">
                                        <p:cTn id="147" dur="500" fill="hold"/>
                                        <p:tgtEl>
                                          <p:spTgt spid="1753374"/>
                                        </p:tgtEl>
                                        <p:attrNameLst>
                                          <p:attrName>ppt_x</p:attrName>
                                        </p:attrNameLst>
                                      </p:cBhvr>
                                      <p:tavLst>
                                        <p:tav tm="0">
                                          <p:val>
                                            <p:strVal val="#ppt_x"/>
                                          </p:val>
                                        </p:tav>
                                        <p:tav tm="100000">
                                          <p:val>
                                            <p:strVal val="#ppt_x"/>
                                          </p:val>
                                        </p:tav>
                                      </p:tavLst>
                                    </p:anim>
                                    <p:anim calcmode="lin" valueType="num">
                                      <p:cBhvr additive="base">
                                        <p:cTn id="148" dur="500" fill="hold"/>
                                        <p:tgtEl>
                                          <p:spTgt spid="1753374"/>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753376"/>
                                        </p:tgtEl>
                                        <p:attrNameLst>
                                          <p:attrName>style.visibility</p:attrName>
                                        </p:attrNameLst>
                                      </p:cBhvr>
                                      <p:to>
                                        <p:strVal val="visible"/>
                                      </p:to>
                                    </p:set>
                                    <p:anim calcmode="lin" valueType="num">
                                      <p:cBhvr additive="base">
                                        <p:cTn id="151" dur="500" fill="hold"/>
                                        <p:tgtEl>
                                          <p:spTgt spid="1753376"/>
                                        </p:tgtEl>
                                        <p:attrNameLst>
                                          <p:attrName>ppt_x</p:attrName>
                                        </p:attrNameLst>
                                      </p:cBhvr>
                                      <p:tavLst>
                                        <p:tav tm="0">
                                          <p:val>
                                            <p:strVal val="#ppt_x"/>
                                          </p:val>
                                        </p:tav>
                                        <p:tav tm="100000">
                                          <p:val>
                                            <p:strVal val="#ppt_x"/>
                                          </p:val>
                                        </p:tav>
                                      </p:tavLst>
                                    </p:anim>
                                    <p:anim calcmode="lin" valueType="num">
                                      <p:cBhvr additive="base">
                                        <p:cTn id="152" dur="500" fill="hold"/>
                                        <p:tgtEl>
                                          <p:spTgt spid="17533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356" grpId="0" animBg="1"/>
      <p:bldP spid="1753333" grpId="0" animBg="1"/>
      <p:bldP spid="1753344" grpId="0"/>
      <p:bldP spid="1753345" grpId="0"/>
      <p:bldP spid="1753346" grpId="0"/>
      <p:bldP spid="1753347" grpId="0" animBg="1"/>
      <p:bldP spid="1753348" grpId="0" animBg="1"/>
      <p:bldP spid="1753349" grpId="0" animBg="1"/>
      <p:bldP spid="1753368" grpId="0" animBg="1"/>
      <p:bldP spid="1753374" grpId="0" animBg="1"/>
      <p:bldP spid="175337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893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8213" y="2433776"/>
            <a:ext cx="8045450" cy="404495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88931" name="Rectangle 3"/>
          <p:cNvSpPr>
            <a:spLocks noChangeArrowheads="1"/>
          </p:cNvSpPr>
          <p:nvPr/>
        </p:nvSpPr>
        <p:spPr bwMode="auto">
          <a:xfrm>
            <a:off x="5068473" y="1916444"/>
            <a:ext cx="5561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微软雅黑" panose="020B0503020204020204" pitchFamily="34" charset="-122"/>
                <a:ea typeface="微软雅黑" panose="020B0503020204020204" pitchFamily="34" charset="-122"/>
              </a:rPr>
              <a:t>基于云的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软件服务</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万般皆服务”</a:t>
            </a:r>
          </a:p>
        </p:txBody>
      </p:sp>
      <p:sp>
        <p:nvSpPr>
          <p:cNvPr id="1788934" name="Rectangle 6"/>
          <p:cNvSpPr>
            <a:spLocks noChangeArrowheads="1"/>
          </p:cNvSpPr>
          <p:nvPr/>
        </p:nvSpPr>
        <p:spPr bwMode="auto">
          <a:xfrm>
            <a:off x="668337" y="2577424"/>
            <a:ext cx="2779285" cy="3757654"/>
          </a:xfrm>
          <a:prstGeom prst="roundRect">
            <a:avLst>
              <a:gd name="adj" fmla="val 6510"/>
            </a:avLst>
          </a:prstGeom>
          <a:solidFill>
            <a:srgbClr val="000066">
              <a:alpha val="8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lang="en-US" altLang="zh-CN" dirty="0">
                <a:solidFill>
                  <a:srgbClr val="FFFFEF"/>
                </a:solidFill>
              </a:rPr>
              <a:t>The tools we use have a profound influence on our thinking habits, and therefore, on our thinking abilities.</a:t>
            </a:r>
          </a:p>
          <a:p>
            <a:pPr algn="just">
              <a:lnSpc>
                <a:spcPct val="130000"/>
              </a:lnSpc>
            </a:pPr>
            <a:r>
              <a:rPr lang="en-US" altLang="zh-CN" dirty="0">
                <a:solidFill>
                  <a:srgbClr val="FFFFEF"/>
                </a:solidFill>
              </a:rPr>
              <a:t>---from </a:t>
            </a:r>
            <a:r>
              <a:rPr lang="en-US" altLang="zh-CN" dirty="0" err="1">
                <a:solidFill>
                  <a:srgbClr val="FFFFEF"/>
                </a:solidFill>
              </a:rPr>
              <a:t>Edsger</a:t>
            </a:r>
            <a:r>
              <a:rPr lang="en-US" altLang="zh-CN" dirty="0">
                <a:solidFill>
                  <a:srgbClr val="FFFFEF"/>
                </a:solidFill>
              </a:rPr>
              <a:t> Dijkstra, 1972 Turing Awards receiver.</a:t>
            </a:r>
            <a:endParaRPr lang="zh-CN" altLang="en-US" dirty="0">
              <a:solidFill>
                <a:srgbClr val="FFFFEF"/>
              </a:solidFill>
            </a:endParaRPr>
          </a:p>
        </p:txBody>
      </p:sp>
      <p:sp>
        <p:nvSpPr>
          <p:cNvPr id="2" name="圆角矩形 73">
            <a:extLst>
              <a:ext uri="{FF2B5EF4-FFF2-40B4-BE49-F238E27FC236}">
                <a16:creationId xmlns:a16="http://schemas.microsoft.com/office/drawing/2014/main" id="{8499D859-0F30-469C-8B3F-2AFE3B5842A8}"/>
              </a:ext>
            </a:extLst>
          </p:cNvPr>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(7)</a:t>
            </a:r>
            <a:r>
              <a:rPr kumimoji="0" lang="zh-CN" altLang="en-US"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云上能够做什么</a:t>
            </a:r>
            <a:r>
              <a:rPr kumimoji="0" lang="en-US" altLang="zh-CN" sz="24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rPr>
              <a:t>?</a:t>
            </a:r>
          </a:p>
        </p:txBody>
      </p:sp>
      <p:sp>
        <p:nvSpPr>
          <p:cNvPr id="3" name="标题 1">
            <a:extLst>
              <a:ext uri="{FF2B5EF4-FFF2-40B4-BE49-F238E27FC236}">
                <a16:creationId xmlns:a16="http://schemas.microsoft.com/office/drawing/2014/main" id="{5502282D-C7C3-4DD5-9CFF-5489D139972F}"/>
              </a:ext>
            </a:extLst>
          </p:cNvPr>
          <p:cNvSpPr txBox="1">
            <a:spLocks/>
          </p:cNvSpPr>
          <p:nvPr/>
        </p:nvSpPr>
        <p:spPr>
          <a:xfrm>
            <a:off x="707570" y="173268"/>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现代计算机的演进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8934"/>
                                        </p:tgtEl>
                                        <p:attrNameLst>
                                          <p:attrName>style.visibility</p:attrName>
                                        </p:attrNameLst>
                                      </p:cBhvr>
                                      <p:to>
                                        <p:strVal val="visible"/>
                                      </p:to>
                                    </p:set>
                                    <p:anim calcmode="lin" valueType="num">
                                      <p:cBhvr additive="base">
                                        <p:cTn id="7" dur="500" fill="hold"/>
                                        <p:tgtEl>
                                          <p:spTgt spid="1788934"/>
                                        </p:tgtEl>
                                        <p:attrNameLst>
                                          <p:attrName>ppt_x</p:attrName>
                                        </p:attrNameLst>
                                      </p:cBhvr>
                                      <p:tavLst>
                                        <p:tav tm="0">
                                          <p:val>
                                            <p:strVal val="#ppt_x"/>
                                          </p:val>
                                        </p:tav>
                                        <p:tav tm="100000">
                                          <p:val>
                                            <p:strVal val="#ppt_x"/>
                                          </p:val>
                                        </p:tav>
                                      </p:tavLst>
                                    </p:anim>
                                    <p:anim calcmode="lin" valueType="num">
                                      <p:cBhvr additive="base">
                                        <p:cTn id="8" dur="500" fill="hold"/>
                                        <p:tgtEl>
                                          <p:spTgt spid="1788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9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47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4413" y="1962130"/>
            <a:ext cx="2822339" cy="275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4724" name="Text Box 4"/>
          <p:cNvSpPr txBox="1">
            <a:spLocks noChangeArrowheads="1"/>
          </p:cNvSpPr>
          <p:nvPr/>
        </p:nvSpPr>
        <p:spPr bwMode="auto">
          <a:xfrm>
            <a:off x="707570" y="4894193"/>
            <a:ext cx="50044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dirty="0">
                <a:solidFill>
                  <a:srgbClr val="C00000"/>
                </a:solidFill>
                <a:latin typeface="微软雅黑" panose="020B0503020204020204" pitchFamily="34" charset="-122"/>
                <a:ea typeface="微软雅黑" panose="020B0503020204020204" pitchFamily="34" charset="-122"/>
              </a:rPr>
              <a:t>内存：</a:t>
            </a:r>
            <a:r>
              <a:rPr lang="en-US" altLang="zh-CN" dirty="0">
                <a:solidFill>
                  <a:srgbClr val="C00000"/>
                </a:solidFill>
                <a:latin typeface="微软雅黑" panose="020B0503020204020204" pitchFamily="34" charset="-122"/>
                <a:ea typeface="微软雅黑" panose="020B0503020204020204" pitchFamily="34" charset="-122"/>
              </a:rPr>
              <a:t>RAM/ROM</a:t>
            </a:r>
          </a:p>
          <a:p>
            <a:pPr marL="285750" indent="-285750" algn="just">
              <a:buFont typeface="Wingdings" panose="05000000000000000000" pitchFamily="2" charset="2"/>
              <a:buChar char="l"/>
            </a:pPr>
            <a:r>
              <a:rPr lang="zh-CN" altLang="en-US" sz="1600" dirty="0"/>
              <a:t>给定一个地址，能够读写一个存储单元</a:t>
            </a:r>
            <a:endParaRPr lang="en-US" altLang="zh-CN" sz="1600" dirty="0"/>
          </a:p>
          <a:p>
            <a:pPr marL="285750" indent="-285750" algn="just">
              <a:buFont typeface="Wingdings" panose="05000000000000000000" pitchFamily="2" charset="2"/>
              <a:buChar char="l"/>
            </a:pPr>
            <a:r>
              <a:rPr lang="zh-CN" altLang="en-US" sz="1600" dirty="0"/>
              <a:t>地址通常为</a:t>
            </a:r>
            <a:r>
              <a:rPr lang="en-US" altLang="zh-CN" sz="1600" dirty="0"/>
              <a:t>16</a:t>
            </a:r>
            <a:r>
              <a:rPr lang="zh-CN" altLang="en-US" sz="1600" dirty="0"/>
              <a:t>位（</a:t>
            </a:r>
            <a:r>
              <a:rPr lang="en-US" altLang="zh-CN" sz="1600" dirty="0" err="1"/>
              <a:t>64KB</a:t>
            </a:r>
            <a:r>
              <a:rPr lang="zh-CN" altLang="en-US" sz="1600" dirty="0"/>
              <a:t>）或</a:t>
            </a:r>
            <a:r>
              <a:rPr lang="en-US" altLang="zh-CN" sz="1600" dirty="0"/>
              <a:t>32</a:t>
            </a:r>
            <a:r>
              <a:rPr lang="zh-CN" altLang="en-US" sz="1600" dirty="0"/>
              <a:t>位（</a:t>
            </a:r>
            <a:r>
              <a:rPr lang="en-US" altLang="zh-CN" sz="1600" dirty="0" err="1"/>
              <a:t>4GB</a:t>
            </a:r>
            <a:r>
              <a:rPr lang="zh-CN" altLang="en-US" sz="1600" dirty="0"/>
              <a:t>）。</a:t>
            </a:r>
            <a:r>
              <a:rPr lang="en-US" altLang="zh-CN" sz="1600" dirty="0"/>
              <a:t> </a:t>
            </a:r>
          </a:p>
          <a:p>
            <a:pPr marL="285750" indent="-285750" algn="just">
              <a:buFont typeface="Wingdings" panose="05000000000000000000" pitchFamily="2" charset="2"/>
              <a:buChar char="l"/>
            </a:pPr>
            <a:r>
              <a:rPr lang="zh-CN" altLang="en-US" sz="1600" dirty="0"/>
              <a:t>存储单元（存储字）通常为 </a:t>
            </a:r>
            <a:r>
              <a:rPr lang="en-US" altLang="zh-CN" sz="1600" dirty="0"/>
              <a:t>1</a:t>
            </a:r>
            <a:r>
              <a:rPr lang="zh-CN" altLang="en-US" sz="1600" dirty="0"/>
              <a:t>、</a:t>
            </a:r>
            <a:r>
              <a:rPr lang="en-US" altLang="zh-CN" sz="1600" dirty="0"/>
              <a:t>2</a:t>
            </a:r>
            <a:r>
              <a:rPr lang="zh-CN" altLang="en-US" sz="1600" dirty="0"/>
              <a:t>、</a:t>
            </a:r>
            <a:r>
              <a:rPr lang="en-US" altLang="zh-CN" sz="1600" dirty="0"/>
              <a:t>4</a:t>
            </a:r>
            <a:r>
              <a:rPr lang="zh-CN" altLang="en-US" sz="1600" dirty="0"/>
              <a:t>或</a:t>
            </a:r>
            <a:r>
              <a:rPr lang="en-US" altLang="zh-CN" sz="1600" dirty="0"/>
              <a:t>8</a:t>
            </a:r>
            <a:r>
              <a:rPr lang="zh-CN" altLang="en-US" sz="1600" dirty="0"/>
              <a:t>个字节。</a:t>
            </a:r>
            <a:endParaRPr lang="en-US" altLang="zh-CN" sz="1600" dirty="0"/>
          </a:p>
          <a:p>
            <a:pPr marL="285750" indent="-285750" algn="just">
              <a:buFont typeface="Wingdings" panose="05000000000000000000" pitchFamily="2" charset="2"/>
              <a:buChar char="l"/>
            </a:pPr>
            <a:r>
              <a:rPr lang="zh-CN" altLang="en-US" sz="1600" dirty="0"/>
              <a:t>一次一个存储单元，按地址访问存储器</a:t>
            </a:r>
            <a:endParaRPr lang="en-US" altLang="zh-CN" sz="1600" dirty="0"/>
          </a:p>
        </p:txBody>
      </p:sp>
      <p:sp>
        <p:nvSpPr>
          <p:cNvPr id="1694725" name="Text Box 5"/>
          <p:cNvSpPr txBox="1">
            <a:spLocks noChangeArrowheads="1"/>
          </p:cNvSpPr>
          <p:nvPr/>
        </p:nvSpPr>
        <p:spPr bwMode="auto">
          <a:xfrm>
            <a:off x="6188766" y="4894193"/>
            <a:ext cx="5393634"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dirty="0">
                <a:solidFill>
                  <a:srgbClr val="C00000"/>
                </a:solidFill>
                <a:latin typeface="微软雅黑" panose="020B0503020204020204" pitchFamily="34" charset="-122"/>
                <a:ea typeface="微软雅黑" panose="020B0503020204020204" pitchFamily="34" charset="-122"/>
              </a:rPr>
              <a:t>外存：硬盘</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软盘</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l"/>
            </a:pPr>
            <a:r>
              <a:rPr lang="zh-CN" altLang="en-US" sz="1600" dirty="0"/>
              <a:t>以扇区为单位进行读写，一个扇区通常存放</a:t>
            </a:r>
            <a:r>
              <a:rPr lang="en-US" altLang="zh-CN" sz="1600" dirty="0"/>
              <a:t>512</a:t>
            </a:r>
            <a:r>
              <a:rPr lang="zh-CN" altLang="en-US" sz="1600" dirty="0"/>
              <a:t>个字节。</a:t>
            </a:r>
            <a:endParaRPr lang="en-US" altLang="zh-CN" sz="1600" dirty="0"/>
          </a:p>
          <a:p>
            <a:pPr marL="285750" indent="-285750" algn="just">
              <a:buFont typeface="Wingdings" panose="05000000000000000000" pitchFamily="2" charset="2"/>
              <a:buChar char="l"/>
            </a:pPr>
            <a:r>
              <a:rPr lang="zh-CN" altLang="en-US" sz="1600" dirty="0"/>
              <a:t>定位信息</a:t>
            </a:r>
            <a:r>
              <a:rPr lang="en-US" altLang="zh-CN" sz="1600" dirty="0"/>
              <a:t>--</a:t>
            </a:r>
            <a:r>
              <a:rPr lang="zh-CN" altLang="en-US" sz="1600" dirty="0"/>
              <a:t>盘面</a:t>
            </a:r>
            <a:r>
              <a:rPr lang="en-US" altLang="zh-CN" sz="1600" dirty="0"/>
              <a:t>:</a:t>
            </a:r>
            <a:r>
              <a:rPr lang="zh-CN" altLang="en-US" sz="1600" dirty="0"/>
              <a:t>磁道</a:t>
            </a:r>
            <a:r>
              <a:rPr lang="en-US" altLang="zh-CN" sz="1600" dirty="0"/>
              <a:t>:</a:t>
            </a:r>
            <a:r>
              <a:rPr lang="zh-CN" altLang="en-US" sz="1600" dirty="0"/>
              <a:t>扇区。读写操作包括</a:t>
            </a:r>
            <a:r>
              <a:rPr lang="en-US" altLang="zh-CN" sz="1600" dirty="0"/>
              <a:t>【</a:t>
            </a:r>
            <a:r>
              <a:rPr lang="zh-CN" altLang="en-US" sz="1600" dirty="0"/>
              <a:t>旋转</a:t>
            </a:r>
            <a:r>
              <a:rPr lang="en-US" altLang="zh-CN" sz="1600" dirty="0"/>
              <a:t>】【</a:t>
            </a:r>
            <a:r>
              <a:rPr lang="zh-CN" altLang="en-US" sz="1600" dirty="0"/>
              <a:t>寻道</a:t>
            </a:r>
            <a:r>
              <a:rPr lang="en-US" altLang="zh-CN" sz="1600" dirty="0"/>
              <a:t>】【</a:t>
            </a:r>
            <a:r>
              <a:rPr lang="zh-CN" altLang="en-US" sz="1600" dirty="0"/>
              <a:t>传输</a:t>
            </a:r>
            <a:r>
              <a:rPr lang="en-US" altLang="zh-CN" sz="1600" dirty="0"/>
              <a:t>】</a:t>
            </a:r>
            <a:r>
              <a:rPr lang="zh-CN" altLang="en-US" sz="1600" dirty="0"/>
              <a:t>等过程。</a:t>
            </a:r>
            <a:endParaRPr lang="en-US" altLang="zh-CN" sz="1600" dirty="0"/>
          </a:p>
          <a:p>
            <a:pPr marL="285750" indent="-285750" algn="just">
              <a:buFont typeface="Wingdings" panose="05000000000000000000" pitchFamily="2" charset="2"/>
              <a:buChar char="l"/>
            </a:pPr>
            <a:r>
              <a:rPr lang="zh-CN" altLang="en-US" sz="1600" dirty="0"/>
              <a:t>连续的扇区读写会减少读写时间：</a:t>
            </a:r>
            <a:r>
              <a:rPr lang="en-US" altLang="zh-CN" sz="1600" dirty="0"/>
              <a:t>【</a:t>
            </a:r>
            <a:r>
              <a:rPr lang="zh-CN" altLang="en-US" sz="1600" dirty="0"/>
              <a:t>块</a:t>
            </a:r>
            <a:r>
              <a:rPr lang="en-US" altLang="zh-CN" sz="1600" dirty="0"/>
              <a:t>/</a:t>
            </a:r>
            <a:r>
              <a:rPr lang="zh-CN" altLang="en-US" sz="1600" dirty="0"/>
              <a:t>簇</a:t>
            </a:r>
            <a:r>
              <a:rPr lang="en-US" altLang="zh-CN" sz="1600" dirty="0"/>
              <a:t>】</a:t>
            </a:r>
            <a:r>
              <a:rPr lang="zh-CN" altLang="en-US" sz="1600" dirty="0"/>
              <a:t>由若干个连续的扇区组成。</a:t>
            </a:r>
            <a:endParaRPr lang="en-US" altLang="zh-CN" sz="1600" dirty="0"/>
          </a:p>
        </p:txBody>
      </p:sp>
      <p:pic>
        <p:nvPicPr>
          <p:cNvPr id="13" name="图片 12"/>
          <p:cNvPicPr>
            <a:picLocks noChangeAspect="1"/>
          </p:cNvPicPr>
          <p:nvPr/>
        </p:nvPicPr>
        <p:blipFill>
          <a:blip r:embed="rId3"/>
          <a:stretch>
            <a:fillRect/>
          </a:stretch>
        </p:blipFill>
        <p:spPr>
          <a:xfrm>
            <a:off x="1203795" y="2038185"/>
            <a:ext cx="4770775" cy="2678111"/>
          </a:xfrm>
          <a:prstGeom prst="rect">
            <a:avLst/>
          </a:prstGeom>
        </p:spPr>
      </p:pic>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11" name="圆角矩形 1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3</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）内存与外存的不同存取方式</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4722"/>
                                        </p:tgtEl>
                                        <p:attrNameLst>
                                          <p:attrName>style.visibility</p:attrName>
                                        </p:attrNameLst>
                                      </p:cBhvr>
                                      <p:to>
                                        <p:strVal val="visible"/>
                                      </p:to>
                                    </p:set>
                                    <p:anim calcmode="lin" valueType="num">
                                      <p:cBhvr additive="base">
                                        <p:cTn id="7" dur="500" fill="hold"/>
                                        <p:tgtEl>
                                          <p:spTgt spid="1694722"/>
                                        </p:tgtEl>
                                        <p:attrNameLst>
                                          <p:attrName>ppt_x</p:attrName>
                                        </p:attrNameLst>
                                      </p:cBhvr>
                                      <p:tavLst>
                                        <p:tav tm="0">
                                          <p:val>
                                            <p:strVal val="#ppt_x"/>
                                          </p:val>
                                        </p:tav>
                                        <p:tav tm="100000">
                                          <p:val>
                                            <p:strVal val="#ppt_x"/>
                                          </p:val>
                                        </p:tav>
                                      </p:tavLst>
                                    </p:anim>
                                    <p:anim calcmode="lin" valueType="num">
                                      <p:cBhvr additive="base">
                                        <p:cTn id="8" dur="500" fill="hold"/>
                                        <p:tgtEl>
                                          <p:spTgt spid="16947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94725"/>
                                        </p:tgtEl>
                                        <p:attrNameLst>
                                          <p:attrName>style.visibility</p:attrName>
                                        </p:attrNameLst>
                                      </p:cBhvr>
                                      <p:to>
                                        <p:strVal val="visible"/>
                                      </p:to>
                                    </p:set>
                                    <p:anim calcmode="lin" valueType="num">
                                      <p:cBhvr additive="base">
                                        <p:cTn id="11" dur="500" fill="hold"/>
                                        <p:tgtEl>
                                          <p:spTgt spid="1694725"/>
                                        </p:tgtEl>
                                        <p:attrNameLst>
                                          <p:attrName>ppt_x</p:attrName>
                                        </p:attrNameLst>
                                      </p:cBhvr>
                                      <p:tavLst>
                                        <p:tav tm="0">
                                          <p:val>
                                            <p:strVal val="#ppt_x"/>
                                          </p:val>
                                        </p:tav>
                                        <p:tav tm="100000">
                                          <p:val>
                                            <p:strVal val="#ppt_x"/>
                                          </p:val>
                                        </p:tav>
                                      </p:tavLst>
                                    </p:anim>
                                    <p:anim calcmode="lin" valueType="num">
                                      <p:cBhvr additive="base">
                                        <p:cTn id="12" dur="500" fill="hold"/>
                                        <p:tgtEl>
                                          <p:spTgt spid="1694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47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811" name="AutoShape 67"/>
          <p:cNvSpPr>
            <a:spLocks noChangeArrowheads="1"/>
          </p:cNvSpPr>
          <p:nvPr/>
        </p:nvSpPr>
        <p:spPr bwMode="auto">
          <a:xfrm>
            <a:off x="5609764" y="4553544"/>
            <a:ext cx="901700" cy="874713"/>
          </a:xfrm>
          <a:prstGeom prst="can">
            <a:avLst>
              <a:gd name="adj" fmla="val 13273"/>
            </a:avLst>
          </a:prstGeom>
          <a:solidFill>
            <a:schemeClr val="bg1">
              <a:lumMod val="75000"/>
              <a:alpha val="42000"/>
            </a:schemeClr>
          </a:solidFill>
          <a:ln w="9525">
            <a:solidFill>
              <a:schemeClr val="bg1">
                <a:lumMod val="50000"/>
              </a:schemeClr>
            </a:solidFill>
            <a:round/>
            <a:headEnd/>
            <a:tailEnd/>
          </a:ln>
          <a:effectLst/>
        </p:spPr>
        <p:txBody>
          <a:bodyPr wrap="none" anchor="ctr"/>
          <a:lstStyle/>
          <a:p>
            <a:endParaRPr lang="zh-CN" altLang="en-US"/>
          </a:p>
        </p:txBody>
      </p:sp>
      <p:sp>
        <p:nvSpPr>
          <p:cNvPr id="1695812" name="AutoShape 68"/>
          <p:cNvSpPr>
            <a:spLocks noChangeArrowheads="1"/>
          </p:cNvSpPr>
          <p:nvPr/>
        </p:nvSpPr>
        <p:spPr bwMode="auto">
          <a:xfrm>
            <a:off x="8140240" y="3550455"/>
            <a:ext cx="2241550" cy="2190750"/>
          </a:xfrm>
          <a:prstGeom prst="can">
            <a:avLst>
              <a:gd name="adj" fmla="val 7824"/>
            </a:avLst>
          </a:prstGeom>
          <a:solidFill>
            <a:schemeClr val="bg1">
              <a:lumMod val="75000"/>
              <a:alpha val="42999"/>
            </a:schemeClr>
          </a:solidFill>
          <a:ln w="9525">
            <a:solidFill>
              <a:schemeClr val="bg1">
                <a:lumMod val="50000"/>
              </a:schemeClr>
            </a:solidFill>
            <a:round/>
            <a:headEnd/>
            <a:tailEnd/>
          </a:ln>
          <a:effectLst/>
        </p:spPr>
        <p:txBody>
          <a:bodyPr wrap="none" anchor="ctr"/>
          <a:lstStyle/>
          <a:p>
            <a:endParaRPr lang="zh-CN" altLang="en-US"/>
          </a:p>
        </p:txBody>
      </p:sp>
      <p:sp>
        <p:nvSpPr>
          <p:cNvPr id="1695813" name="Rectangle 69"/>
          <p:cNvSpPr>
            <a:spLocks noChangeArrowheads="1"/>
          </p:cNvSpPr>
          <p:nvPr/>
        </p:nvSpPr>
        <p:spPr bwMode="auto">
          <a:xfrm>
            <a:off x="3150727" y="4229694"/>
            <a:ext cx="642938" cy="139700"/>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14" name="Rectangle 70"/>
          <p:cNvSpPr>
            <a:spLocks noChangeArrowheads="1"/>
          </p:cNvSpPr>
          <p:nvPr/>
        </p:nvSpPr>
        <p:spPr bwMode="auto">
          <a:xfrm>
            <a:off x="3150727" y="4440832"/>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15" name="Text Box 71"/>
          <p:cNvSpPr txBox="1">
            <a:spLocks noChangeArrowheads="1"/>
          </p:cNvSpPr>
          <p:nvPr/>
        </p:nvSpPr>
        <p:spPr bwMode="auto">
          <a:xfrm>
            <a:off x="2185527" y="4240807"/>
            <a:ext cx="790575" cy="523875"/>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dirty="0">
                <a:solidFill>
                  <a:srgbClr val="000000"/>
                </a:solidFill>
              </a:rPr>
              <a:t>运算</a:t>
            </a:r>
            <a:endParaRPr lang="en-US" altLang="zh-CN" sz="1400" dirty="0">
              <a:solidFill>
                <a:srgbClr val="000000"/>
              </a:solidFill>
            </a:endParaRPr>
          </a:p>
          <a:p>
            <a:pPr algn="ctr"/>
            <a:r>
              <a:rPr lang="zh-CN" altLang="en-US" sz="1400" dirty="0">
                <a:solidFill>
                  <a:srgbClr val="000000"/>
                </a:solidFill>
              </a:rPr>
              <a:t>器</a:t>
            </a:r>
          </a:p>
        </p:txBody>
      </p:sp>
      <p:sp>
        <p:nvSpPr>
          <p:cNvPr id="1695816" name="Text Box 72"/>
          <p:cNvSpPr txBox="1">
            <a:spLocks noChangeArrowheads="1"/>
          </p:cNvSpPr>
          <p:nvPr/>
        </p:nvSpPr>
        <p:spPr bwMode="auto">
          <a:xfrm>
            <a:off x="2183939" y="4875807"/>
            <a:ext cx="792163" cy="527050"/>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dirty="0">
                <a:solidFill>
                  <a:srgbClr val="000000"/>
                </a:solidFill>
              </a:rPr>
              <a:t>控制</a:t>
            </a:r>
          </a:p>
          <a:p>
            <a:pPr algn="ctr"/>
            <a:r>
              <a:rPr lang="zh-CN" altLang="en-US" sz="1400" dirty="0">
                <a:solidFill>
                  <a:srgbClr val="000000"/>
                </a:solidFill>
              </a:rPr>
              <a:t>器</a:t>
            </a:r>
          </a:p>
        </p:txBody>
      </p:sp>
      <p:sp>
        <p:nvSpPr>
          <p:cNvPr id="1695817" name="Line 73"/>
          <p:cNvSpPr>
            <a:spLocks noChangeShapeType="1"/>
          </p:cNvSpPr>
          <p:nvPr/>
        </p:nvSpPr>
        <p:spPr bwMode="auto">
          <a:xfrm>
            <a:off x="3439652" y="4656732"/>
            <a:ext cx="0" cy="57467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18" name="Text Box 74"/>
          <p:cNvSpPr txBox="1">
            <a:spLocks noChangeArrowheads="1"/>
          </p:cNvSpPr>
          <p:nvPr/>
        </p:nvSpPr>
        <p:spPr bwMode="auto">
          <a:xfrm>
            <a:off x="3138027" y="3905844"/>
            <a:ext cx="7175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0" dirty="0">
                <a:solidFill>
                  <a:srgbClr val="000000"/>
                </a:solidFill>
              </a:rPr>
              <a:t>寄存器</a:t>
            </a:r>
          </a:p>
        </p:txBody>
      </p:sp>
      <p:sp>
        <p:nvSpPr>
          <p:cNvPr id="1695819" name="Rectangle 75"/>
          <p:cNvSpPr>
            <a:spLocks noChangeArrowheads="1"/>
          </p:cNvSpPr>
          <p:nvPr/>
        </p:nvSpPr>
        <p:spPr bwMode="auto">
          <a:xfrm>
            <a:off x="1968039" y="3905844"/>
            <a:ext cx="2078038" cy="1727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20" name="Text Box 76"/>
          <p:cNvSpPr txBox="1">
            <a:spLocks noChangeArrowheads="1"/>
          </p:cNvSpPr>
          <p:nvPr/>
        </p:nvSpPr>
        <p:spPr bwMode="auto">
          <a:xfrm>
            <a:off x="1968039" y="3508969"/>
            <a:ext cx="722313" cy="39687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000000"/>
                </a:solidFill>
                <a:ea typeface="隶书" panose="02010509060101010101" pitchFamily="49" charset="-122"/>
              </a:rPr>
              <a:t>CPU</a:t>
            </a:r>
          </a:p>
        </p:txBody>
      </p:sp>
      <p:sp>
        <p:nvSpPr>
          <p:cNvPr id="1695821" name="Line 77"/>
          <p:cNvSpPr>
            <a:spLocks noChangeShapeType="1"/>
          </p:cNvSpPr>
          <p:nvPr/>
        </p:nvSpPr>
        <p:spPr bwMode="auto">
          <a:xfrm>
            <a:off x="4046077" y="4788494"/>
            <a:ext cx="1563688" cy="0"/>
          </a:xfrm>
          <a:prstGeom prst="line">
            <a:avLst/>
          </a:prstGeom>
          <a:noFill/>
          <a:ln w="19050">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22" name="Line 78"/>
          <p:cNvSpPr>
            <a:spLocks noChangeShapeType="1"/>
          </p:cNvSpPr>
          <p:nvPr/>
        </p:nvSpPr>
        <p:spPr bwMode="auto">
          <a:xfrm>
            <a:off x="4028614" y="5194894"/>
            <a:ext cx="1563688" cy="0"/>
          </a:xfrm>
          <a:prstGeom prst="line">
            <a:avLst/>
          </a:prstGeom>
          <a:noFill/>
          <a:ln w="19050">
            <a:solidFill>
              <a:schemeClr val="bg1">
                <a:lumMod val="50000"/>
              </a:schemeClr>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23" name="Line 79"/>
          <p:cNvSpPr>
            <a:spLocks noChangeShapeType="1"/>
          </p:cNvSpPr>
          <p:nvPr/>
        </p:nvSpPr>
        <p:spPr bwMode="auto">
          <a:xfrm>
            <a:off x="6516227" y="4769444"/>
            <a:ext cx="1654175" cy="0"/>
          </a:xfrm>
          <a:prstGeom prst="line">
            <a:avLst/>
          </a:prstGeom>
          <a:noFill/>
          <a:ln w="101600">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24" name="Line 80"/>
          <p:cNvSpPr>
            <a:spLocks noChangeShapeType="1"/>
          </p:cNvSpPr>
          <p:nvPr/>
        </p:nvSpPr>
        <p:spPr bwMode="auto">
          <a:xfrm>
            <a:off x="6479715" y="5296494"/>
            <a:ext cx="1654175" cy="0"/>
          </a:xfrm>
          <a:prstGeom prst="line">
            <a:avLst/>
          </a:prstGeom>
          <a:noFill/>
          <a:ln w="101600">
            <a:solidFill>
              <a:schemeClr val="bg1">
                <a:lumMod val="50000"/>
              </a:schemeClr>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25" name="Text Box 81"/>
          <p:cNvSpPr txBox="1">
            <a:spLocks noChangeArrowheads="1"/>
          </p:cNvSpPr>
          <p:nvPr/>
        </p:nvSpPr>
        <p:spPr bwMode="auto">
          <a:xfrm>
            <a:off x="3990514" y="5213944"/>
            <a:ext cx="1682750" cy="3968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b="0" dirty="0">
                <a:solidFill>
                  <a:srgbClr val="000000"/>
                </a:solidFill>
              </a:rPr>
              <a:t>按</a:t>
            </a:r>
            <a:r>
              <a:rPr lang="zh-CN" altLang="en-US" dirty="0">
                <a:solidFill>
                  <a:srgbClr val="C00000"/>
                </a:solidFill>
                <a:latin typeface="微软雅黑" panose="020B0503020204020204" pitchFamily="34" charset="-122"/>
                <a:ea typeface="微软雅黑" panose="020B0503020204020204" pitchFamily="34" charset="-122"/>
              </a:rPr>
              <a:t>存储单元</a:t>
            </a:r>
            <a:r>
              <a:rPr lang="zh-CN" altLang="en-US" sz="1200" b="0" dirty="0">
                <a:solidFill>
                  <a:srgbClr val="000000"/>
                </a:solidFill>
              </a:rPr>
              <a:t>读写</a:t>
            </a:r>
          </a:p>
        </p:txBody>
      </p:sp>
      <p:sp>
        <p:nvSpPr>
          <p:cNvPr id="1695826" name="Text Box 82"/>
          <p:cNvSpPr txBox="1">
            <a:spLocks noChangeArrowheads="1"/>
          </p:cNvSpPr>
          <p:nvPr/>
        </p:nvSpPr>
        <p:spPr bwMode="auto">
          <a:xfrm>
            <a:off x="6647990" y="5274269"/>
            <a:ext cx="1570038" cy="3968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b="0" dirty="0">
                <a:solidFill>
                  <a:srgbClr val="000000"/>
                </a:solidFill>
              </a:rPr>
              <a:t>按存储</a:t>
            </a:r>
            <a:r>
              <a:rPr lang="zh-CN" altLang="en-US" dirty="0">
                <a:solidFill>
                  <a:srgbClr val="C00000"/>
                </a:solidFill>
                <a:latin typeface="微软雅黑" panose="020B0503020204020204" pitchFamily="34" charset="-122"/>
                <a:ea typeface="微软雅黑" panose="020B0503020204020204" pitchFamily="34" charset="-122"/>
              </a:rPr>
              <a:t>块</a:t>
            </a:r>
            <a:r>
              <a:rPr lang="zh-CN" altLang="en-US" sz="1200" b="0" dirty="0">
                <a:solidFill>
                  <a:srgbClr val="000000"/>
                </a:solidFill>
              </a:rPr>
              <a:t>进行交换</a:t>
            </a:r>
          </a:p>
        </p:txBody>
      </p:sp>
      <p:sp>
        <p:nvSpPr>
          <p:cNvPr id="1695828" name="Text Box 84"/>
          <p:cNvSpPr txBox="1">
            <a:spLocks noChangeArrowheads="1"/>
          </p:cNvSpPr>
          <p:nvPr/>
        </p:nvSpPr>
        <p:spPr bwMode="auto">
          <a:xfrm>
            <a:off x="7557628" y="3508969"/>
            <a:ext cx="660400" cy="36988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dirty="0">
                <a:solidFill>
                  <a:srgbClr val="000000"/>
                </a:solidFill>
                <a:ea typeface="黑体" panose="02010609060101010101" pitchFamily="49" charset="-122"/>
              </a:rPr>
              <a:t>外存</a:t>
            </a:r>
            <a:endParaRPr lang="en-US" altLang="zh-CN" sz="1800" dirty="0">
              <a:solidFill>
                <a:srgbClr val="000000"/>
              </a:solidFill>
              <a:ea typeface="黑体" panose="02010609060101010101" pitchFamily="49" charset="-122"/>
            </a:endParaRPr>
          </a:p>
        </p:txBody>
      </p:sp>
      <p:sp>
        <p:nvSpPr>
          <p:cNvPr id="1695829" name="AutoShape 85"/>
          <p:cNvSpPr>
            <a:spLocks noChangeArrowheads="1"/>
          </p:cNvSpPr>
          <p:nvPr/>
        </p:nvSpPr>
        <p:spPr bwMode="auto">
          <a:xfrm>
            <a:off x="4600114" y="3874094"/>
            <a:ext cx="625475" cy="304800"/>
          </a:xfrm>
          <a:prstGeom prst="can">
            <a:avLst>
              <a:gd name="adj" fmla="val 23278"/>
            </a:avLst>
          </a:prstGeom>
          <a:solidFill>
            <a:schemeClr val="bg1">
              <a:lumMod val="75000"/>
              <a:alpha val="42000"/>
            </a:schemeClr>
          </a:solidFill>
          <a:ln w="9525">
            <a:solidFill>
              <a:srgbClr val="3333CC"/>
            </a:solidFill>
            <a:round/>
            <a:headEnd/>
            <a:tailEnd/>
          </a:ln>
          <a:effectLst/>
        </p:spPr>
        <p:txBody>
          <a:bodyPr wrap="none" anchor="ctr"/>
          <a:lstStyle/>
          <a:p>
            <a:endParaRPr lang="zh-CN" altLang="en-US"/>
          </a:p>
        </p:txBody>
      </p:sp>
      <p:sp>
        <p:nvSpPr>
          <p:cNvPr id="1695830" name="Text Box 86"/>
          <p:cNvSpPr txBox="1">
            <a:spLocks noChangeArrowheads="1"/>
          </p:cNvSpPr>
          <p:nvPr/>
        </p:nvSpPr>
        <p:spPr bwMode="auto">
          <a:xfrm>
            <a:off x="4554076" y="3540966"/>
            <a:ext cx="717550" cy="366713"/>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dirty="0">
                <a:solidFill>
                  <a:srgbClr val="000000"/>
                </a:solidFill>
                <a:ea typeface="黑体" panose="02010609060101010101" pitchFamily="49" charset="-122"/>
              </a:rPr>
              <a:t>ROM</a:t>
            </a:r>
          </a:p>
        </p:txBody>
      </p:sp>
      <p:sp>
        <p:nvSpPr>
          <p:cNvPr id="1695831" name="Line 87"/>
          <p:cNvSpPr>
            <a:spLocks noChangeShapeType="1"/>
          </p:cNvSpPr>
          <p:nvPr/>
        </p:nvSpPr>
        <p:spPr bwMode="auto">
          <a:xfrm flipH="1">
            <a:off x="4031789" y="4042369"/>
            <a:ext cx="587375" cy="0"/>
          </a:xfrm>
          <a:prstGeom prst="line">
            <a:avLst/>
          </a:prstGeom>
          <a:noFill/>
          <a:ln w="9525">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5832" name="AutoShape 88"/>
          <p:cNvSpPr>
            <a:spLocks noChangeArrowheads="1"/>
          </p:cNvSpPr>
          <p:nvPr/>
        </p:nvSpPr>
        <p:spPr bwMode="auto">
          <a:xfrm>
            <a:off x="8188339" y="53015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3" name="AutoShape 89"/>
          <p:cNvSpPr>
            <a:spLocks noChangeArrowheads="1"/>
          </p:cNvSpPr>
          <p:nvPr/>
        </p:nvSpPr>
        <p:spPr bwMode="auto">
          <a:xfrm>
            <a:off x="8607439" y="53015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4" name="AutoShape 90"/>
          <p:cNvSpPr>
            <a:spLocks noChangeArrowheads="1"/>
          </p:cNvSpPr>
          <p:nvPr/>
        </p:nvSpPr>
        <p:spPr bwMode="auto">
          <a:xfrm>
            <a:off x="9026539" y="53015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5" name="AutoShape 91"/>
          <p:cNvSpPr>
            <a:spLocks noChangeArrowheads="1"/>
          </p:cNvSpPr>
          <p:nvPr/>
        </p:nvSpPr>
        <p:spPr bwMode="auto">
          <a:xfrm>
            <a:off x="9445639" y="53015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6" name="AutoShape 92"/>
          <p:cNvSpPr>
            <a:spLocks noChangeArrowheads="1"/>
          </p:cNvSpPr>
          <p:nvPr/>
        </p:nvSpPr>
        <p:spPr bwMode="auto">
          <a:xfrm>
            <a:off x="9864739" y="53015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7" name="AutoShape 93"/>
          <p:cNvSpPr>
            <a:spLocks noChangeArrowheads="1"/>
          </p:cNvSpPr>
          <p:nvPr/>
        </p:nvSpPr>
        <p:spPr bwMode="auto">
          <a:xfrm>
            <a:off x="8188339" y="50094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8" name="AutoShape 94"/>
          <p:cNvSpPr>
            <a:spLocks noChangeArrowheads="1"/>
          </p:cNvSpPr>
          <p:nvPr/>
        </p:nvSpPr>
        <p:spPr bwMode="auto">
          <a:xfrm>
            <a:off x="8607439" y="50094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39" name="AutoShape 95"/>
          <p:cNvSpPr>
            <a:spLocks noChangeArrowheads="1"/>
          </p:cNvSpPr>
          <p:nvPr/>
        </p:nvSpPr>
        <p:spPr bwMode="auto">
          <a:xfrm>
            <a:off x="9026539" y="50094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0" name="AutoShape 96"/>
          <p:cNvSpPr>
            <a:spLocks noChangeArrowheads="1"/>
          </p:cNvSpPr>
          <p:nvPr/>
        </p:nvSpPr>
        <p:spPr bwMode="auto">
          <a:xfrm>
            <a:off x="9445639" y="50094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1" name="AutoShape 97"/>
          <p:cNvSpPr>
            <a:spLocks noChangeArrowheads="1"/>
          </p:cNvSpPr>
          <p:nvPr/>
        </p:nvSpPr>
        <p:spPr bwMode="auto">
          <a:xfrm>
            <a:off x="9864739" y="50094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2" name="AutoShape 98"/>
          <p:cNvSpPr>
            <a:spLocks noChangeArrowheads="1"/>
          </p:cNvSpPr>
          <p:nvPr/>
        </p:nvSpPr>
        <p:spPr bwMode="auto">
          <a:xfrm>
            <a:off x="8188339" y="47173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3" name="AutoShape 99"/>
          <p:cNvSpPr>
            <a:spLocks noChangeArrowheads="1"/>
          </p:cNvSpPr>
          <p:nvPr/>
        </p:nvSpPr>
        <p:spPr bwMode="auto">
          <a:xfrm>
            <a:off x="8607439" y="47173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4" name="AutoShape 100"/>
          <p:cNvSpPr>
            <a:spLocks noChangeArrowheads="1"/>
          </p:cNvSpPr>
          <p:nvPr/>
        </p:nvSpPr>
        <p:spPr bwMode="auto">
          <a:xfrm>
            <a:off x="9026539" y="47173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5" name="AutoShape 101"/>
          <p:cNvSpPr>
            <a:spLocks noChangeArrowheads="1"/>
          </p:cNvSpPr>
          <p:nvPr/>
        </p:nvSpPr>
        <p:spPr bwMode="auto">
          <a:xfrm>
            <a:off x="9445639" y="47173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6" name="AutoShape 102"/>
          <p:cNvSpPr>
            <a:spLocks noChangeArrowheads="1"/>
          </p:cNvSpPr>
          <p:nvPr/>
        </p:nvSpPr>
        <p:spPr bwMode="auto">
          <a:xfrm>
            <a:off x="9864739" y="47173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7" name="AutoShape 103"/>
          <p:cNvSpPr>
            <a:spLocks noChangeArrowheads="1"/>
          </p:cNvSpPr>
          <p:nvPr/>
        </p:nvSpPr>
        <p:spPr bwMode="auto">
          <a:xfrm>
            <a:off x="8188339" y="44252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8" name="AutoShape 104"/>
          <p:cNvSpPr>
            <a:spLocks noChangeArrowheads="1"/>
          </p:cNvSpPr>
          <p:nvPr/>
        </p:nvSpPr>
        <p:spPr bwMode="auto">
          <a:xfrm>
            <a:off x="8607439" y="44252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49" name="AutoShape 105"/>
          <p:cNvSpPr>
            <a:spLocks noChangeArrowheads="1"/>
          </p:cNvSpPr>
          <p:nvPr/>
        </p:nvSpPr>
        <p:spPr bwMode="auto">
          <a:xfrm>
            <a:off x="9026539" y="44252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50" name="AutoShape 106"/>
          <p:cNvSpPr>
            <a:spLocks noChangeArrowheads="1"/>
          </p:cNvSpPr>
          <p:nvPr/>
        </p:nvSpPr>
        <p:spPr bwMode="auto">
          <a:xfrm>
            <a:off x="9445639" y="44252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51" name="AutoShape 107"/>
          <p:cNvSpPr>
            <a:spLocks noChangeArrowheads="1"/>
          </p:cNvSpPr>
          <p:nvPr/>
        </p:nvSpPr>
        <p:spPr bwMode="auto">
          <a:xfrm>
            <a:off x="9864739" y="4425284"/>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95852" name="Group 108"/>
          <p:cNvGrpSpPr>
            <a:grpSpLocks/>
          </p:cNvGrpSpPr>
          <p:nvPr/>
        </p:nvGrpSpPr>
        <p:grpSpPr bwMode="auto">
          <a:xfrm>
            <a:off x="8680464" y="4841209"/>
            <a:ext cx="234950" cy="192088"/>
            <a:chOff x="3456" y="2885"/>
            <a:chExt cx="254" cy="145"/>
          </a:xfrm>
        </p:grpSpPr>
        <p:sp>
          <p:nvSpPr>
            <p:cNvPr id="1695853" name="Rectangle 109"/>
            <p:cNvSpPr>
              <a:spLocks noChangeArrowheads="1"/>
            </p:cNvSpPr>
            <p:nvPr/>
          </p:nvSpPr>
          <p:spPr bwMode="auto">
            <a:xfrm>
              <a:off x="3456" y="2885"/>
              <a:ext cx="254" cy="33"/>
            </a:xfrm>
            <a:prstGeom prst="rect">
              <a:avLst/>
            </a:prstGeom>
            <a:solidFill>
              <a:srgbClr val="FFFFFF"/>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54" name="Rectangle 110"/>
            <p:cNvSpPr>
              <a:spLocks noChangeArrowheads="1"/>
            </p:cNvSpPr>
            <p:nvPr/>
          </p:nvSpPr>
          <p:spPr bwMode="auto">
            <a:xfrm>
              <a:off x="3456" y="2941"/>
              <a:ext cx="254" cy="33"/>
            </a:xfrm>
            <a:prstGeom prst="rect">
              <a:avLst/>
            </a:prstGeom>
            <a:solidFill>
              <a:srgbClr val="FFFFFF"/>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55" name="Rectangle 111"/>
            <p:cNvSpPr>
              <a:spLocks noChangeArrowheads="1"/>
            </p:cNvSpPr>
            <p:nvPr/>
          </p:nvSpPr>
          <p:spPr bwMode="auto">
            <a:xfrm>
              <a:off x="3456" y="2997"/>
              <a:ext cx="254" cy="33"/>
            </a:xfrm>
            <a:prstGeom prst="rect">
              <a:avLst/>
            </a:prstGeom>
            <a:solidFill>
              <a:srgbClr val="FFFFFF"/>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95856" name="Group 112"/>
          <p:cNvGrpSpPr>
            <a:grpSpLocks/>
          </p:cNvGrpSpPr>
          <p:nvPr/>
        </p:nvGrpSpPr>
        <p:grpSpPr bwMode="auto">
          <a:xfrm>
            <a:off x="7129002" y="4875807"/>
            <a:ext cx="458788" cy="338138"/>
            <a:chOff x="3371" y="810"/>
            <a:chExt cx="289" cy="213"/>
          </a:xfrm>
        </p:grpSpPr>
        <p:sp>
          <p:nvSpPr>
            <p:cNvPr id="1695857" name="AutoShape 113"/>
            <p:cNvSpPr>
              <a:spLocks noChangeArrowheads="1"/>
            </p:cNvSpPr>
            <p:nvPr/>
          </p:nvSpPr>
          <p:spPr bwMode="auto">
            <a:xfrm>
              <a:off x="3371" y="810"/>
              <a:ext cx="289" cy="213"/>
            </a:xfrm>
            <a:prstGeom prst="cube">
              <a:avLst>
                <a:gd name="adj" fmla="val 25000"/>
              </a:avLst>
            </a:prstGeom>
            <a:solidFill>
              <a:schemeClr val="bg1"/>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95858" name="Group 114"/>
            <p:cNvGrpSpPr>
              <a:grpSpLocks/>
            </p:cNvGrpSpPr>
            <p:nvPr/>
          </p:nvGrpSpPr>
          <p:grpSpPr bwMode="auto">
            <a:xfrm>
              <a:off x="3412" y="889"/>
              <a:ext cx="148" cy="121"/>
              <a:chOff x="3456" y="2885"/>
              <a:chExt cx="254" cy="145"/>
            </a:xfrm>
          </p:grpSpPr>
          <p:sp>
            <p:nvSpPr>
              <p:cNvPr id="1695859" name="Rectangle 115"/>
              <p:cNvSpPr>
                <a:spLocks noChangeArrowheads="1"/>
              </p:cNvSpPr>
              <p:nvPr/>
            </p:nvSpPr>
            <p:spPr bwMode="auto">
              <a:xfrm>
                <a:off x="3456" y="2885"/>
                <a:ext cx="254" cy="33"/>
              </a:xfrm>
              <a:prstGeom prst="rect">
                <a:avLst/>
              </a:prstGeom>
              <a:noFill/>
              <a:ln w="9525">
                <a:solidFill>
                  <a:srgbClr val="B2B2B2"/>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0" name="Rectangle 116"/>
              <p:cNvSpPr>
                <a:spLocks noChangeArrowheads="1"/>
              </p:cNvSpPr>
              <p:nvPr/>
            </p:nvSpPr>
            <p:spPr bwMode="auto">
              <a:xfrm>
                <a:off x="3456" y="2941"/>
                <a:ext cx="254" cy="33"/>
              </a:xfrm>
              <a:prstGeom prst="rect">
                <a:avLst/>
              </a:prstGeom>
              <a:noFill/>
              <a:ln w="9525">
                <a:solidFill>
                  <a:srgbClr val="B2B2B2"/>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1" name="Rectangle 117"/>
              <p:cNvSpPr>
                <a:spLocks noChangeArrowheads="1"/>
              </p:cNvSpPr>
              <p:nvPr/>
            </p:nvSpPr>
            <p:spPr bwMode="auto">
              <a:xfrm>
                <a:off x="3456" y="2997"/>
                <a:ext cx="254" cy="33"/>
              </a:xfrm>
              <a:prstGeom prst="rect">
                <a:avLst/>
              </a:prstGeom>
              <a:noFill/>
              <a:ln w="9525">
                <a:solidFill>
                  <a:srgbClr val="B2B2B2"/>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695862" name="Rectangle 118"/>
          <p:cNvSpPr>
            <a:spLocks noChangeArrowheads="1"/>
          </p:cNvSpPr>
          <p:nvPr/>
        </p:nvSpPr>
        <p:spPr bwMode="auto">
          <a:xfrm>
            <a:off x="3150727" y="5304432"/>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3" name="Rectangle 119"/>
          <p:cNvSpPr>
            <a:spLocks noChangeArrowheads="1"/>
          </p:cNvSpPr>
          <p:nvPr/>
        </p:nvSpPr>
        <p:spPr bwMode="auto">
          <a:xfrm>
            <a:off x="5749464" y="5053607"/>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4" name="Rectangle 120"/>
          <p:cNvSpPr>
            <a:spLocks noChangeArrowheads="1"/>
          </p:cNvSpPr>
          <p:nvPr/>
        </p:nvSpPr>
        <p:spPr bwMode="auto">
          <a:xfrm>
            <a:off x="5749464" y="5218707"/>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6" name="AutoShape 122"/>
          <p:cNvSpPr>
            <a:spLocks noChangeArrowheads="1"/>
          </p:cNvSpPr>
          <p:nvPr/>
        </p:nvSpPr>
        <p:spPr bwMode="auto">
          <a:xfrm>
            <a:off x="8201039" y="4123659"/>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7" name="AutoShape 123"/>
          <p:cNvSpPr>
            <a:spLocks noChangeArrowheads="1"/>
          </p:cNvSpPr>
          <p:nvPr/>
        </p:nvSpPr>
        <p:spPr bwMode="auto">
          <a:xfrm>
            <a:off x="8620139" y="4123659"/>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8" name="AutoShape 124"/>
          <p:cNvSpPr>
            <a:spLocks noChangeArrowheads="1"/>
          </p:cNvSpPr>
          <p:nvPr/>
        </p:nvSpPr>
        <p:spPr bwMode="auto">
          <a:xfrm>
            <a:off x="9039239" y="4123659"/>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69" name="AutoShape 125"/>
          <p:cNvSpPr>
            <a:spLocks noChangeArrowheads="1"/>
          </p:cNvSpPr>
          <p:nvPr/>
        </p:nvSpPr>
        <p:spPr bwMode="auto">
          <a:xfrm>
            <a:off x="9458339" y="4123659"/>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0" name="AutoShape 126"/>
          <p:cNvSpPr>
            <a:spLocks noChangeArrowheads="1"/>
          </p:cNvSpPr>
          <p:nvPr/>
        </p:nvSpPr>
        <p:spPr bwMode="auto">
          <a:xfrm>
            <a:off x="9877439" y="4123659"/>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1" name="AutoShape 127"/>
          <p:cNvSpPr>
            <a:spLocks noChangeArrowheads="1"/>
          </p:cNvSpPr>
          <p:nvPr/>
        </p:nvSpPr>
        <p:spPr bwMode="auto">
          <a:xfrm>
            <a:off x="8201039" y="3814096"/>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2" name="AutoShape 128"/>
          <p:cNvSpPr>
            <a:spLocks noChangeArrowheads="1"/>
          </p:cNvSpPr>
          <p:nvPr/>
        </p:nvSpPr>
        <p:spPr bwMode="auto">
          <a:xfrm>
            <a:off x="8620139" y="3814096"/>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3" name="AutoShape 129"/>
          <p:cNvSpPr>
            <a:spLocks noChangeArrowheads="1"/>
          </p:cNvSpPr>
          <p:nvPr/>
        </p:nvSpPr>
        <p:spPr bwMode="auto">
          <a:xfrm>
            <a:off x="9039239" y="3814096"/>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4" name="AutoShape 130"/>
          <p:cNvSpPr>
            <a:spLocks noChangeArrowheads="1"/>
          </p:cNvSpPr>
          <p:nvPr/>
        </p:nvSpPr>
        <p:spPr bwMode="auto">
          <a:xfrm>
            <a:off x="9458339" y="3814096"/>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5" name="AutoShape 131"/>
          <p:cNvSpPr>
            <a:spLocks noChangeArrowheads="1"/>
          </p:cNvSpPr>
          <p:nvPr/>
        </p:nvSpPr>
        <p:spPr bwMode="auto">
          <a:xfrm>
            <a:off x="9877439" y="3814096"/>
            <a:ext cx="458788" cy="338138"/>
          </a:xfrm>
          <a:prstGeom prst="cube">
            <a:avLst>
              <a:gd name="adj" fmla="val 25000"/>
            </a:avLst>
          </a:prstGeom>
          <a:solidFill>
            <a:srgbClr val="FFFF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8" name="Rectangle 134"/>
          <p:cNvSpPr>
            <a:spLocks noChangeArrowheads="1"/>
          </p:cNvSpPr>
          <p:nvPr/>
        </p:nvSpPr>
        <p:spPr bwMode="auto">
          <a:xfrm>
            <a:off x="4554077" y="4994869"/>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79" name="Rectangle 135"/>
          <p:cNvSpPr>
            <a:spLocks noChangeArrowheads="1"/>
          </p:cNvSpPr>
          <p:nvPr/>
        </p:nvSpPr>
        <p:spPr bwMode="auto">
          <a:xfrm>
            <a:off x="5749464" y="4883744"/>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80" name="Rectangle 136"/>
          <p:cNvSpPr>
            <a:spLocks noChangeArrowheads="1"/>
          </p:cNvSpPr>
          <p:nvPr/>
        </p:nvSpPr>
        <p:spPr bwMode="auto">
          <a:xfrm>
            <a:off x="5749464" y="4718644"/>
            <a:ext cx="642938" cy="144463"/>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27" name="Text Box 83"/>
          <p:cNvSpPr txBox="1">
            <a:spLocks noChangeArrowheads="1"/>
          </p:cNvSpPr>
          <p:nvPr/>
        </p:nvSpPr>
        <p:spPr bwMode="auto">
          <a:xfrm>
            <a:off x="5712114" y="4189152"/>
            <a:ext cx="690563" cy="366713"/>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dirty="0">
                <a:solidFill>
                  <a:srgbClr val="000000"/>
                </a:solidFill>
                <a:ea typeface="黑体" panose="02010609060101010101" pitchFamily="49" charset="-122"/>
              </a:rPr>
              <a:t>内存</a:t>
            </a:r>
            <a:endParaRPr lang="en-US" altLang="zh-CN" sz="1800" dirty="0">
              <a:solidFill>
                <a:srgbClr val="000000"/>
              </a:solidFill>
              <a:ea typeface="黑体" panose="02010609060101010101" pitchFamily="49" charset="-122"/>
            </a:endParaRPr>
          </a:p>
        </p:txBody>
      </p:sp>
      <p:sp>
        <p:nvSpPr>
          <p:cNvPr id="1695881" name="AutoShape 137"/>
          <p:cNvSpPr>
            <a:spLocks/>
          </p:cNvSpPr>
          <p:nvPr/>
        </p:nvSpPr>
        <p:spPr bwMode="auto">
          <a:xfrm rot="5400000">
            <a:off x="5758369" y="-197852"/>
            <a:ext cx="436562" cy="6572596"/>
          </a:xfrm>
          <a:prstGeom prst="leftBrace">
            <a:avLst>
              <a:gd name="adj1" fmla="val 102303"/>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5882" name="Text Box 138"/>
          <p:cNvSpPr txBox="1">
            <a:spLocks noChangeArrowheads="1"/>
          </p:cNvSpPr>
          <p:nvPr/>
        </p:nvSpPr>
        <p:spPr bwMode="auto">
          <a:xfrm>
            <a:off x="4606632" y="2491937"/>
            <a:ext cx="2484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统一的、自动的管理</a:t>
            </a:r>
          </a:p>
        </p:txBody>
      </p:sp>
      <p:sp>
        <p:nvSpPr>
          <p:cNvPr id="78"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79" name="圆角矩形 78"/>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4</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）基本的存储体系</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11" name="圆角矩形 10"/>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5</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）存储体系的层次</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7"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532" t="540" r="6979" b="826"/>
          <a:stretch>
            <a:fillRect/>
          </a:stretch>
        </p:blipFill>
        <p:spPr bwMode="auto">
          <a:xfrm>
            <a:off x="7013230" y="2036349"/>
            <a:ext cx="2687637" cy="4618037"/>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963" y="2095984"/>
            <a:ext cx="5635625"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9786730" y="2036349"/>
            <a:ext cx="1991251"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高速缓冲存储器</a:t>
            </a:r>
          </a:p>
        </p:txBody>
      </p:sp>
      <p:sp>
        <p:nvSpPr>
          <p:cNvPr id="13" name="文本框 12"/>
          <p:cNvSpPr txBox="1"/>
          <p:nvPr/>
        </p:nvSpPr>
        <p:spPr>
          <a:xfrm>
            <a:off x="9786730" y="2910993"/>
            <a:ext cx="1620957"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主存 或 内存</a:t>
            </a:r>
          </a:p>
        </p:txBody>
      </p:sp>
      <p:sp>
        <p:nvSpPr>
          <p:cNvPr id="14" name="文本框 13"/>
          <p:cNvSpPr txBox="1"/>
          <p:nvPr/>
        </p:nvSpPr>
        <p:spPr>
          <a:xfrm>
            <a:off x="9780284" y="3719376"/>
            <a:ext cx="1920719"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闪存 或 存储卡</a:t>
            </a:r>
          </a:p>
        </p:txBody>
      </p:sp>
      <p:sp>
        <p:nvSpPr>
          <p:cNvPr id="15" name="文本框 14"/>
          <p:cNvSpPr txBox="1"/>
          <p:nvPr/>
        </p:nvSpPr>
        <p:spPr>
          <a:xfrm>
            <a:off x="9786730" y="4594020"/>
            <a:ext cx="697627"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磁盘</a:t>
            </a:r>
          </a:p>
        </p:txBody>
      </p:sp>
      <p:sp>
        <p:nvSpPr>
          <p:cNvPr id="16" name="文本框 15"/>
          <p:cNvSpPr txBox="1"/>
          <p:nvPr/>
        </p:nvSpPr>
        <p:spPr>
          <a:xfrm>
            <a:off x="9786730" y="5402403"/>
            <a:ext cx="697627"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光盘</a:t>
            </a:r>
          </a:p>
        </p:txBody>
      </p:sp>
      <p:sp>
        <p:nvSpPr>
          <p:cNvPr id="17" name="文本框 16"/>
          <p:cNvSpPr txBox="1"/>
          <p:nvPr/>
        </p:nvSpPr>
        <p:spPr>
          <a:xfrm>
            <a:off x="9802050" y="6206003"/>
            <a:ext cx="697627" cy="40011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磁带</a:t>
            </a:r>
          </a:p>
        </p:txBody>
      </p:sp>
      <p:sp>
        <p:nvSpPr>
          <p:cNvPr id="3" name="文本框 2">
            <a:extLst>
              <a:ext uri="{FF2B5EF4-FFF2-40B4-BE49-F238E27FC236}">
                <a16:creationId xmlns:a16="http://schemas.microsoft.com/office/drawing/2014/main" id="{F7DA08CE-A9BF-4A36-BE1A-0A3B052937B0}"/>
              </a:ext>
            </a:extLst>
          </p:cNvPr>
          <p:cNvSpPr txBox="1"/>
          <p:nvPr/>
        </p:nvSpPr>
        <p:spPr>
          <a:xfrm>
            <a:off x="2491133" y="2875214"/>
            <a:ext cx="723275" cy="307777"/>
          </a:xfrm>
          <a:prstGeom prst="rect">
            <a:avLst/>
          </a:prstGeom>
          <a:noFill/>
        </p:spPr>
        <p:txBody>
          <a:bodyPr wrap="none" rtlCol="0">
            <a:spAutoFit/>
          </a:bodyPr>
          <a:lstStyle/>
          <a:p>
            <a:r>
              <a:rPr lang="zh-CN" altLang="en-US" sz="1400" dirty="0">
                <a:solidFill>
                  <a:srgbClr val="FF0000"/>
                </a:solidFill>
              </a:rPr>
              <a:t>仙女座</a:t>
            </a:r>
          </a:p>
        </p:txBody>
      </p:sp>
      <p:sp>
        <p:nvSpPr>
          <p:cNvPr id="18" name="文本框 17">
            <a:extLst>
              <a:ext uri="{FF2B5EF4-FFF2-40B4-BE49-F238E27FC236}">
                <a16:creationId xmlns:a16="http://schemas.microsoft.com/office/drawing/2014/main" id="{ED9440B5-BB81-4E26-A11B-7FEFEE7EC8DF}"/>
              </a:ext>
            </a:extLst>
          </p:cNvPr>
          <p:cNvSpPr txBox="1"/>
          <p:nvPr/>
        </p:nvSpPr>
        <p:spPr>
          <a:xfrm>
            <a:off x="3214408" y="3913075"/>
            <a:ext cx="723275" cy="307777"/>
          </a:xfrm>
          <a:prstGeom prst="rect">
            <a:avLst/>
          </a:prstGeom>
          <a:noFill/>
        </p:spPr>
        <p:txBody>
          <a:bodyPr wrap="none" rtlCol="0">
            <a:spAutoFit/>
          </a:bodyPr>
          <a:lstStyle/>
          <a:p>
            <a:r>
              <a:rPr lang="zh-CN" altLang="en-US" sz="1400" dirty="0">
                <a:solidFill>
                  <a:srgbClr val="FF0000"/>
                </a:solidFill>
              </a:rPr>
              <a:t>冥王星</a:t>
            </a:r>
          </a:p>
        </p:txBody>
      </p:sp>
      <p:sp>
        <p:nvSpPr>
          <p:cNvPr id="19" name="文本框 18">
            <a:extLst>
              <a:ext uri="{FF2B5EF4-FFF2-40B4-BE49-F238E27FC236}">
                <a16:creationId xmlns:a16="http://schemas.microsoft.com/office/drawing/2014/main" id="{173B8806-9E78-4D3A-93B9-E5773402E9B0}"/>
              </a:ext>
            </a:extLst>
          </p:cNvPr>
          <p:cNvSpPr txBox="1"/>
          <p:nvPr/>
        </p:nvSpPr>
        <p:spPr>
          <a:xfrm>
            <a:off x="3936027" y="4789384"/>
            <a:ext cx="1082348" cy="307777"/>
          </a:xfrm>
          <a:prstGeom prst="rect">
            <a:avLst/>
          </a:prstGeom>
          <a:noFill/>
        </p:spPr>
        <p:txBody>
          <a:bodyPr wrap="none" rtlCol="0">
            <a:spAutoFit/>
          </a:bodyPr>
          <a:lstStyle/>
          <a:p>
            <a:r>
              <a:rPr lang="zh-CN" altLang="en-US" sz="1400" dirty="0">
                <a:solidFill>
                  <a:srgbClr val="FF0000"/>
                </a:solidFill>
              </a:rPr>
              <a:t>萨克拉门托</a:t>
            </a:r>
          </a:p>
        </p:txBody>
      </p:sp>
    </p:spTree>
    <p:extLst>
      <p:ext uri="{BB962C8B-B14F-4D97-AF65-F5344CB8AC3E}">
        <p14:creationId xmlns:p14="http://schemas.microsoft.com/office/powerpoint/2010/main" val="390735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4530" name="Group 2"/>
          <p:cNvGrpSpPr>
            <a:grpSpLocks/>
          </p:cNvGrpSpPr>
          <p:nvPr/>
        </p:nvGrpSpPr>
        <p:grpSpPr bwMode="auto">
          <a:xfrm>
            <a:off x="4417255" y="4398962"/>
            <a:ext cx="1743075" cy="1598613"/>
            <a:chOff x="2782" y="1766"/>
            <a:chExt cx="1098" cy="1007"/>
          </a:xfrm>
        </p:grpSpPr>
        <p:sp>
          <p:nvSpPr>
            <p:cNvPr id="2" name="AutoShape 39"/>
            <p:cNvSpPr>
              <a:spLocks noChangeArrowheads="1"/>
            </p:cNvSpPr>
            <p:nvPr/>
          </p:nvSpPr>
          <p:spPr bwMode="gray">
            <a:xfrm>
              <a:off x="2782" y="1766"/>
              <a:ext cx="1098" cy="1007"/>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3" name="Oval 40"/>
            <p:cNvSpPr>
              <a:spLocks noChangeArrowheads="1"/>
            </p:cNvSpPr>
            <p:nvPr/>
          </p:nvSpPr>
          <p:spPr bwMode="gray">
            <a:xfrm>
              <a:off x="2872" y="1849"/>
              <a:ext cx="918" cy="842"/>
            </a:xfrm>
            <a:prstGeom prst="ellipse">
              <a:avLst/>
            </a:prstGeom>
            <a:solidFill>
              <a:srgbClr val="0033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4" name="Text Box 84"/>
            <p:cNvSpPr txBox="1">
              <a:spLocks noChangeArrowheads="1"/>
            </p:cNvSpPr>
            <p:nvPr/>
          </p:nvSpPr>
          <p:spPr bwMode="auto">
            <a:xfrm>
              <a:off x="2876" y="2106"/>
              <a:ext cx="909" cy="32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2800">
                  <a:solidFill>
                    <a:srgbClr val="FFFFFF"/>
                  </a:solidFill>
                  <a:latin typeface="宋体" panose="02010600030101010101" pitchFamily="2" charset="-122"/>
                  <a:ea typeface="华文中宋" panose="02010600040101010101" pitchFamily="2" charset="-122"/>
                </a:rPr>
                <a:t>内存</a:t>
              </a:r>
            </a:p>
          </p:txBody>
        </p:sp>
      </p:grpSp>
      <p:grpSp>
        <p:nvGrpSpPr>
          <p:cNvPr id="1814557" name="Group 29"/>
          <p:cNvGrpSpPr>
            <a:grpSpLocks/>
          </p:cNvGrpSpPr>
          <p:nvPr/>
        </p:nvGrpSpPr>
        <p:grpSpPr bwMode="auto">
          <a:xfrm>
            <a:off x="7104892" y="3468687"/>
            <a:ext cx="3479800" cy="3389313"/>
            <a:chOff x="3403" y="1212"/>
            <a:chExt cx="2192" cy="2135"/>
          </a:xfrm>
        </p:grpSpPr>
        <p:sp>
          <p:nvSpPr>
            <p:cNvPr id="5" name="AutoShape 39"/>
            <p:cNvSpPr>
              <a:spLocks noChangeArrowheads="1"/>
            </p:cNvSpPr>
            <p:nvPr/>
          </p:nvSpPr>
          <p:spPr bwMode="gray">
            <a:xfrm>
              <a:off x="3403" y="1212"/>
              <a:ext cx="2192" cy="213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6" name="Oval 40"/>
            <p:cNvSpPr>
              <a:spLocks noChangeArrowheads="1"/>
            </p:cNvSpPr>
            <p:nvPr/>
          </p:nvSpPr>
          <p:spPr bwMode="gray">
            <a:xfrm>
              <a:off x="3584" y="1388"/>
              <a:ext cx="1830" cy="1784"/>
            </a:xfrm>
            <a:prstGeom prst="ellipse">
              <a:avLst/>
            </a:prstGeom>
            <a:solidFill>
              <a:srgbClr val="009900"/>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2800">
                <a:solidFill>
                  <a:srgbClr val="000000"/>
                </a:solidFill>
                <a:latin typeface="宋体" panose="02010600030101010101" pitchFamily="2" charset="-122"/>
                <a:ea typeface="宋体" panose="02010600030101010101" pitchFamily="2" charset="-122"/>
              </a:endParaRPr>
            </a:p>
          </p:txBody>
        </p:sp>
        <p:sp>
          <p:nvSpPr>
            <p:cNvPr id="7" name="Text Box 84"/>
            <p:cNvSpPr txBox="1">
              <a:spLocks noChangeArrowheads="1"/>
            </p:cNvSpPr>
            <p:nvPr/>
          </p:nvSpPr>
          <p:spPr bwMode="auto">
            <a:xfrm>
              <a:off x="3591" y="1991"/>
              <a:ext cx="1814" cy="577"/>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zh-CN" altLang="en-US" sz="5400">
                  <a:solidFill>
                    <a:srgbClr val="FFFFFF"/>
                  </a:solidFill>
                  <a:latin typeface="宋体" panose="02010600030101010101" pitchFamily="2" charset="-122"/>
                  <a:ea typeface="华文中宋" panose="02010600040101010101" pitchFamily="2" charset="-122"/>
                </a:rPr>
                <a:t>外存 </a:t>
              </a:r>
            </a:p>
          </p:txBody>
        </p:sp>
      </p:grpSp>
      <p:grpSp>
        <p:nvGrpSpPr>
          <p:cNvPr id="1814556" name="Group 28"/>
          <p:cNvGrpSpPr>
            <a:grpSpLocks/>
          </p:cNvGrpSpPr>
          <p:nvPr/>
        </p:nvGrpSpPr>
        <p:grpSpPr bwMode="auto">
          <a:xfrm>
            <a:off x="2102680" y="4586286"/>
            <a:ext cx="1425575" cy="1187450"/>
            <a:chOff x="300" y="1916"/>
            <a:chExt cx="898" cy="748"/>
          </a:xfrm>
        </p:grpSpPr>
        <p:sp>
          <p:nvSpPr>
            <p:cNvPr id="8" name="AutoShape 39"/>
            <p:cNvSpPr>
              <a:spLocks noChangeArrowheads="1"/>
            </p:cNvSpPr>
            <p:nvPr/>
          </p:nvSpPr>
          <p:spPr bwMode="gray">
            <a:xfrm>
              <a:off x="300" y="1916"/>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600">
                <a:solidFill>
                  <a:schemeClr val="bg1"/>
                </a:solidFill>
                <a:ea typeface="宋体" panose="02010600030101010101" pitchFamily="2" charset="-122"/>
              </a:endParaRPr>
            </a:p>
          </p:txBody>
        </p:sp>
        <p:sp>
          <p:nvSpPr>
            <p:cNvPr id="9" name="Oval 40"/>
            <p:cNvSpPr>
              <a:spLocks noChangeArrowheads="1"/>
            </p:cNvSpPr>
            <p:nvPr/>
          </p:nvSpPr>
          <p:spPr bwMode="gray">
            <a:xfrm>
              <a:off x="374" y="1978"/>
              <a:ext cx="750" cy="625"/>
            </a:xfrm>
            <a:prstGeom prst="ellipse">
              <a:avLst/>
            </a:prstGeom>
            <a:solidFill>
              <a:srgbClr val="660066"/>
            </a:solidFill>
            <a:ln w="28575" algn="ctr">
              <a:solidFill>
                <a:srgbClr val="FFFFFF"/>
              </a:solidFill>
              <a:round/>
              <a:headEnd/>
              <a:tailEnd/>
            </a:ln>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endParaRPr kumimoji="0" lang="zh-CN" altLang="en-US" sz="3600">
                <a:solidFill>
                  <a:schemeClr val="bg1"/>
                </a:solidFill>
                <a:ea typeface="宋体" panose="02010600030101010101" pitchFamily="2" charset="-122"/>
              </a:endParaRPr>
            </a:p>
          </p:txBody>
        </p:sp>
        <p:sp>
          <p:nvSpPr>
            <p:cNvPr id="10" name="Text Box 84"/>
            <p:cNvSpPr txBox="1">
              <a:spLocks noChangeArrowheads="1"/>
            </p:cNvSpPr>
            <p:nvPr/>
          </p:nvSpPr>
          <p:spPr bwMode="auto">
            <a:xfrm>
              <a:off x="377" y="2088"/>
              <a:ext cx="743" cy="404"/>
            </a:xfrm>
            <a:prstGeom prst="rect">
              <a:avLst/>
            </a:prstGeom>
            <a:noFill/>
            <a:ln>
              <a:noFill/>
            </a:ln>
            <a:extLst>
              <a:ext uri="{909E8E84-426E-40dd-AFC4-6F175D3DCCD1}"/>
              <a:ext uri="{91240B29-F687-4f45-9708-019B960494DF}"/>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r>
                <a:rPr kumimoji="0" lang="en-US" altLang="zh-CN" sz="3600">
                  <a:solidFill>
                    <a:schemeClr val="bg1"/>
                  </a:solidFill>
                  <a:ea typeface="华文中宋" panose="02010600040101010101" pitchFamily="2" charset="-122"/>
                </a:rPr>
                <a:t>CPU</a:t>
              </a:r>
            </a:p>
          </p:txBody>
        </p:sp>
      </p:grpSp>
      <p:sp>
        <p:nvSpPr>
          <p:cNvPr id="1814558" name="Line 30"/>
          <p:cNvSpPr>
            <a:spLocks noChangeShapeType="1"/>
          </p:cNvSpPr>
          <p:nvPr/>
        </p:nvSpPr>
        <p:spPr bwMode="auto">
          <a:xfrm>
            <a:off x="3534604" y="5175249"/>
            <a:ext cx="9144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4563" name="Text Box 35"/>
          <p:cNvSpPr txBox="1">
            <a:spLocks noChangeArrowheads="1"/>
          </p:cNvSpPr>
          <p:nvPr/>
        </p:nvSpPr>
        <p:spPr bwMode="auto">
          <a:xfrm>
            <a:off x="5993642" y="4187825"/>
            <a:ext cx="12303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t>按块交换</a:t>
            </a:r>
          </a:p>
          <a:p>
            <a:pPr algn="ctr"/>
            <a:r>
              <a:rPr lang="zh-CN" altLang="en-US"/>
              <a:t>以批量换速度 </a:t>
            </a:r>
          </a:p>
        </p:txBody>
      </p:sp>
      <p:sp>
        <p:nvSpPr>
          <p:cNvPr id="1814565" name="Text Box 37"/>
          <p:cNvSpPr txBox="1">
            <a:spLocks noChangeArrowheads="1"/>
          </p:cNvSpPr>
          <p:nvPr/>
        </p:nvSpPr>
        <p:spPr bwMode="auto">
          <a:xfrm>
            <a:off x="3372680" y="4459461"/>
            <a:ext cx="1217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t>按存储单元读取</a:t>
            </a:r>
          </a:p>
        </p:txBody>
      </p:sp>
      <p:sp>
        <p:nvSpPr>
          <p:cNvPr id="13" name="Text Box 84"/>
          <p:cNvSpPr>
            <a:spLocks noChangeArrowheads="1"/>
          </p:cNvSpPr>
          <p:nvPr/>
        </p:nvSpPr>
        <p:spPr bwMode="auto">
          <a:xfrm>
            <a:off x="2397217" y="1162057"/>
            <a:ext cx="4641666" cy="44291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spcBef>
                <a:spcPct val="35000"/>
              </a:spcBef>
            </a:pPr>
            <a:endParaRPr kumimoji="0" lang="zh-CN" altLang="en-US" sz="2000" b="0" dirty="0">
              <a:solidFill>
                <a:srgbClr val="FFFFFF"/>
              </a:solidFill>
              <a:effectLst>
                <a:outerShdw blurRad="38100" dist="38100" dir="2700000" algn="tl">
                  <a:srgbClr val="C0C0C0"/>
                </a:outerShdw>
              </a:effectLst>
              <a:latin typeface="宋体" panose="02010600030101010101" pitchFamily="2" charset="-122"/>
              <a:ea typeface="华文中宋" panose="02010600040101010101" pitchFamily="2" charset="-122"/>
            </a:endParaRPr>
          </a:p>
        </p:txBody>
      </p:sp>
      <p:sp>
        <p:nvSpPr>
          <p:cNvPr id="38" name="圆角矩形 37"/>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a:t>
            </a:r>
            <a:r>
              <a:rPr lang="en-US" altLang="zh-CN" sz="2400" dirty="0">
                <a:solidFill>
                  <a:srgbClr val="FFFFFF"/>
                </a:solidFill>
                <a:latin typeface="微软雅黑" panose="020B0503020204020204" charset="-122"/>
                <a:ea typeface="微软雅黑" panose="020B0503020204020204" charset="-122"/>
                <a:cs typeface="微软雅黑" panose="020B0503020204020204" charset="-122"/>
              </a:rPr>
              <a:t>6</a:t>
            </a:r>
            <a:r>
              <a:rPr lang="zh-CN" altLang="en-US" sz="2400" dirty="0">
                <a:solidFill>
                  <a:srgbClr val="FFFFFF"/>
                </a:solidFill>
                <a:latin typeface="微软雅黑" panose="020B0503020204020204" charset="-122"/>
                <a:ea typeface="微软雅黑" panose="020B0503020204020204" charset="-122"/>
                <a:cs typeface="微软雅黑" panose="020B0503020204020204" charset="-122"/>
              </a:rPr>
              <a:t>）存储体系的管理者：操作系统</a:t>
            </a:r>
            <a:endPar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1" name="左大括号 10"/>
          <p:cNvSpPr/>
          <p:nvPr/>
        </p:nvSpPr>
        <p:spPr bwMode="auto">
          <a:xfrm rot="5400000">
            <a:off x="4583963" y="1273331"/>
            <a:ext cx="506996" cy="5234612"/>
          </a:xfrm>
          <a:prstGeom prst="leftBrace">
            <a:avLst>
              <a:gd name="adj1" fmla="val 153333"/>
              <a:gd name="adj2" fmla="val 49494"/>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上箭头 11"/>
          <p:cNvSpPr/>
          <p:nvPr/>
        </p:nvSpPr>
        <p:spPr bwMode="auto">
          <a:xfrm>
            <a:off x="4688373" y="3455955"/>
            <a:ext cx="337931" cy="218078"/>
          </a:xfrm>
          <a:prstGeom prs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8" name="矩形 47"/>
          <p:cNvSpPr/>
          <p:nvPr/>
        </p:nvSpPr>
        <p:spPr>
          <a:xfrm>
            <a:off x="2819816" y="2863394"/>
            <a:ext cx="4075044" cy="646331"/>
          </a:xfrm>
          <a:prstGeom prst="rect">
            <a:avLst/>
          </a:prstGeom>
        </p:spPr>
        <p:txBody>
          <a:bodyPr wrap="square">
            <a:spAutoFit/>
          </a:bodyPr>
          <a:lstStyle/>
          <a:p>
            <a:pPr algn="ctr" eaLnBrk="1" hangingPunct="1">
              <a:spcBef>
                <a:spcPts val="0"/>
              </a:spcBef>
            </a:pPr>
            <a:r>
              <a:rPr kumimoji="0" lang="zh-CN" altLang="en-US" dirty="0">
                <a:solidFill>
                  <a:srgbClr val="C00000"/>
                </a:solidFill>
                <a:latin typeface="微软雅黑" panose="020B0503020204020204" pitchFamily="34" charset="-122"/>
                <a:ea typeface="微软雅黑" panose="020B0503020204020204" pitchFamily="34" charset="-122"/>
              </a:rPr>
              <a:t>管理的自动化 </a:t>
            </a:r>
            <a:endParaRPr kumimoji="0" lang="en-US" altLang="zh-CN" dirty="0">
              <a:solidFill>
                <a:srgbClr val="C00000"/>
              </a:solidFill>
              <a:latin typeface="微软雅黑" panose="020B0503020204020204" pitchFamily="34" charset="-122"/>
              <a:ea typeface="微软雅黑" panose="020B0503020204020204" pitchFamily="34" charset="-122"/>
            </a:endParaRPr>
          </a:p>
          <a:p>
            <a:pPr algn="ctr" eaLnBrk="1" hangingPunct="1">
              <a:spcBef>
                <a:spcPts val="0"/>
              </a:spcBef>
            </a:pPr>
            <a:r>
              <a:rPr kumimoji="0" lang="en-US" altLang="zh-CN" sz="1600" dirty="0">
                <a:solidFill>
                  <a:srgbClr val="C00000"/>
                </a:solidFill>
                <a:latin typeface="微软雅黑" panose="020B0503020204020204" pitchFamily="34" charset="-122"/>
                <a:ea typeface="微软雅黑" panose="020B0503020204020204" pitchFamily="34" charset="-122"/>
              </a:rPr>
              <a:t>CPU-</a:t>
            </a:r>
            <a:r>
              <a:rPr kumimoji="0" lang="zh-CN" altLang="en-US" sz="1600" dirty="0">
                <a:solidFill>
                  <a:srgbClr val="C00000"/>
                </a:solidFill>
                <a:latin typeface="微软雅黑" panose="020B0503020204020204" pitchFamily="34" charset="-122"/>
                <a:ea typeface="微软雅黑" panose="020B0503020204020204" pitchFamily="34" charset="-122"/>
              </a:rPr>
              <a:t>内存</a:t>
            </a:r>
            <a:r>
              <a:rPr kumimoji="0" lang="en-US" altLang="zh-CN" sz="1600" dirty="0">
                <a:solidFill>
                  <a:srgbClr val="C00000"/>
                </a:solidFill>
                <a:latin typeface="微软雅黑" panose="020B0503020204020204" pitchFamily="34" charset="-122"/>
                <a:ea typeface="微软雅黑" panose="020B0503020204020204" pitchFamily="34" charset="-122"/>
              </a:rPr>
              <a:t>-</a:t>
            </a:r>
            <a:r>
              <a:rPr kumimoji="0" lang="zh-CN" altLang="en-US" sz="1600" dirty="0">
                <a:solidFill>
                  <a:srgbClr val="C00000"/>
                </a:solidFill>
                <a:latin typeface="微软雅黑" panose="020B0503020204020204" pitchFamily="34" charset="-122"/>
                <a:ea typeface="微软雅黑" panose="020B0503020204020204" pitchFamily="34" charset="-122"/>
              </a:rPr>
              <a:t>外存之间的信息交换自动完成</a:t>
            </a:r>
          </a:p>
        </p:txBody>
      </p:sp>
      <p:sp>
        <p:nvSpPr>
          <p:cNvPr id="49" name="上箭头 48"/>
          <p:cNvSpPr/>
          <p:nvPr/>
        </p:nvSpPr>
        <p:spPr bwMode="auto">
          <a:xfrm>
            <a:off x="4668495" y="2675291"/>
            <a:ext cx="337931" cy="218078"/>
          </a:xfrm>
          <a:prstGeom prs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a:xfrm>
            <a:off x="3841675" y="2055845"/>
            <a:ext cx="2031325" cy="646331"/>
          </a:xfrm>
          <a:prstGeom prst="rect">
            <a:avLst/>
          </a:prstGeom>
        </p:spPr>
        <p:txBody>
          <a:bodyPr wrap="none">
            <a:spAutoFit/>
          </a:bodyPr>
          <a:lstStyle/>
          <a:p>
            <a:pPr algn="ctr" eaLnBrk="1" hangingPunct="1">
              <a:spcBef>
                <a:spcPts val="0"/>
              </a:spcBef>
            </a:pPr>
            <a:r>
              <a:rPr kumimoji="0" lang="zh-CN" altLang="en-US" sz="3600" dirty="0">
                <a:solidFill>
                  <a:srgbClr val="C00000"/>
                </a:solidFill>
                <a:latin typeface="微软雅黑" panose="020B0503020204020204" pitchFamily="34" charset="-122"/>
                <a:ea typeface="微软雅黑" panose="020B0503020204020204" pitchFamily="34" charset="-122"/>
              </a:rPr>
              <a:t>操作系统</a:t>
            </a:r>
            <a:endParaRPr kumimoji="0" lang="en-US" altLang="zh-CN" sz="3600" dirty="0">
              <a:solidFill>
                <a:srgbClr val="C00000"/>
              </a:solidFill>
              <a:latin typeface="微软雅黑" panose="020B0503020204020204" pitchFamily="34" charset="-122"/>
              <a:ea typeface="微软雅黑" panose="020B0503020204020204" pitchFamily="34" charset="-122"/>
            </a:endParaRPr>
          </a:p>
        </p:txBody>
      </p:sp>
      <p:sp>
        <p:nvSpPr>
          <p:cNvPr id="50" name="标题 1"/>
          <p:cNvSpPr txBox="1">
            <a:spLocks/>
          </p:cNvSpPr>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存储体系与操作系统</a:t>
            </a:r>
          </a:p>
        </p:txBody>
      </p:sp>
      <p:sp>
        <p:nvSpPr>
          <p:cNvPr id="26" name="Line 31"/>
          <p:cNvSpPr>
            <a:spLocks noChangeShapeType="1"/>
          </p:cNvSpPr>
          <p:nvPr/>
        </p:nvSpPr>
        <p:spPr bwMode="auto">
          <a:xfrm>
            <a:off x="6160330" y="5230136"/>
            <a:ext cx="914400" cy="0"/>
          </a:xfrm>
          <a:prstGeom prst="line">
            <a:avLst/>
          </a:prstGeom>
          <a:noFill/>
          <a:ln w="1524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24753663"/>
      </p:ext>
    </p:extLst>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30049</TotalTime>
  <Words>3598</Words>
  <Application>Microsoft Office PowerPoint</Application>
  <PresentationFormat>宽屏</PresentationFormat>
  <Paragraphs>618</Paragraphs>
  <Slides>52</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黑体</vt:lpstr>
      <vt:lpstr>华文中宋</vt:lpstr>
      <vt:lpstr>楷体</vt:lpstr>
      <vt:lpstr>隶书</vt:lpstr>
      <vt:lpstr>宋体</vt:lpstr>
      <vt:lpstr>微软雅黑</vt:lpstr>
      <vt:lpstr>Arial</vt:lpstr>
      <vt:lpstr>Calibri</vt:lpstr>
      <vt:lpstr>Times New Roman</vt:lpstr>
      <vt:lpstr>Wingdings</vt:lpstr>
      <vt:lpstr>Wingdings 2</vt:lpstr>
      <vt:lpstr>自定义设计方案</vt:lpstr>
      <vt:lpstr>第6讲 现代计算机-复杂环境下程序执行</vt:lpstr>
      <vt:lpstr>第6讲 现代计算机-复杂环境下程序执行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第6讲 现代计算机-复杂环境下程序执行</vt:lpstr>
      <vt:lpstr>PowerPoint 演示文稿</vt:lpstr>
      <vt:lpstr>PowerPoint 演示文稿</vt:lpstr>
      <vt:lpstr>PowerPoint 演示文稿</vt:lpstr>
      <vt:lpstr>PowerPoint 演示文稿</vt:lpstr>
      <vt:lpstr>PowerPoint 演示文稿</vt:lpstr>
      <vt:lpstr>PowerPoint 演示文稿</vt:lpstr>
      <vt:lpstr>第6讲 现代计算机-复杂环境下程序执行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第6讲 现代计算机-复杂环境下程序执行</vt:lpstr>
      <vt:lpstr>PowerPoint 演示文稿</vt:lpstr>
      <vt:lpstr>PowerPoint 演示文稿</vt:lpstr>
      <vt:lpstr>PowerPoint 演示文稿</vt:lpstr>
      <vt:lpstr>PowerPoint 演示文稿</vt:lpstr>
      <vt:lpstr>PowerPoint 演示文稿</vt:lpstr>
      <vt:lpstr>第6讲 现代计算机-复杂环境下程序执行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第6讲 现代计算机-复杂环境下程序执行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哈尔滨工业大学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战德臣</dc:creator>
  <cp:lastModifiedBy>辜 希武</cp:lastModifiedBy>
  <cp:revision>1656</cp:revision>
  <dcterms:created xsi:type="dcterms:W3CDTF">1999-01-12T07:01:06Z</dcterms:created>
  <dcterms:modified xsi:type="dcterms:W3CDTF">2020-10-21T13:23:41Z</dcterms:modified>
</cp:coreProperties>
</file>